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29"/>
  </p:notesMasterIdLst>
  <p:handoutMasterIdLst>
    <p:handoutMasterId r:id="rId30"/>
  </p:handoutMasterIdLst>
  <p:sldIdLst>
    <p:sldId id="298" r:id="rId6"/>
    <p:sldId id="324" r:id="rId7"/>
    <p:sldId id="288" r:id="rId8"/>
    <p:sldId id="323" r:id="rId9"/>
    <p:sldId id="315" r:id="rId10"/>
    <p:sldId id="290" r:id="rId11"/>
    <p:sldId id="309" r:id="rId12"/>
    <p:sldId id="291" r:id="rId13"/>
    <p:sldId id="310" r:id="rId14"/>
    <p:sldId id="313" r:id="rId15"/>
    <p:sldId id="301" r:id="rId16"/>
    <p:sldId id="317" r:id="rId17"/>
    <p:sldId id="302" r:id="rId18"/>
    <p:sldId id="303" r:id="rId19"/>
    <p:sldId id="321" r:id="rId20"/>
    <p:sldId id="304" r:id="rId21"/>
    <p:sldId id="322" r:id="rId22"/>
    <p:sldId id="308" r:id="rId23"/>
    <p:sldId id="305" r:id="rId24"/>
    <p:sldId id="296" r:id="rId25"/>
    <p:sldId id="289" r:id="rId26"/>
    <p:sldId id="314" r:id="rId27"/>
    <p:sldId id="320" r:id="rId28"/>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userDrawn="1">
          <p15:clr>
            <a:srgbClr val="A4A3A4"/>
          </p15:clr>
        </p15:guide>
        <p15:guide id="2" orient="horz" pos="2608" userDrawn="1">
          <p15:clr>
            <a:srgbClr val="A4A3A4"/>
          </p15:clr>
        </p15:guide>
        <p15:guide id="3" orient="horz" pos="3024" userDrawn="1">
          <p15:clr>
            <a:srgbClr val="A4A3A4"/>
          </p15:clr>
        </p15:guide>
        <p15:guide id="4" orient="horz" pos="1637" userDrawn="1">
          <p15:clr>
            <a:srgbClr val="A4A3A4"/>
          </p15:clr>
        </p15:guide>
        <p15:guide id="5" orient="horz" pos="215" userDrawn="1">
          <p15:clr>
            <a:srgbClr val="A4A3A4"/>
          </p15:clr>
        </p15:guide>
        <p15:guide id="6" orient="horz" pos="1103" userDrawn="1">
          <p15:clr>
            <a:srgbClr val="A4A3A4"/>
          </p15:clr>
        </p15:guide>
        <p15:guide id="7" orient="horz" pos="401" userDrawn="1">
          <p15:clr>
            <a:srgbClr val="A4A3A4"/>
          </p15:clr>
        </p15:guide>
        <p15:guide id="8" orient="horz" pos="2954" userDrawn="1">
          <p15:clr>
            <a:srgbClr val="A4A3A4"/>
          </p15:clr>
        </p15:guide>
        <p15:guide id="9" orient="horz" pos="173" userDrawn="1">
          <p15:clr>
            <a:srgbClr val="A4A3A4"/>
          </p15:clr>
        </p15:guide>
        <p15:guide id="10" pos="175" userDrawn="1">
          <p15:clr>
            <a:srgbClr val="A4A3A4"/>
          </p15:clr>
        </p15:guide>
        <p15:guide id="11" pos="5590" userDrawn="1">
          <p15:clr>
            <a:srgbClr val="A4A3A4"/>
          </p15:clr>
        </p15:guide>
        <p15:guide id="12" pos="2880" userDrawn="1">
          <p15:clr>
            <a:srgbClr val="A4A3A4"/>
          </p15:clr>
        </p15:guide>
        <p15:guide id="13" pos="776" userDrawn="1">
          <p15:clr>
            <a:srgbClr val="A4A3A4"/>
          </p15:clr>
        </p15:guide>
        <p15:guide id="14" pos="1411" userDrawn="1">
          <p15:clr>
            <a:srgbClr val="A4A3A4"/>
          </p15:clr>
        </p15:guide>
        <p15:guide id="15" pos="5287" userDrawn="1">
          <p15:clr>
            <a:srgbClr val="A4A3A4"/>
          </p15:clr>
        </p15:guide>
        <p15:guide id="16" pos="346" userDrawn="1">
          <p15:clr>
            <a:srgbClr val="A4A3A4"/>
          </p15:clr>
        </p15:guide>
        <p15:guide id="17" pos="4090"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C62D0"/>
    <a:srgbClr val="052049"/>
    <a:srgbClr val="90BD31"/>
    <a:srgbClr val="18A3AC"/>
    <a:srgbClr val="178CCB"/>
    <a:srgbClr val="EC1848"/>
    <a:srgbClr val="F48024"/>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83" autoAdjust="0"/>
    <p:restoredTop sz="88643" autoAdjust="0"/>
  </p:normalViewPr>
  <p:slideViewPr>
    <p:cSldViewPr snapToGrid="0" showGuides="1">
      <p:cViewPr varScale="1">
        <p:scale>
          <a:sx n="76" d="100"/>
          <a:sy n="76" d="100"/>
        </p:scale>
        <p:origin x="200" y="1184"/>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2576" y="-24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anose="020B0604020202020204" pitchFamily="34" charset="0"/>
                <a:cs typeface="Arial" panose="020B0604020202020204" pitchFamily="34" charset="0"/>
              </a:rPr>
              <a:pPr algn="r"/>
              <a:t>‹#›</a:t>
            </a:fld>
            <a:endParaRPr lang="en-US" dirty="0">
              <a:solidFill>
                <a:srgbClr val="052049"/>
              </a:solidFill>
              <a:latin typeface="Arial" panose="020B0604020202020204" pitchFamily="34" charset="0"/>
              <a:cs typeface="Arial" panose="020B0604020202020204"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Arial" panose="020B0604020202020204" pitchFamily="34" charset="0"/>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b="0" i="0" kern="1200" smtClean="0">
                <a:solidFill>
                  <a:schemeClr val="tx1"/>
                </a:solidFill>
                <a:latin typeface="Arial" panose="020B0604020202020204" pitchFamily="34" charset="0"/>
                <a:ea typeface="+mn-ea"/>
                <a:cs typeface="Arial" panose="020B0604020202020204" pitchFamily="34" charset="0"/>
              </a:defRPr>
            </a:lvl1pPr>
          </a:lstStyle>
          <a:p>
            <a:pPr algn="r"/>
            <a:fld id="{111E5896-917A-4035-A860-408E1EC3CD51}" type="slidenum">
              <a:rPr lang="en-US" smtClean="0">
                <a:solidFill>
                  <a:srgbClr val="052049"/>
                </a:solidFill>
              </a:rPr>
              <a:pPr algn="r"/>
              <a:t>‹#›</a:t>
            </a:fld>
            <a:endParaRPr lang="en-US" dirty="0">
              <a:solidFill>
                <a:srgbClr val="052049"/>
              </a:solidFill>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b="0" i="0">
                <a:latin typeface="Arial" panose="020B0604020202020204" pitchFamily="34" charset="0"/>
              </a:defRPr>
            </a:lvl1pPr>
          </a:lstStyle>
          <a:p>
            <a:r>
              <a:rPr lang="en-US" sz="800" dirty="0">
                <a:solidFill>
                  <a:srgbClr val="052049"/>
                </a:solidFill>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b="0" i="0">
                <a:latin typeface="Arial" panose="020B0604020202020204" pitchFamily="34" charset="0"/>
              </a:defRPr>
            </a:lvl1pPr>
          </a:lstStyle>
          <a:p>
            <a:fld id="{EF798EC2-7587-174C-8F9B-BEC1CFBF2B9A}" type="datetimeFigureOut">
              <a:rPr lang="en-US" smtClean="0"/>
              <a:pPr/>
              <a:t>11/16/24</a:t>
            </a:fld>
            <a:endParaRPr lang="en-US" dirty="0"/>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b="0" i="0" kern="1200">
        <a:solidFill>
          <a:srgbClr val="052049"/>
        </a:solidFill>
        <a:latin typeface="Arial" panose="020B0604020202020204" pitchFamily="34" charset="0"/>
        <a:ea typeface="+mn-ea"/>
        <a:cs typeface="Arial" panose="020B0604020202020204" pitchFamily="34" charset="0"/>
      </a:defRPr>
    </a:lvl1pPr>
    <a:lvl2pPr marL="285750" indent="-112713" algn="l" defTabSz="914400" rtl="0" eaLnBrk="1" latinLnBrk="0" hangingPunct="1">
      <a:spcBef>
        <a:spcPts val="200"/>
      </a:spcBef>
      <a:buClr>
        <a:srgbClr val="178CCB"/>
      </a:buClr>
      <a:buFont typeface="Arial" pitchFamily="34" charset="0"/>
      <a:buChar char="•"/>
      <a:defRPr sz="1100" b="0" i="0" kern="1200">
        <a:solidFill>
          <a:srgbClr val="052049"/>
        </a:solidFill>
        <a:latin typeface="Arial" panose="020B0604020202020204" pitchFamily="34" charset="0"/>
        <a:ea typeface="+mn-ea"/>
        <a:cs typeface="Arial" panose="020B0604020202020204" pitchFamily="34" charset="0"/>
      </a:defRPr>
    </a:lvl2pPr>
    <a:lvl3pPr marL="403225" indent="-117475"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3pPr>
    <a:lvl4pPr marL="569913" indent="-112713"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10971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Define code and clarify mindfulness in this context</a:t>
            </a:r>
          </a:p>
          <a:p>
            <a:r>
              <a:rPr lang="en-US" dirty="0"/>
              <a:t>How this ties back into resilience (2 examples of metrics used to employ mindfulness while using to promote wellness)</a:t>
            </a:r>
          </a:p>
          <a:p>
            <a:r>
              <a:rPr lang="en-US" dirty="0"/>
              <a:t>Consider a Pull quote mentioning specific route of use?</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13</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40887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14</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674991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LS1010</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15</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35875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16</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58889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17</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924276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19</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648150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20</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28977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Define code and clarify mindfulness in this context</a:t>
            </a:r>
          </a:p>
          <a:p>
            <a:r>
              <a:rPr lang="en-US" dirty="0"/>
              <a:t>How this ties back into resilience (2 examples of metrics used to employ mindfulness while using to promote wellness)</a:t>
            </a:r>
          </a:p>
          <a:p>
            <a:r>
              <a:rPr lang="en-US" dirty="0"/>
              <a:t>Consider a Pull quote mentioning specific route of use?</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23</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09574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https://</a:t>
            </a:r>
            <a:r>
              <a:rPr lang="en-US" dirty="0" err="1"/>
              <a:t>nida.nih.gov</a:t>
            </a:r>
            <a:r>
              <a:rPr lang="en-US" dirty="0"/>
              <a:t>/research-topics/trends-statistics/overdose-death-rates</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3</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32655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6</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00133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7</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22062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8</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98391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1" fontAlgn="auto" latinLnBrk="0" hangingPunct="1">
              <a:lnSpc>
                <a:spcPct val="100000"/>
              </a:lnSpc>
              <a:spcBef>
                <a:spcPts val="800"/>
              </a:spcBef>
              <a:spcAft>
                <a:spcPts val="0"/>
              </a:spcAft>
              <a:buClr>
                <a:srgbClr val="178CCB"/>
              </a:buClr>
              <a:buSzTx/>
              <a:buFont typeface="Arial" pitchFamily="34" charset="0"/>
              <a:buAutoNum type="arabicPeriod"/>
              <a:tabLst/>
              <a:defRPr/>
            </a:pPr>
            <a:r>
              <a:rPr lang="en-US" sz="1200" dirty="0"/>
              <a:t>(*perceived gender at time of death, Medical Examiner M/F)</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9</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203021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a:t>BRS – The Brief Resilience Scale is a validated and abbreviated  6-question scale that  aims to characterize resilience into a number which was then divided into 3 broad categories scoring either low, medium or high. </a:t>
            </a: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10</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421457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11</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3138357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12</a:t>
            </a:fld>
            <a:endParaRPr lang="en-US" dirty="0">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endParaRPr lang="en-US" sz="800" dirty="0">
              <a:solidFill>
                <a:srgbClr val="052049"/>
              </a:solidFill>
            </a:endParaRPr>
          </a:p>
        </p:txBody>
      </p:sp>
    </p:spTree>
    <p:extLst>
      <p:ext uri="{BB962C8B-B14F-4D97-AF65-F5344CB8AC3E}">
        <p14:creationId xmlns:p14="http://schemas.microsoft.com/office/powerpoint/2010/main" val="1560046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2.xml"/><Relationship Id="rId5" Type="http://schemas.openxmlformats.org/officeDocument/2006/relationships/image" Target="../media/image32.jpeg"/><Relationship Id="rId4" Type="http://schemas.openxmlformats.org/officeDocument/2006/relationships/image" Target="../media/image22.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Master" Target="../slideMasters/slideMaster2.xml"/><Relationship Id="rId5" Type="http://schemas.openxmlformats.org/officeDocument/2006/relationships/image" Target="../media/image40.emf"/><Relationship Id="rId4" Type="http://schemas.openxmlformats.org/officeDocument/2006/relationships/image" Target="../media/image35.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jpeg"/><Relationship Id="rId1" Type="http://schemas.openxmlformats.org/officeDocument/2006/relationships/slideMaster" Target="../slideMasters/slideMaster2.xml"/><Relationship Id="rId6" Type="http://schemas.openxmlformats.org/officeDocument/2006/relationships/image" Target="../media/image35.jpe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220" y="471851"/>
            <a:ext cx="1307578" cy="847504"/>
          </a:xfrm>
          <a:prstGeom prst="rect">
            <a:avLst/>
          </a:prstGeom>
        </p:spPr>
      </p:pic>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22" name="Title 15"/>
          <p:cNvSpPr>
            <a:spLocks noGrp="1"/>
          </p:cNvSpPr>
          <p:nvPr>
            <p:ph type="title" hasCustomPrompt="1"/>
          </p:nvPr>
        </p:nvSpPr>
        <p:spPr>
          <a:xfrm>
            <a:off x="299201"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dirty="0"/>
              <a:t>Title Here</a:t>
            </a:r>
          </a:p>
        </p:txBody>
      </p:sp>
      <p:sp>
        <p:nvSpPr>
          <p:cNvPr id="23" name="Date Placeholder 4"/>
          <p:cNvSpPr>
            <a:spLocks noGrp="1"/>
          </p:cNvSpPr>
          <p:nvPr>
            <p:ph type="dt" sz="half" idx="2"/>
          </p:nvPr>
        </p:nvSpPr>
        <p:spPr>
          <a:xfrm>
            <a:off x="319200" y="4616419"/>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D470D759-0E0E-8249-AFAC-A75A00A3758F}" type="datetime1">
              <a:rPr lang="en-US" smtClean="0"/>
              <a:t>11/16/24</a:t>
            </a:fld>
            <a:endParaRPr lang="en-US" dirty="0"/>
          </a:p>
        </p:txBody>
      </p:sp>
      <p:sp>
        <p:nvSpPr>
          <p:cNvPr id="24" name="Text Placeholder 2"/>
          <p:cNvSpPr>
            <a:spLocks noGrp="1"/>
          </p:cNvSpPr>
          <p:nvPr>
            <p:ph type="body" sz="quarter" idx="10" hasCustomPrompt="1"/>
          </p:nvPr>
        </p:nvSpPr>
        <p:spPr>
          <a:xfrm>
            <a:off x="317595" y="4102257"/>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1"/>
            <a:ext cx="6147682"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7" name="TextBox 6"/>
          <p:cNvSpPr txBox="1"/>
          <p:nvPr userDrawn="1"/>
        </p:nvSpPr>
        <p:spPr bwMode="auto">
          <a:xfrm>
            <a:off x="457203" y="198783"/>
            <a:ext cx="1192695" cy="2123658"/>
          </a:xfrm>
          <a:prstGeom prst="rect">
            <a:avLst/>
          </a:prstGeom>
          <a:noFill/>
          <a:ln w="19050" algn="ctr">
            <a:noFill/>
            <a:miter lim="800000"/>
            <a:headEnd/>
            <a:tailEnd/>
          </a:ln>
        </p:spPr>
        <p:txBody>
          <a:bodyPr wrap="square" lIns="0" tIns="0" rIns="0" bIns="0" rtlCol="0">
            <a:spAutoFit/>
          </a:bodyPr>
          <a:lstStyle/>
          <a:p>
            <a:r>
              <a:rPr lang="en-US" sz="13800" b="0" i="0" dirty="0">
                <a:solidFill>
                  <a:schemeClr val="accent1"/>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2"/>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chemeClr val="accent2"/>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
        <p:nvSpPr>
          <p:cNvPr id="2" name="Rectangle 1"/>
          <p:cNvSpPr/>
          <p:nvPr userDrawn="1"/>
        </p:nvSpPr>
        <p:spPr bwMode="auto">
          <a:xfrm>
            <a:off x="2" y="1769166"/>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8700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6"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1"/>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p:cNvSpPr/>
          <p:nvPr userDrawn="1"/>
        </p:nvSpPr>
        <p:spPr bwMode="auto">
          <a:xfrm>
            <a:off x="502920" y="1"/>
            <a:ext cx="5666935" cy="4304714"/>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pic>
        <p:nvPicPr>
          <p:cNvPr id="11" name="Picture 10">
            <a:extLst>
              <a:ext uri="{FF2B5EF4-FFF2-40B4-BE49-F238E27FC236}">
                <a16:creationId xmlns:a16="http://schemas.microsoft.com/office/drawing/2014/main" id="{360D46ED-C45A-5D4E-AA02-EF9EDB0FA1C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
        <p:nvSpPr>
          <p:cNvPr id="10" name="Date Placeholder 4"/>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199763C0-80D9-8D42-B900-9C5810713DB1}" type="datetime1">
              <a:rPr lang="en-US" smtClean="0"/>
              <a:t>11/16/24</a:t>
            </a:fld>
            <a:endParaRPr lang="en-US" dirty="0"/>
          </a:p>
        </p:txBody>
      </p:sp>
      <p:sp>
        <p:nvSpPr>
          <p:cNvPr id="12" name="Text Placeholder 2"/>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3" name="Title 15">
            <a:extLst>
              <a:ext uri="{FF2B5EF4-FFF2-40B4-BE49-F238E27FC236}">
                <a16:creationId xmlns:a16="http://schemas.microsoft.com/office/drawing/2014/main" id="{7DAA724C-3107-8C4A-A46D-AB498B3D6B3F}"/>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5" name="Text Placeholder 3">
            <a:extLst>
              <a:ext uri="{FF2B5EF4-FFF2-40B4-BE49-F238E27FC236}">
                <a16:creationId xmlns:a16="http://schemas.microsoft.com/office/drawing/2014/main" id="{A9573359-3223-304A-9E4E-E3990C977311}"/>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4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2" y="244258"/>
            <a:ext cx="8893479" cy="4899242"/>
          </a:xfrm>
          <a:prstGeom prst="rect">
            <a:avLst/>
          </a:prstGeom>
        </p:spPr>
      </p:pic>
      <p:sp>
        <p:nvSpPr>
          <p:cNvPr id="2" name="Rectangle 1"/>
          <p:cNvSpPr/>
          <p:nvPr userDrawn="1"/>
        </p:nvSpPr>
        <p:spPr bwMode="auto">
          <a:xfrm>
            <a:off x="502920" y="1"/>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4" name="Date Placeholder 4">
            <a:extLst>
              <a:ext uri="{FF2B5EF4-FFF2-40B4-BE49-F238E27FC236}">
                <a16:creationId xmlns:a16="http://schemas.microsoft.com/office/drawing/2014/main" id="{3BFC587D-F4CD-7648-95B7-35FDAB00708D}"/>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5E758B97-1F12-914B-8A88-08F79B27CB21}" type="datetime1">
              <a:rPr lang="en-US" smtClean="0"/>
              <a:t>11/16/24</a:t>
            </a:fld>
            <a:endParaRPr lang="en-US" dirty="0"/>
          </a:p>
        </p:txBody>
      </p:sp>
      <p:sp>
        <p:nvSpPr>
          <p:cNvPr id="15" name="Text Placeholder 2">
            <a:extLst>
              <a:ext uri="{FF2B5EF4-FFF2-40B4-BE49-F238E27FC236}">
                <a16:creationId xmlns:a16="http://schemas.microsoft.com/office/drawing/2014/main" id="{2321EFAD-F786-464B-B3E8-5DEEB972AF4D}"/>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1D80BBCD-01AA-2048-816B-1926C338266F}"/>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6" name="Text Placeholder 3">
            <a:extLst>
              <a:ext uri="{FF2B5EF4-FFF2-40B4-BE49-F238E27FC236}">
                <a16:creationId xmlns:a16="http://schemas.microsoft.com/office/drawing/2014/main" id="{CF776777-542E-DD44-ADA8-B722AD3865C3}"/>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a:extLst>
              <a:ext uri="{FF2B5EF4-FFF2-40B4-BE49-F238E27FC236}">
                <a16:creationId xmlns:a16="http://schemas.microsoft.com/office/drawing/2014/main" id="{7BC7F4D8-5A99-1448-8564-FCC90659795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8063" cy="4901598"/>
          </a:xfrm>
          <a:prstGeom prst="rect">
            <a:avLst/>
          </a:prstGeom>
        </p:spPr>
      </p:pic>
      <p:sp>
        <p:nvSpPr>
          <p:cNvPr id="2" name="Rectangle 1"/>
          <p:cNvSpPr/>
          <p:nvPr userDrawn="1"/>
        </p:nvSpPr>
        <p:spPr bwMode="auto">
          <a:xfrm>
            <a:off x="502920"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E601DCD7-F394-9C47-9AE3-85303D673D5E}" type="datetime1">
              <a:rPr lang="en-US" smtClean="0"/>
              <a:t>11/16/24</a:t>
            </a:fld>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220" y="478425"/>
            <a:ext cx="1297452" cy="840941"/>
          </a:xfrm>
          <a:prstGeom prst="rect">
            <a:avLst/>
          </a:prstGeom>
        </p:spPr>
      </p:pic>
      <p:sp>
        <p:nvSpPr>
          <p:cNvPr id="2" name="Rectangle 1"/>
          <p:cNvSpPr/>
          <p:nvPr userDrawn="1"/>
        </p:nvSpPr>
        <p:spPr bwMode="auto">
          <a:xfrm>
            <a:off x="159026" y="4323522"/>
            <a:ext cx="8984974" cy="819978"/>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15" name="Date Placeholder 4"/>
          <p:cNvSpPr>
            <a:spLocks noGrp="1"/>
          </p:cNvSpPr>
          <p:nvPr>
            <p:ph type="dt" sz="half" idx="2"/>
          </p:nvPr>
        </p:nvSpPr>
        <p:spPr>
          <a:xfrm>
            <a:off x="319200" y="4616419"/>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D2C759A4-81DB-2B49-BAD8-20F4759D56E4}" type="datetime1">
              <a:rPr lang="en-US" smtClean="0"/>
              <a:t>11/16/24</a:t>
            </a:fld>
            <a:endParaRPr lang="en-US" dirty="0"/>
          </a:p>
        </p:txBody>
      </p:sp>
      <p:sp>
        <p:nvSpPr>
          <p:cNvPr id="17" name="Text Placeholder 3"/>
          <p:cNvSpPr>
            <a:spLocks noGrp="1"/>
          </p:cNvSpPr>
          <p:nvPr>
            <p:ph type="body" sz="quarter" idx="15" hasCustomPrompt="1"/>
          </p:nvPr>
        </p:nvSpPr>
        <p:spPr>
          <a:xfrm>
            <a:off x="302816" y="3185161"/>
            <a:ext cx="6147682"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5" y="4102257"/>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a:extLst>
              <a:ext uri="{FF2B5EF4-FFF2-40B4-BE49-F238E27FC236}">
                <a16:creationId xmlns:a16="http://schemas.microsoft.com/office/drawing/2014/main" id="{A8F50CE7-BE49-DF46-A309-403467331352}"/>
              </a:ext>
            </a:extLst>
          </p:cNvPr>
          <p:cNvSpPr>
            <a:spLocks noGrp="1"/>
          </p:cNvSpPr>
          <p:nvPr>
            <p:ph type="title" hasCustomPrompt="1"/>
          </p:nvPr>
        </p:nvSpPr>
        <p:spPr>
          <a:xfrm>
            <a:off x="299201" y="1878497"/>
            <a:ext cx="6141359" cy="1311963"/>
          </a:xfrm>
        </p:spPr>
        <p:txBody>
          <a:bodyPr anchor="b">
            <a:noAutofit/>
          </a:bodyPr>
          <a:lstStyle>
            <a:lvl1pPr>
              <a:defRPr sz="3600" b="0" i="0" baseline="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Title Here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5" y="241902"/>
            <a:ext cx="8902097" cy="4901598"/>
          </a:xfrm>
          <a:prstGeom prst="rect">
            <a:avLst/>
          </a:prstGeom>
        </p:spPr>
      </p:pic>
      <p:sp>
        <p:nvSpPr>
          <p:cNvPr id="2" name="Rectangle 1"/>
          <p:cNvSpPr/>
          <p:nvPr userDrawn="1"/>
        </p:nvSpPr>
        <p:spPr bwMode="auto">
          <a:xfrm>
            <a:off x="502920" y="1"/>
            <a:ext cx="5666935" cy="4304714"/>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EA5AAF51-36B8-9940-ACBC-F45CDFBB60D9}"/>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cs typeface="Arial" panose="020B0604020202020204" pitchFamily="34" charset="0"/>
              </a:defRPr>
            </a:lvl1pPr>
          </a:lstStyle>
          <a:p>
            <a:fld id="{B4798F0E-CEC8-8A4D-A129-15694C617DB3}" type="datetime1">
              <a:rPr lang="en-US" smtClean="0"/>
              <a:t>11/16/24</a:t>
            </a:fld>
            <a:endParaRPr lang="en-US" dirty="0"/>
          </a:p>
        </p:txBody>
      </p:sp>
      <p:sp>
        <p:nvSpPr>
          <p:cNvPr id="16" name="Text Placeholder 2">
            <a:extLst>
              <a:ext uri="{FF2B5EF4-FFF2-40B4-BE49-F238E27FC236}">
                <a16:creationId xmlns:a16="http://schemas.microsoft.com/office/drawing/2014/main" id="{364A4BD1-BDC4-5847-8479-2F6EAA1BF060}"/>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8" name="Picture 17">
            <a:extLst>
              <a:ext uri="{FF2B5EF4-FFF2-40B4-BE49-F238E27FC236}">
                <a16:creationId xmlns:a16="http://schemas.microsoft.com/office/drawing/2014/main" id="{845348B5-ADBC-3742-81A7-0E4C003890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690" y="241702"/>
            <a:ext cx="812800" cy="812579"/>
          </a:xfrm>
          <a:prstGeom prst="rect">
            <a:avLst/>
          </a:prstGeom>
        </p:spPr>
      </p:pic>
      <p:sp>
        <p:nvSpPr>
          <p:cNvPr id="10" name="Title 15">
            <a:extLst>
              <a:ext uri="{FF2B5EF4-FFF2-40B4-BE49-F238E27FC236}">
                <a16:creationId xmlns:a16="http://schemas.microsoft.com/office/drawing/2014/main" id="{3D807373-E9A5-9F41-8251-72DE5DC0C0B9}"/>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tx1"/>
                </a:solidFill>
                <a:latin typeface="+mj-lt"/>
              </a:defRPr>
            </a:lvl1pPr>
          </a:lstStyle>
          <a:p>
            <a:r>
              <a:rPr lang="en-US" dirty="0"/>
              <a:t>Title Here</a:t>
            </a:r>
          </a:p>
        </p:txBody>
      </p:sp>
      <p:sp>
        <p:nvSpPr>
          <p:cNvPr id="17" name="Text Placeholder 3">
            <a:extLst>
              <a:ext uri="{FF2B5EF4-FFF2-40B4-BE49-F238E27FC236}">
                <a16:creationId xmlns:a16="http://schemas.microsoft.com/office/drawing/2014/main" id="{FA66BC5E-F1DA-6A44-9B69-93266278F913}"/>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Blue3">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p:cNvSpPr/>
          <p:nvPr userDrawn="1"/>
        </p:nvSpPr>
        <p:spPr bwMode="auto">
          <a:xfrm>
            <a:off x="502920" y="1"/>
            <a:ext cx="5666935" cy="4304714"/>
          </a:xfrm>
          <a:prstGeom prst="rect">
            <a:avLst/>
          </a:prstGeom>
          <a:solidFill>
            <a:schemeClr val="tx2"/>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295CD000-1EC0-AA42-B1CD-FDFAC651DA81}" type="datetime1">
              <a:rPr lang="en-US" smtClean="0"/>
              <a:t>11/16/24</a:t>
            </a:fld>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extLst>
      <p:ext uri="{BB962C8B-B14F-4D97-AF65-F5344CB8AC3E}">
        <p14:creationId xmlns:p14="http://schemas.microsoft.com/office/powerpoint/2010/main" val="22554957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Viole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p:cNvSpPr/>
          <p:nvPr userDrawn="1"/>
        </p:nvSpPr>
        <p:spPr bwMode="auto">
          <a:xfrm>
            <a:off x="502920" y="1"/>
            <a:ext cx="5666935" cy="4304714"/>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B82CAA2A-5698-F649-A896-1B0C52B65B4D}" type="datetime1">
              <a:rPr lang="en-US" smtClean="0"/>
              <a:t>11/16/24</a:t>
            </a:fld>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extLst>
      <p:ext uri="{BB962C8B-B14F-4D97-AF65-F5344CB8AC3E}">
        <p14:creationId xmlns:p14="http://schemas.microsoft.com/office/powerpoint/2010/main" val="27796850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 Magenta">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1903" y="241703"/>
            <a:ext cx="8902097" cy="4901798"/>
          </a:xfrm>
          <a:prstGeom prst="rect">
            <a:avLst/>
          </a:prstGeom>
        </p:spPr>
      </p:pic>
      <p:sp>
        <p:nvSpPr>
          <p:cNvPr id="2" name="Rectangle 1"/>
          <p:cNvSpPr/>
          <p:nvPr userDrawn="1"/>
        </p:nvSpPr>
        <p:spPr bwMode="auto">
          <a:xfrm>
            <a:off x="502920" y="1"/>
            <a:ext cx="5666935" cy="4304714"/>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0" i="0" dirty="0" err="1">
              <a:solidFill>
                <a:schemeClr val="tx1"/>
              </a:solidFill>
              <a:latin typeface="Arial" panose="020B0604020202020204" pitchFamily="34" charset="0"/>
            </a:endParaRPr>
          </a:p>
        </p:txBody>
      </p:sp>
      <p:sp>
        <p:nvSpPr>
          <p:cNvPr id="15" name="Date Placeholder 4">
            <a:extLst>
              <a:ext uri="{FF2B5EF4-FFF2-40B4-BE49-F238E27FC236}">
                <a16:creationId xmlns:a16="http://schemas.microsoft.com/office/drawing/2014/main" id="{8CD1AB83-6DAD-CB4D-8F80-6559296DFFA5}"/>
              </a:ext>
            </a:extLst>
          </p:cNvPr>
          <p:cNvSpPr>
            <a:spLocks noGrp="1"/>
          </p:cNvSpPr>
          <p:nvPr>
            <p:ph type="dt" sz="half" idx="2"/>
          </p:nvPr>
        </p:nvSpPr>
        <p:spPr>
          <a:xfrm>
            <a:off x="686298" y="3869451"/>
            <a:ext cx="1925338" cy="178955"/>
          </a:xfrm>
          <a:prstGeom prst="rect">
            <a:avLst/>
          </a:prstGeom>
        </p:spPr>
        <p:txBody>
          <a:bodyPr vert="horz" wrap="square" lIns="91440" tIns="0" rIns="91440" bIns="0" rtlCol="0" anchor="b" anchorCtr="0">
            <a:noAutofit/>
          </a:bodyPr>
          <a:lstStyle>
            <a:lvl1pPr algn="l">
              <a:defRPr sz="1200" b="0" i="0">
                <a:solidFill>
                  <a:schemeClr val="bg1"/>
                </a:solidFill>
                <a:latin typeface="Arial" panose="020B0604020202020204" pitchFamily="34" charset="0"/>
                <a:cs typeface="Arial" panose="020B0604020202020204" pitchFamily="34" charset="0"/>
              </a:defRPr>
            </a:lvl1pPr>
          </a:lstStyle>
          <a:p>
            <a:fld id="{325E0E3E-37E7-624B-BD5B-F3FD27B58250}" type="datetime1">
              <a:rPr lang="en-US" smtClean="0"/>
              <a:t>11/16/24</a:t>
            </a:fld>
            <a:endParaRPr lang="en-US" dirty="0"/>
          </a:p>
        </p:txBody>
      </p:sp>
      <p:sp>
        <p:nvSpPr>
          <p:cNvPr id="16" name="Text Placeholder 2">
            <a:extLst>
              <a:ext uri="{FF2B5EF4-FFF2-40B4-BE49-F238E27FC236}">
                <a16:creationId xmlns:a16="http://schemas.microsoft.com/office/drawing/2014/main" id="{AD076ED3-B4CC-4448-9C8D-EE9C8E4EDB9A}"/>
              </a:ext>
            </a:extLst>
          </p:cNvPr>
          <p:cNvSpPr>
            <a:spLocks noGrp="1"/>
          </p:cNvSpPr>
          <p:nvPr>
            <p:ph type="body" sz="quarter" idx="10" hasCustomPrompt="1"/>
          </p:nvPr>
        </p:nvSpPr>
        <p:spPr>
          <a:xfrm>
            <a:off x="684693"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2" name="Title 15">
            <a:extLst>
              <a:ext uri="{FF2B5EF4-FFF2-40B4-BE49-F238E27FC236}">
                <a16:creationId xmlns:a16="http://schemas.microsoft.com/office/drawing/2014/main" id="{B315E655-425B-6342-8FC5-549929A12CE9}"/>
              </a:ext>
            </a:extLst>
          </p:cNvPr>
          <p:cNvSpPr>
            <a:spLocks noGrp="1"/>
          </p:cNvSpPr>
          <p:nvPr>
            <p:ph type="title" hasCustomPrompt="1"/>
          </p:nvPr>
        </p:nvSpPr>
        <p:spPr>
          <a:xfrm>
            <a:off x="669972" y="1127897"/>
            <a:ext cx="4976447" cy="1311963"/>
          </a:xfrm>
        </p:spPr>
        <p:txBody>
          <a:bodyPr anchor="b">
            <a:noAutofit/>
          </a:bodyPr>
          <a:lstStyle>
            <a:lvl1pPr>
              <a:defRPr sz="3600" b="0" i="0" baseline="0">
                <a:solidFill>
                  <a:schemeClr val="bg1"/>
                </a:solidFill>
                <a:latin typeface="+mj-lt"/>
              </a:defRPr>
            </a:lvl1pPr>
          </a:lstStyle>
          <a:p>
            <a:r>
              <a:rPr lang="en-US" dirty="0"/>
              <a:t>Title Here</a:t>
            </a:r>
          </a:p>
        </p:txBody>
      </p:sp>
      <p:sp>
        <p:nvSpPr>
          <p:cNvPr id="18" name="Text Placeholder 3">
            <a:extLst>
              <a:ext uri="{FF2B5EF4-FFF2-40B4-BE49-F238E27FC236}">
                <a16:creationId xmlns:a16="http://schemas.microsoft.com/office/drawing/2014/main" id="{59D8CE0E-5F3B-3149-9E62-C9706A69F83B}"/>
              </a:ext>
            </a:extLst>
          </p:cNvPr>
          <p:cNvSpPr>
            <a:spLocks noGrp="1"/>
          </p:cNvSpPr>
          <p:nvPr>
            <p:ph type="body" sz="quarter" idx="15" hasCustomPrompt="1"/>
          </p:nvPr>
        </p:nvSpPr>
        <p:spPr>
          <a:xfrm>
            <a:off x="673589" y="2526001"/>
            <a:ext cx="4972830" cy="508220"/>
          </a:xfrm>
          <a:prstGeom prst="rect">
            <a:avLst/>
          </a:prstGeom>
        </p:spPr>
        <p:txBody>
          <a:bodyPr>
            <a:noAutofit/>
          </a:bodyPr>
          <a:lstStyle>
            <a:lvl1pPr marL="0" indent="0" algn="l">
              <a:lnSpc>
                <a:spcPct val="100000"/>
              </a:lnSpc>
              <a:buNone/>
              <a:defRPr sz="1600" b="0" i="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a:extLst>
              <a:ext uri="{FF2B5EF4-FFF2-40B4-BE49-F238E27FC236}">
                <a16:creationId xmlns:a16="http://schemas.microsoft.com/office/drawing/2014/main" id="{C7B8961A-B94A-D843-9BDD-2DC2524C1E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4690" y="241702"/>
            <a:ext cx="812800" cy="812800"/>
          </a:xfrm>
          <a:prstGeom prst="rect">
            <a:avLst/>
          </a:prstGeom>
        </p:spPr>
      </p:pic>
    </p:spTree>
    <p:extLst>
      <p:ext uri="{BB962C8B-B14F-4D97-AF65-F5344CB8AC3E}">
        <p14:creationId xmlns:p14="http://schemas.microsoft.com/office/powerpoint/2010/main" val="32970062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0" y="4136994"/>
            <a:ext cx="9144000" cy="1006506"/>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cs typeface="Arial" panose="020B0604020202020204" pitchFamily="34" charset="0"/>
              </a:defRPr>
            </a:lvl1pPr>
          </a:lstStyle>
          <a:p>
            <a:fld id="{E76EBEE4-9892-574D-BF3F-34A92DB1BEAF}" type="datetime1">
              <a:rPr lang="en-US" smtClean="0"/>
              <a:t>11/16/24</a:t>
            </a:fld>
            <a:endParaRPr lang="en-US" dirty="0"/>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Graphic 8">
            <a:extLst>
              <a:ext uri="{FF2B5EF4-FFF2-40B4-BE49-F238E27FC236}">
                <a16:creationId xmlns:a16="http://schemas.microsoft.com/office/drawing/2014/main" id="{E56506E1-BB8B-7045-8D57-C400CDE42A8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2622550" y="-1377949"/>
            <a:ext cx="5143500" cy="7899400"/>
          </a:xfrm>
          <a:prstGeom prst="rect">
            <a:avLst/>
          </a:prstGeom>
        </p:spPr>
      </p:pic>
      <p:pic>
        <p:nvPicPr>
          <p:cNvPr id="11" name="Picture 10">
            <a:extLst>
              <a:ext uri="{FF2B5EF4-FFF2-40B4-BE49-F238E27FC236}">
                <a16:creationId xmlns:a16="http://schemas.microsoft.com/office/drawing/2014/main" id="{AB461EED-DF40-EF49-BA4F-8A8FD2939BA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5411" y="303864"/>
            <a:ext cx="977866" cy="977866"/>
          </a:xfrm>
          <a:prstGeom prst="rect">
            <a:avLst/>
          </a:prstGeom>
        </p:spPr>
      </p:pic>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418843"/>
            <a:ext cx="6437410" cy="1311963"/>
          </a:xfrm>
        </p:spPr>
        <p:txBody>
          <a:bodyPr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2816947"/>
            <a:ext cx="6432731"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 Navy">
    <p:bg>
      <p:bgPr>
        <a:solidFill>
          <a:schemeClr val="accent1"/>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319200" y="4634178"/>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cs typeface="Arial" panose="020B0604020202020204" pitchFamily="34" charset="0"/>
              </a:defRPr>
            </a:lvl1pPr>
          </a:lstStyle>
          <a:p>
            <a:fld id="{98E9279F-0732-2D41-9F31-EB38C1C6965B}" type="datetime1">
              <a:rPr lang="en-US" smtClean="0"/>
              <a:t>11/16/24</a:t>
            </a:fld>
            <a:endParaRPr lang="en-US" dirty="0"/>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418843"/>
            <a:ext cx="6437410" cy="1311963"/>
          </a:xfrm>
        </p:spPr>
        <p:txBody>
          <a:bodyPr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2816947"/>
            <a:ext cx="6432731"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6" name="Graphic 15">
            <a:extLst>
              <a:ext uri="{FF2B5EF4-FFF2-40B4-BE49-F238E27FC236}">
                <a16:creationId xmlns:a16="http://schemas.microsoft.com/office/drawing/2014/main" id="{29BA6BCF-2F1A-8443-A8DC-13CF462899A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0227" t="19283" r="-18229" b="-22843"/>
          <a:stretch/>
        </p:blipFill>
        <p:spPr>
          <a:xfrm rot="5400000">
            <a:off x="2084133" y="-3768025"/>
            <a:ext cx="10362381" cy="9676016"/>
          </a:xfrm>
          <a:prstGeom prst="rect">
            <a:avLst/>
          </a:prstGeom>
        </p:spPr>
      </p:pic>
      <p:pic>
        <p:nvPicPr>
          <p:cNvPr id="9" name="Picture 8">
            <a:extLst>
              <a:ext uri="{FF2B5EF4-FFF2-40B4-BE49-F238E27FC236}">
                <a16:creationId xmlns:a16="http://schemas.microsoft.com/office/drawing/2014/main" id="{F28021FC-6CE9-D549-BE7A-5D94B0888C2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5411" y="303864"/>
            <a:ext cx="977866" cy="977866"/>
          </a:xfrm>
          <a:prstGeom prst="rect">
            <a:avLst/>
          </a:prstGeom>
        </p:spPr>
      </p:pic>
    </p:spTree>
    <p:extLst>
      <p:ext uri="{BB962C8B-B14F-4D97-AF65-F5344CB8AC3E}">
        <p14:creationId xmlns:p14="http://schemas.microsoft.com/office/powerpoint/2010/main" val="32660650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ver – Navy">
    <p:bg>
      <p:bgPr>
        <a:solidFill>
          <a:schemeClr val="accent2"/>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319200" y="4634178"/>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cs typeface="Arial" panose="020B0604020202020204" pitchFamily="34" charset="0"/>
              </a:defRPr>
            </a:lvl1pPr>
          </a:lstStyle>
          <a:p>
            <a:fld id="{574AEBC4-F1C6-964F-B3AF-AF09E45DE715}" type="datetime1">
              <a:rPr lang="en-US" smtClean="0"/>
              <a:t>11/16/24</a:t>
            </a:fld>
            <a:endParaRPr lang="en-US" dirty="0"/>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418843"/>
            <a:ext cx="6437410" cy="1311963"/>
          </a:xfrm>
        </p:spPr>
        <p:txBody>
          <a:bodyPr anchor="b">
            <a:noAutofit/>
          </a:bodyPr>
          <a:lstStyle>
            <a:lvl1pPr>
              <a:defRPr sz="3600" b="0" i="0" baseline="0">
                <a:solidFill>
                  <a:schemeClr val="tx1"/>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2816947"/>
            <a:ext cx="6432731"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3" name="Picture 12" descr="Background pattern&#10;&#10;Description automatically generated">
            <a:extLst>
              <a:ext uri="{FF2B5EF4-FFF2-40B4-BE49-F238E27FC236}">
                <a16:creationId xmlns:a16="http://schemas.microsoft.com/office/drawing/2014/main" id="{8A9B26ED-91EB-374C-A70F-3562EDE10CB7}"/>
              </a:ext>
            </a:extLst>
          </p:cNvPr>
          <p:cNvPicPr>
            <a:picLocks noChangeAspect="1"/>
          </p:cNvPicPr>
          <p:nvPr userDrawn="1"/>
        </p:nvPicPr>
        <p:blipFill rotWithShape="1">
          <a:blip r:embed="rId2" cstate="screen">
            <a:alphaModFix amt="25000"/>
            <a:extLst>
              <a:ext uri="{28A0092B-C50C-407E-A947-70E740481C1C}">
                <a14:useLocalDpi xmlns:a14="http://schemas.microsoft.com/office/drawing/2010/main"/>
              </a:ext>
            </a:extLst>
          </a:blip>
          <a:srcRect b="-8148"/>
          <a:stretch/>
        </p:blipFill>
        <p:spPr>
          <a:xfrm rot="10800000">
            <a:off x="2413325" y="62568"/>
            <a:ext cx="6730677" cy="1959529"/>
          </a:xfrm>
          <a:prstGeom prst="rect">
            <a:avLst/>
          </a:prstGeom>
        </p:spPr>
      </p:pic>
      <p:pic>
        <p:nvPicPr>
          <p:cNvPr id="9" name="Picture 8">
            <a:extLst>
              <a:ext uri="{FF2B5EF4-FFF2-40B4-BE49-F238E27FC236}">
                <a16:creationId xmlns:a16="http://schemas.microsoft.com/office/drawing/2014/main" id="{F7AD5338-76BD-4C47-9834-F2629B5325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5411" y="303864"/>
            <a:ext cx="977866" cy="977866"/>
          </a:xfrm>
          <a:prstGeom prst="rect">
            <a:avLst/>
          </a:prstGeom>
        </p:spPr>
      </p:pic>
    </p:spTree>
    <p:extLst>
      <p:ext uri="{BB962C8B-B14F-4D97-AF65-F5344CB8AC3E}">
        <p14:creationId xmlns:p14="http://schemas.microsoft.com/office/powerpoint/2010/main" val="2286180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 Navy">
    <p:bg>
      <p:bgPr>
        <a:solidFill>
          <a:schemeClr val="tx2"/>
        </a:solidFill>
        <a:effectLst/>
      </p:bgPr>
    </p:bg>
    <p:spTree>
      <p:nvGrpSpPr>
        <p:cNvPr id="1" name=""/>
        <p:cNvGrpSpPr/>
        <p:nvPr/>
      </p:nvGrpSpPr>
      <p:grpSpPr>
        <a:xfrm>
          <a:off x="0" y="0"/>
          <a:ext cx="0" cy="0"/>
          <a:chOff x="0" y="0"/>
          <a:chExt cx="0" cy="0"/>
        </a:xfrm>
      </p:grpSpPr>
      <p:sp>
        <p:nvSpPr>
          <p:cNvPr id="15" name="Date Placeholder 4"/>
          <p:cNvSpPr>
            <a:spLocks noGrp="1"/>
          </p:cNvSpPr>
          <p:nvPr>
            <p:ph type="dt" sz="half" idx="2"/>
          </p:nvPr>
        </p:nvSpPr>
        <p:spPr>
          <a:xfrm>
            <a:off x="319200" y="4634178"/>
            <a:ext cx="1925338" cy="178955"/>
          </a:xfrm>
          <a:prstGeom prst="rect">
            <a:avLst/>
          </a:prstGeom>
        </p:spPr>
        <p:txBody>
          <a:bodyPr vert="horz" wrap="square" lIns="91440" tIns="0" rIns="91440" bIns="0" rtlCol="0" anchor="b" anchorCtr="0">
            <a:noAutofit/>
          </a:bodyPr>
          <a:lstStyle>
            <a:lvl1pPr algn="l">
              <a:defRPr sz="1200" b="0" i="0">
                <a:solidFill>
                  <a:schemeClr val="bg2"/>
                </a:solidFill>
                <a:latin typeface="Arial" panose="020B0604020202020204" pitchFamily="34" charset="0"/>
                <a:cs typeface="Arial" panose="020B0604020202020204" pitchFamily="34" charset="0"/>
              </a:defRPr>
            </a:lvl1pPr>
          </a:lstStyle>
          <a:p>
            <a:fld id="{44BC1395-2AD9-8C4D-9E13-CE99F3E7EA24}" type="datetime1">
              <a:rPr lang="en-US" smtClean="0"/>
              <a:t>11/16/24</a:t>
            </a:fld>
            <a:endParaRPr lang="en-US" dirty="0"/>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bg2"/>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418843"/>
            <a:ext cx="6437410" cy="1311963"/>
          </a:xfrm>
        </p:spPr>
        <p:txBody>
          <a:bodyPr anchor="b">
            <a:noAutofit/>
          </a:bodyPr>
          <a:lstStyle>
            <a:lvl1pPr>
              <a:defRPr sz="3600" b="0" i="0" baseline="0">
                <a:solidFill>
                  <a:schemeClr val="bg2"/>
                </a:solidFill>
                <a:latin typeface="+mj-lt"/>
              </a:defRPr>
            </a:lvl1pPr>
          </a:lstStyle>
          <a:p>
            <a:r>
              <a:rPr lang="en-US" dirty="0"/>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2816947"/>
            <a:ext cx="6432731" cy="508220"/>
          </a:xfrm>
          <a:prstGeom prst="rect">
            <a:avLst/>
          </a:prstGeom>
        </p:spPr>
        <p:txBody>
          <a:bodyPr>
            <a:noAutofit/>
          </a:bodyPr>
          <a:lstStyle>
            <a:lvl1pPr marL="0" indent="0" algn="l">
              <a:lnSpc>
                <a:spcPct val="100000"/>
              </a:lnSpc>
              <a:buNone/>
              <a:defRPr sz="1600" b="0" i="0">
                <a:solidFill>
                  <a:schemeClr val="bg2"/>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4" name="Picture 13">
            <a:extLst>
              <a:ext uri="{FF2B5EF4-FFF2-40B4-BE49-F238E27FC236}">
                <a16:creationId xmlns:a16="http://schemas.microsoft.com/office/drawing/2014/main" id="{D478ACD5-01D7-EA49-A1A8-0D5AC50A0B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681" y="305870"/>
            <a:ext cx="999731" cy="999459"/>
          </a:xfrm>
          <a:prstGeom prst="rect">
            <a:avLst/>
          </a:prstGeom>
        </p:spPr>
      </p:pic>
      <p:sp>
        <p:nvSpPr>
          <p:cNvPr id="18" name="Freeform 77">
            <a:extLst>
              <a:ext uri="{FF2B5EF4-FFF2-40B4-BE49-F238E27FC236}">
                <a16:creationId xmlns:a16="http://schemas.microsoft.com/office/drawing/2014/main" id="{09D6DA44-3D41-5E45-80B2-97B2B0E76C11}"/>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504723CD-1F5B-804C-A079-FE3D1017AF2B}"/>
              </a:ext>
            </a:extLst>
          </p:cNvPr>
          <p:cNvPicPr>
            <a:picLocks noChangeAspect="1"/>
          </p:cNvPicPr>
          <p:nvPr userDrawn="1"/>
        </p:nvPicPr>
        <p:blipFill rotWithShape="1">
          <a:blip r:embed="rId3" cstate="screen">
            <a:alphaModFix amt="45000"/>
            <a:extLst>
              <a:ext uri="{28A0092B-C50C-407E-A947-70E740481C1C}">
                <a14:useLocalDpi xmlns:a14="http://schemas.microsoft.com/office/drawing/2010/main"/>
              </a:ext>
            </a:extLst>
          </a:blip>
          <a:srcRect r="32084"/>
          <a:stretch/>
        </p:blipFill>
        <p:spPr>
          <a:xfrm>
            <a:off x="2244538" y="183586"/>
            <a:ext cx="6899462" cy="1686849"/>
          </a:xfrm>
          <a:prstGeom prst="rect">
            <a:avLst/>
          </a:prstGeom>
        </p:spPr>
      </p:pic>
    </p:spTree>
    <p:extLst>
      <p:ext uri="{BB962C8B-B14F-4D97-AF65-F5344CB8AC3E}">
        <p14:creationId xmlns:p14="http://schemas.microsoft.com/office/powerpoint/2010/main" val="25139842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4" name="Text Placeholder 3"/>
          <p:cNvSpPr>
            <a:spLocks noGrp="1"/>
          </p:cNvSpPr>
          <p:nvPr>
            <p:ph type="body" sz="quarter" idx="15" hasCustomPrompt="1"/>
          </p:nvPr>
        </p:nvSpPr>
        <p:spPr>
          <a:xfrm>
            <a:off x="457202" y="695741"/>
            <a:ext cx="8169964" cy="357809"/>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5" y="1401417"/>
            <a:ext cx="8137665" cy="2932045"/>
          </a:xfrm>
          <a:prstGeom prst="rect">
            <a:avLst/>
          </a:prstGeom>
        </p:spPr>
        <p:txBody>
          <a:bodyPr vert="horz" lIns="91440" tIns="45720" rIns="91440" bIns="45720" rtlCol="0">
            <a:noAutofit/>
          </a:bodyPr>
          <a:lstStyle>
            <a:lvl1pPr>
              <a:buClr>
                <a:schemeClr val="accent1"/>
              </a:buClr>
              <a:defRPr b="0" i="0"/>
            </a:lvl1pPr>
            <a:lvl2pPr>
              <a:buClr>
                <a:schemeClr val="tx1"/>
              </a:buClr>
              <a:defRPr b="0" i="0"/>
            </a:lvl2pPr>
            <a:lvl3pPr>
              <a:buClr>
                <a:schemeClr val="accent1"/>
              </a:buClr>
              <a:defRPr b="0" i="0"/>
            </a:lvl3pPr>
            <a:lvl4pPr>
              <a:buClr>
                <a:schemeClr val="tx1"/>
              </a:buCl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14" name="Title 15"/>
          <p:cNvSpPr>
            <a:spLocks noGrp="1"/>
          </p:cNvSpPr>
          <p:nvPr>
            <p:ph type="title" hasCustomPrompt="1"/>
          </p:nvPr>
        </p:nvSpPr>
        <p:spPr>
          <a:xfrm>
            <a:off x="299201" y="1878497"/>
            <a:ext cx="6141359" cy="1311963"/>
          </a:xfrm>
        </p:spPr>
        <p:txBody>
          <a:bodyPr anchor="b">
            <a:noAutofit/>
          </a:bodyPr>
          <a:lstStyle>
            <a:lvl1pPr>
              <a:defRPr sz="3600" b="0" i="0" baseline="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Title Here</a:t>
            </a:r>
          </a:p>
        </p:txBody>
      </p:sp>
      <p:sp>
        <p:nvSpPr>
          <p:cNvPr id="15" name="Date Placeholder 4"/>
          <p:cNvSpPr>
            <a:spLocks noGrp="1"/>
          </p:cNvSpPr>
          <p:nvPr>
            <p:ph type="dt" sz="half" idx="2"/>
          </p:nvPr>
        </p:nvSpPr>
        <p:spPr>
          <a:xfrm>
            <a:off x="319200" y="4616419"/>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4AD83FAE-0AD2-084F-918F-E696D117757B}" type="datetime1">
              <a:rPr lang="en-US" smtClean="0"/>
              <a:t>11/16/24</a:t>
            </a:fld>
            <a:endParaRPr lang="en-US" dirty="0"/>
          </a:p>
        </p:txBody>
      </p:sp>
      <p:sp>
        <p:nvSpPr>
          <p:cNvPr id="17" name="Text Placeholder 3"/>
          <p:cNvSpPr>
            <a:spLocks noGrp="1"/>
          </p:cNvSpPr>
          <p:nvPr>
            <p:ph type="body" sz="quarter" idx="15" hasCustomPrompt="1"/>
          </p:nvPr>
        </p:nvSpPr>
        <p:spPr>
          <a:xfrm>
            <a:off x="302816" y="3185161"/>
            <a:ext cx="6147682"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5" y="4102257"/>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44418279-066F-DC44-B86B-14E3FAD25D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220" y="478425"/>
            <a:ext cx="1297452" cy="840941"/>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dirty="0"/>
              <a:t>Click icon to add chart</a:t>
            </a:r>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4"/>
            <a:ext cx="3826840" cy="2853083"/>
          </a:xfrm>
          <a:prstGeom prst="rect">
            <a:avLst/>
          </a:prstGeom>
        </p:spPr>
        <p:txBody>
          <a:bodyPr/>
          <a:lstStyle>
            <a:lvl1pPr>
              <a:defRPr b="0" i="0"/>
            </a:lvl1pPr>
            <a:lvl2pPr>
              <a:buClr>
                <a:schemeClr val="tx1"/>
              </a:buClr>
              <a:defRPr b="0" i="0"/>
            </a:lvl2pPr>
            <a:lvl3pPr>
              <a:defRPr b="0" i="0"/>
            </a:lvl3pPr>
            <a:lvl4pPr>
              <a:buClr>
                <a:schemeClr val="tx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4"/>
            <a:ext cx="3826840" cy="2853083"/>
          </a:xfrm>
          <a:prstGeom prst="rect">
            <a:avLst/>
          </a:prstGeom>
        </p:spPr>
        <p:txBody>
          <a:bodyPr/>
          <a:lstStyle>
            <a:lvl1pPr>
              <a:defRPr b="0" i="0"/>
            </a:lvl1pPr>
            <a:lvl2pPr>
              <a:buClr>
                <a:schemeClr val="tx1"/>
              </a:buClr>
              <a:defRPr b="0" i="0"/>
            </a:lvl2pPr>
            <a:lvl3pPr>
              <a:defRPr b="0" i="0"/>
            </a:lvl3pPr>
            <a:lvl4pPr>
              <a:buClr>
                <a:schemeClr val="tx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9"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5" y="1401417"/>
            <a:ext cx="8137665" cy="2932045"/>
          </a:xfrm>
          <a:prstGeom prst="rect">
            <a:avLst/>
          </a:prstGeom>
        </p:spPr>
        <p:txBody>
          <a:bodyPr vert="horz" lIns="91440" tIns="45720" rIns="91440" bIns="45720" rtlCol="0">
            <a:noAutofit/>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dirty="0"/>
              <a:t>Click icon to add chart</a:t>
            </a:r>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4"/>
            <a:ext cx="3826840" cy="2853083"/>
          </a:xfrm>
          <a:prstGeom prst="rect">
            <a:avLst/>
          </a:prstGeom>
        </p:spPr>
        <p:txBody>
          <a:bodyPr/>
          <a:lstStyle>
            <a:lvl1pPr>
              <a:buClr>
                <a:schemeClr val="accent1"/>
              </a:buClr>
              <a:defRPr b="0" i="0"/>
            </a:lvl1pPr>
            <a:lvl2pPr>
              <a:buClr>
                <a:schemeClr val="accent1"/>
              </a:buClr>
              <a:defRPr b="0" i="0"/>
            </a:lvl2pPr>
            <a:lvl3pPr>
              <a:buClr>
                <a:schemeClr val="accent1"/>
              </a:buClr>
              <a:defRPr b="0" i="0"/>
            </a:lvl3pPr>
            <a:lvl4pPr>
              <a:buClr>
                <a:schemeClr val="accent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4"/>
            <a:ext cx="3826840" cy="2853083"/>
          </a:xfrm>
          <a:prstGeom prst="rect">
            <a:avLst/>
          </a:prstGeom>
        </p:spPr>
        <p:txBody>
          <a:bodyPr/>
          <a:lstStyle>
            <a:lvl1pPr>
              <a:buClr>
                <a:schemeClr val="accent1"/>
              </a:buClr>
              <a:defRPr b="0" i="0"/>
            </a:lvl1pPr>
            <a:lvl2pPr>
              <a:buClr>
                <a:schemeClr val="accent1"/>
              </a:buClr>
              <a:defRPr b="0" i="0"/>
            </a:lvl2pPr>
            <a:lvl3pPr>
              <a:buClr>
                <a:schemeClr val="accent1"/>
              </a:buClr>
              <a:defRPr b="0" i="0"/>
            </a:lvl3pPr>
            <a:lvl4pPr>
              <a:buClr>
                <a:schemeClr val="accent1"/>
              </a:buClr>
              <a:defRPr b="0" i="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1"/>
                </a:solidFill>
                <a:latin typeface="Arial" panose="020B0604020202020204" pitchFamily="34" charset="0"/>
              </a:defRPr>
            </a:lvl1pPr>
          </a:lstStyle>
          <a:p>
            <a:pPr lvl="0"/>
            <a:r>
              <a:rPr lang="en-US" dirty="0"/>
              <a:t>Author’s Name</a:t>
            </a:r>
          </a:p>
        </p:txBody>
      </p:sp>
      <p:sp>
        <p:nvSpPr>
          <p:cNvPr id="13" name="Rectangle 12"/>
          <p:cNvSpPr/>
          <p:nvPr userDrawn="1"/>
        </p:nvSpPr>
        <p:spPr bwMode="auto">
          <a:xfrm>
            <a:off x="496956" y="2"/>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12" name="TextBox 11"/>
          <p:cNvSpPr txBox="1"/>
          <p:nvPr userDrawn="1"/>
        </p:nvSpPr>
        <p:spPr bwMode="auto">
          <a:xfrm>
            <a:off x="434629"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0" i="0" dirty="0">
                <a:solidFill>
                  <a:schemeClr val="bg2"/>
                </a:solidFill>
                <a:latin typeface="Arial" panose="020B0604020202020204" pitchFamily="34" charset="0"/>
              </a:rPr>
              <a:t>“</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1"/>
                </a:solidFill>
                <a:latin typeface="Arial" panose="020B0604020202020204" pitchFamily="34" charset="0"/>
              </a:defRPr>
            </a:lvl1pPr>
          </a:lstStyle>
          <a:p>
            <a:pPr lvl="0"/>
            <a:r>
              <a:rPr lang="en-US" dirty="0"/>
              <a:t>Position Title</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2"/>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12" name="TextBox 11"/>
          <p:cNvSpPr txBox="1"/>
          <p:nvPr userDrawn="1"/>
        </p:nvSpPr>
        <p:spPr bwMode="auto">
          <a:xfrm>
            <a:off x="434629"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0" i="0" dirty="0">
                <a:solidFill>
                  <a:schemeClr val="bg2"/>
                </a:solidFill>
                <a:latin typeface="Arial" panose="020B0604020202020204" pitchFamily="34" charset="0"/>
              </a:rPr>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2"/>
                </a:solidFill>
                <a:latin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2"/>
                </a:solidFill>
                <a:latin typeface="Arial" panose="020B0604020202020204" pitchFamily="34" charset="0"/>
              </a:defRPr>
            </a:lvl1pPr>
          </a:lstStyle>
          <a:p>
            <a:pPr lvl="0"/>
            <a:r>
              <a:rPr lang="en-US" dirty="0"/>
              <a:t>Position Title</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2"/>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ndParaRPr>
          </a:p>
        </p:txBody>
      </p:sp>
      <p:sp>
        <p:nvSpPr>
          <p:cNvPr id="12" name="TextBox 11"/>
          <p:cNvSpPr txBox="1"/>
          <p:nvPr userDrawn="1"/>
        </p:nvSpPr>
        <p:spPr bwMode="auto">
          <a:xfrm>
            <a:off x="434629"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0" i="0" dirty="0">
                <a:solidFill>
                  <a:schemeClr val="bg2"/>
                </a:solidFill>
                <a:latin typeface="Arial" panose="020B0604020202020204" pitchFamily="34" charset="0"/>
              </a:rPr>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3"/>
                </a:solidFill>
                <a:latin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3"/>
                </a:solidFill>
                <a:latin typeface="Arial" panose="020B0604020202020204" pitchFamily="34" charset="0"/>
              </a:defRPr>
            </a:lvl1pPr>
          </a:lstStyle>
          <a:p>
            <a:pPr lvl="0"/>
            <a:r>
              <a:rPr lang="en-US" dirty="0"/>
              <a:t>Position Title</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91175AD-5EC8-6C49-8218-F38BDE3E862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8552" t="35459" r="2030" b="-21848"/>
          <a:stretch/>
        </p:blipFill>
        <p:spPr>
          <a:xfrm rot="5400000">
            <a:off x="2622550" y="-1377949"/>
            <a:ext cx="5143500" cy="7899400"/>
          </a:xfrm>
          <a:prstGeom prst="rect">
            <a:avLst/>
          </a:prstGeom>
        </p:spPr>
      </p:pic>
      <p:sp>
        <p:nvSpPr>
          <p:cNvPr id="14" name="Rectangle 13"/>
          <p:cNvSpPr/>
          <p:nvPr userDrawn="1"/>
        </p:nvSpPr>
        <p:spPr bwMode="auto">
          <a:xfrm>
            <a:off x="2" y="1772719"/>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sp>
        <p:nvSpPr>
          <p:cNvPr id="15" name="Title 15"/>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cxnSp>
        <p:nvCxnSpPr>
          <p:cNvPr id="7" name="Straight Connector 6">
            <a:extLst>
              <a:ext uri="{FF2B5EF4-FFF2-40B4-BE49-F238E27FC236}">
                <a16:creationId xmlns:a16="http://schemas.microsoft.com/office/drawing/2014/main" id="{62CCB472-92BE-5E48-80A6-FC260AA96B83}"/>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8" name="Freeform 77">
            <a:extLst>
              <a:ext uri="{FF2B5EF4-FFF2-40B4-BE49-F238E27FC236}">
                <a16:creationId xmlns:a16="http://schemas.microsoft.com/office/drawing/2014/main" id="{4ABB29B8-DCAF-7B40-9E52-219D904D83D6}"/>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a typeface="Helvetica Neue" panose="02000503000000020004" pitchFamily="2" charset="0"/>
              <a:cs typeface="Arial" panose="020B0604020202020204" pitchFamily="34" charset="0"/>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52C1D42-AAA3-B04E-A034-F13587860331}"/>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 uri="{96DAC541-7B7A-43D3-8B79-37D633B846F1}">
                <asvg:svgBlip xmlns:asvg="http://schemas.microsoft.com/office/drawing/2016/SVG/main" r:embed="rId3"/>
              </a:ext>
            </a:extLst>
          </a:blip>
          <a:srcRect l="-11183" t="13402" r="10781" b="28503"/>
          <a:stretch/>
        </p:blipFill>
        <p:spPr>
          <a:xfrm>
            <a:off x="-317500" y="-245162"/>
            <a:ext cx="9461500" cy="5388661"/>
          </a:xfrm>
          <a:prstGeom prst="rect">
            <a:avLst/>
          </a:prstGeom>
        </p:spPr>
      </p:pic>
      <p:sp>
        <p:nvSpPr>
          <p:cNvPr id="6" name="Rectangle 5"/>
          <p:cNvSpPr/>
          <p:nvPr userDrawn="1"/>
        </p:nvSpPr>
        <p:spPr bwMode="auto">
          <a:xfrm>
            <a:off x="2" y="1772719"/>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cxnSp>
        <p:nvCxnSpPr>
          <p:cNvPr id="9" name="Straight Connector 8">
            <a:extLst>
              <a:ext uri="{FF2B5EF4-FFF2-40B4-BE49-F238E27FC236}">
                <a16:creationId xmlns:a16="http://schemas.microsoft.com/office/drawing/2014/main" id="{E01C639F-F884-C946-B140-A9518C6FB9A8}"/>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08B3EA4E-B6EE-2549-8EB7-C25BC2142E7C}"/>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2" name="Title 15">
            <a:extLst>
              <a:ext uri="{FF2B5EF4-FFF2-40B4-BE49-F238E27FC236}">
                <a16:creationId xmlns:a16="http://schemas.microsoft.com/office/drawing/2014/main" id="{013E3FCC-D96C-D344-BBA3-51BB23D2A0F4}"/>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1"/>
            <a:ext cx="8173580" cy="458587"/>
          </a:xfr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9" name="Content Placeholder 2">
            <a:extLst>
              <a:ext uri="{FF2B5EF4-FFF2-40B4-BE49-F238E27FC236}">
                <a16:creationId xmlns:a16="http://schemas.microsoft.com/office/drawing/2014/main" id="{79D9FF64-C01C-5C4C-8AB2-E760BF769004}"/>
              </a:ext>
            </a:extLst>
          </p:cNvPr>
          <p:cNvSpPr>
            <a:spLocks noGrp="1"/>
          </p:cNvSpPr>
          <p:nvPr>
            <p:ph sz="quarter" idx="16"/>
          </p:nvPr>
        </p:nvSpPr>
        <p:spPr>
          <a:xfrm>
            <a:off x="453585" y="1401763"/>
            <a:ext cx="8169964" cy="2932112"/>
          </a:xfrm>
        </p:spPr>
        <p:txBody>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788447-026C-8740-AB11-4D9C4007C66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l="14414"/>
          <a:stretch/>
        </p:blipFill>
        <p:spPr>
          <a:xfrm>
            <a:off x="0" y="401119"/>
            <a:ext cx="9144000" cy="1774069"/>
          </a:xfrm>
          <a:prstGeom prst="rect">
            <a:avLst/>
          </a:prstGeom>
        </p:spPr>
      </p:pic>
      <p:sp>
        <p:nvSpPr>
          <p:cNvPr id="6" name="Rectangle 5"/>
          <p:cNvSpPr/>
          <p:nvPr userDrawn="1"/>
        </p:nvSpPr>
        <p:spPr bwMode="auto">
          <a:xfrm>
            <a:off x="2" y="1772719"/>
            <a:ext cx="7051729" cy="1411357"/>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dirty="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dirty="0"/>
          </a:p>
        </p:txBody>
      </p:sp>
      <p:cxnSp>
        <p:nvCxnSpPr>
          <p:cNvPr id="9" name="Straight Connector 8">
            <a:extLst>
              <a:ext uri="{FF2B5EF4-FFF2-40B4-BE49-F238E27FC236}">
                <a16:creationId xmlns:a16="http://schemas.microsoft.com/office/drawing/2014/main" id="{7AB58095-3588-1A4E-B981-253E9F1A1AEC}"/>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81C2D974-A2EE-E349-AD5D-00B5C62A8CB7}"/>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1" name="Title 15">
            <a:extLst>
              <a:ext uri="{FF2B5EF4-FFF2-40B4-BE49-F238E27FC236}">
                <a16:creationId xmlns:a16="http://schemas.microsoft.com/office/drawing/2014/main" id="{18DED201-C78F-0E4A-B63C-520004DA73BE}"/>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dirty="0"/>
              <a:t>Section Header Here</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1320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invGray">
          <a:xfrm>
            <a:off x="3865186" y="2036429"/>
            <a:ext cx="1571041" cy="101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79400" y="1884801"/>
            <a:ext cx="1373900"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6149581" y="1645920"/>
            <a:ext cx="2994421" cy="3497580"/>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49580" y="1"/>
            <a:ext cx="2994420" cy="2015504"/>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pic>
        <p:nvPicPr>
          <p:cNvPr id="2" name="Picture 1">
            <a:extLst>
              <a:ext uri="{FF2B5EF4-FFF2-40B4-BE49-F238E27FC236}">
                <a16:creationId xmlns:a16="http://schemas.microsoft.com/office/drawing/2014/main" id="{9A1E061F-A72A-5142-8A32-D6BACF33C6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 y="144895"/>
            <a:ext cx="6149579" cy="1021134"/>
          </a:xfrm>
          <a:prstGeom prst="rect">
            <a:avLst/>
          </a:prstGeom>
        </p:spPr>
      </p:pic>
      <p:pic>
        <p:nvPicPr>
          <p:cNvPr id="8" name="Picture 7">
            <a:extLst>
              <a:ext uri="{FF2B5EF4-FFF2-40B4-BE49-F238E27FC236}">
                <a16:creationId xmlns:a16="http://schemas.microsoft.com/office/drawing/2014/main" id="{B6B44D79-B0F4-1A43-9BD5-09FD9E662AC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149578" y="2015505"/>
            <a:ext cx="1615438" cy="161543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 Mt. Zion">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66F05B-DFA4-6F48-B676-F50E7C038154}"/>
              </a:ext>
            </a:extLst>
          </p:cNvPr>
          <p:cNvSpPr/>
          <p:nvPr userDrawn="1"/>
        </p:nvSpPr>
        <p:spPr bwMode="auto">
          <a:xfrm>
            <a:off x="6149581" y="1645920"/>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Rectangle 6">
            <a:extLst>
              <a:ext uri="{FF2B5EF4-FFF2-40B4-BE49-F238E27FC236}">
                <a16:creationId xmlns:a16="http://schemas.microsoft.com/office/drawing/2014/main" id="{94494DF8-84C9-4641-9876-C01FAA2F1677}"/>
              </a:ext>
            </a:extLst>
          </p:cNvPr>
          <p:cNvSpPr/>
          <p:nvPr userDrawn="1"/>
        </p:nvSpPr>
        <p:spPr bwMode="auto">
          <a:xfrm>
            <a:off x="2" y="0"/>
            <a:ext cx="6149579"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3" name="Picture 12">
            <a:extLst>
              <a:ext uri="{FF2B5EF4-FFF2-40B4-BE49-F238E27FC236}">
                <a16:creationId xmlns:a16="http://schemas.microsoft.com/office/drawing/2014/main" id="{EB73C1E6-BC68-894B-BFA0-E9C181FA1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49580" y="9411"/>
            <a:ext cx="2994420" cy="1996683"/>
          </a:xfrm>
          <a:prstGeom prst="rect">
            <a:avLst/>
          </a:prstGeom>
        </p:spPr>
      </p:pic>
      <p:pic>
        <p:nvPicPr>
          <p:cNvPr id="14" name="Picture 13">
            <a:extLst>
              <a:ext uri="{FF2B5EF4-FFF2-40B4-BE49-F238E27FC236}">
                <a16:creationId xmlns:a16="http://schemas.microsoft.com/office/drawing/2014/main" id="{4AD4098B-43D5-4B4E-A524-530B7E386F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77" cy="3754552"/>
          </a:xfrm>
          <a:prstGeom prst="rect">
            <a:avLst/>
          </a:prstGeom>
        </p:spPr>
      </p:pic>
      <p:pic>
        <p:nvPicPr>
          <p:cNvPr id="10" name="Picture 9">
            <a:extLst>
              <a:ext uri="{FF2B5EF4-FFF2-40B4-BE49-F238E27FC236}">
                <a16:creationId xmlns:a16="http://schemas.microsoft.com/office/drawing/2014/main" id="{EA44FD6C-4722-4647-8824-7BD62CB4991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149577" y="1994818"/>
            <a:ext cx="1615440" cy="1615440"/>
          </a:xfrm>
          <a:prstGeom prst="rect">
            <a:avLst/>
          </a:prstGeom>
          <a:solidFill>
            <a:schemeClr val="accent1"/>
          </a:solidFill>
        </p:spPr>
      </p:pic>
      <p:pic>
        <p:nvPicPr>
          <p:cNvPr id="15" name="Graphic 14">
            <a:extLst>
              <a:ext uri="{FF2B5EF4-FFF2-40B4-BE49-F238E27FC236}">
                <a16:creationId xmlns:a16="http://schemas.microsoft.com/office/drawing/2014/main" id="{A81F62F8-022A-8040-9203-343FE92FDB09}"/>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35407" b="39964"/>
          <a:stretch/>
        </p:blipFill>
        <p:spPr>
          <a:xfrm>
            <a:off x="-993817" y="0"/>
            <a:ext cx="7143396" cy="1388949"/>
          </a:xfrm>
          <a:prstGeom prst="rect">
            <a:avLst/>
          </a:prstGeom>
        </p:spPr>
      </p:pic>
    </p:spTree>
    <p:extLst>
      <p:ext uri="{BB962C8B-B14F-4D97-AF65-F5344CB8AC3E}">
        <p14:creationId xmlns:p14="http://schemas.microsoft.com/office/powerpoint/2010/main" val="28116350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4FBE2C-79B3-0741-8C4F-E79579E3B5C3}"/>
              </a:ext>
            </a:extLst>
          </p:cNvPr>
          <p:cNvSpPr/>
          <p:nvPr userDrawn="1"/>
        </p:nvSpPr>
        <p:spPr bwMode="auto">
          <a:xfrm>
            <a:off x="0" y="1645921"/>
            <a:ext cx="2994421" cy="3497580"/>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Rectangle 5">
            <a:extLst>
              <a:ext uri="{FF2B5EF4-FFF2-40B4-BE49-F238E27FC236}">
                <a16:creationId xmlns:a16="http://schemas.microsoft.com/office/drawing/2014/main" id="{7CBA96EE-AE7F-9D47-80E0-948746F73CBD}"/>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1" name="Picture 10">
            <a:extLst>
              <a:ext uri="{FF2B5EF4-FFF2-40B4-BE49-F238E27FC236}">
                <a16:creationId xmlns:a16="http://schemas.microsoft.com/office/drawing/2014/main" id="{4508378B-0C89-E14E-8069-2034FF2D0F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 y="1"/>
            <a:ext cx="2760609" cy="2015504"/>
          </a:xfrm>
          <a:prstGeom prst="rect">
            <a:avLst/>
          </a:prstGeom>
        </p:spPr>
      </p:pic>
      <p:pic>
        <p:nvPicPr>
          <p:cNvPr id="13" name="Picture 12">
            <a:extLst>
              <a:ext uri="{FF2B5EF4-FFF2-40B4-BE49-F238E27FC236}">
                <a16:creationId xmlns:a16="http://schemas.microsoft.com/office/drawing/2014/main" id="{A98C622B-BC71-0F4D-ACEB-367F089BDF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14" name="Picture 13">
            <a:extLst>
              <a:ext uri="{FF2B5EF4-FFF2-40B4-BE49-F238E27FC236}">
                <a16:creationId xmlns:a16="http://schemas.microsoft.com/office/drawing/2014/main" id="{FC4AB437-D405-6C43-9FA5-FD5F04163FC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140700" y="2015504"/>
            <a:ext cx="1615440" cy="1615440"/>
          </a:xfrm>
          <a:prstGeom prst="rect">
            <a:avLst/>
          </a:prstGeom>
          <a:solidFill>
            <a:schemeClr val="accent1"/>
          </a:solidFill>
        </p:spPr>
      </p:pic>
      <p:pic>
        <p:nvPicPr>
          <p:cNvPr id="2" name="Picture 1">
            <a:extLst>
              <a:ext uri="{FF2B5EF4-FFF2-40B4-BE49-F238E27FC236}">
                <a16:creationId xmlns:a16="http://schemas.microsoft.com/office/drawing/2014/main" id="{2A46CC52-4A32-374A-BF1E-0FA06087FD5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454" t="5935" r="2464" b="11182"/>
          <a:stretch/>
        </p:blipFill>
        <p:spPr>
          <a:xfrm>
            <a:off x="2756141" y="30482"/>
            <a:ext cx="6387861" cy="1226817"/>
          </a:xfrm>
          <a:prstGeom prst="rect">
            <a:avLst/>
          </a:prstGeom>
        </p:spPr>
      </p:pic>
    </p:spTree>
    <p:extLst>
      <p:ext uri="{BB962C8B-B14F-4D97-AF65-F5344CB8AC3E}">
        <p14:creationId xmlns:p14="http://schemas.microsoft.com/office/powerpoint/2010/main" val="29792871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4FBBD5-5854-194C-9766-1823F3F5452C}"/>
              </a:ext>
            </a:extLst>
          </p:cNvPr>
          <p:cNvSpPr/>
          <p:nvPr userDrawn="1"/>
        </p:nvSpPr>
        <p:spPr bwMode="auto">
          <a:xfrm>
            <a:off x="0" y="1645921"/>
            <a:ext cx="2994421" cy="3497580"/>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Rectangle 5">
            <a:extLst>
              <a:ext uri="{FF2B5EF4-FFF2-40B4-BE49-F238E27FC236}">
                <a16:creationId xmlns:a16="http://schemas.microsoft.com/office/drawing/2014/main" id="{FEB282E7-F7BC-5A48-9E5F-4ECBFDF952A0}"/>
              </a:ext>
            </a:extLst>
          </p:cNvPr>
          <p:cNvSpPr/>
          <p:nvPr userDrawn="1"/>
        </p:nvSpPr>
        <p:spPr bwMode="auto">
          <a:xfrm>
            <a:off x="2756757" y="0"/>
            <a:ext cx="6387245" cy="1645920"/>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 name="Picture 9">
            <a:extLst>
              <a:ext uri="{FF2B5EF4-FFF2-40B4-BE49-F238E27FC236}">
                <a16:creationId xmlns:a16="http://schemas.microsoft.com/office/drawing/2014/main" id="{21C94893-0820-A743-86A6-BDEB411A72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756753" cy="2015504"/>
          </a:xfrm>
          <a:prstGeom prst="rect">
            <a:avLst/>
          </a:prstGeom>
        </p:spPr>
      </p:pic>
      <p:pic>
        <p:nvPicPr>
          <p:cNvPr id="11" name="Picture 10">
            <a:extLst>
              <a:ext uri="{FF2B5EF4-FFF2-40B4-BE49-F238E27FC236}">
                <a16:creationId xmlns:a16="http://schemas.microsoft.com/office/drawing/2014/main" id="{1412EA7E-47D5-4248-9461-6049F4FA2F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pic>
        <p:nvPicPr>
          <p:cNvPr id="9" name="Graphic 8">
            <a:extLst>
              <a:ext uri="{FF2B5EF4-FFF2-40B4-BE49-F238E27FC236}">
                <a16:creationId xmlns:a16="http://schemas.microsoft.com/office/drawing/2014/main" id="{21F1DBF9-E6D2-EC49-80D7-6EE1B776A50D}"/>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37974" b="37397"/>
          <a:stretch/>
        </p:blipFill>
        <p:spPr>
          <a:xfrm>
            <a:off x="2756140" y="15255"/>
            <a:ext cx="6387860" cy="1242044"/>
          </a:xfrm>
          <a:prstGeom prst="rect">
            <a:avLst/>
          </a:prstGeom>
        </p:spPr>
      </p:pic>
      <p:pic>
        <p:nvPicPr>
          <p:cNvPr id="13" name="Picture 12">
            <a:extLst>
              <a:ext uri="{FF2B5EF4-FFF2-40B4-BE49-F238E27FC236}">
                <a16:creationId xmlns:a16="http://schemas.microsoft.com/office/drawing/2014/main" id="{5656DF26-9AA1-AC46-9695-22DFD8CE98E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140700" y="2015504"/>
            <a:ext cx="1615440" cy="1615440"/>
          </a:xfrm>
          <a:prstGeom prst="rect">
            <a:avLst/>
          </a:prstGeom>
          <a:solidFill>
            <a:schemeClr val="accent1"/>
          </a:solidFill>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9" y="337931"/>
            <a:ext cx="8587407" cy="4065105"/>
          </a:xfrm>
          <a:prstGeom prst="rect">
            <a:avLst/>
          </a:prstGeom>
        </p:spPr>
        <p:txBody>
          <a:bodyPr>
            <a:normAutofit/>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dirty="0"/>
              <a:t>Click icon to add chart</a:t>
            </a:r>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1"/>
            <a:ext cx="8173580" cy="458587"/>
          </a:xfr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dirty="0"/>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9" name="Content Placeholder 2">
            <a:extLst>
              <a:ext uri="{FF2B5EF4-FFF2-40B4-BE49-F238E27FC236}">
                <a16:creationId xmlns:a16="http://schemas.microsoft.com/office/drawing/2014/main" id="{9469704F-E66B-5B41-BF3B-8C6539B48428}"/>
              </a:ext>
            </a:extLst>
          </p:cNvPr>
          <p:cNvSpPr>
            <a:spLocks noGrp="1"/>
          </p:cNvSpPr>
          <p:nvPr>
            <p:ph sz="quarter" idx="16"/>
          </p:nvPr>
        </p:nvSpPr>
        <p:spPr>
          <a:xfrm>
            <a:off x="453585" y="1401763"/>
            <a:ext cx="3915528" cy="2932112"/>
          </a:xfrm>
        </p:spPr>
        <p:txBody>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a:extLst>
              <a:ext uri="{FF2B5EF4-FFF2-40B4-BE49-F238E27FC236}">
                <a16:creationId xmlns:a16="http://schemas.microsoft.com/office/drawing/2014/main" id="{C99F718F-E8D1-5640-A678-0137FDBAEC9F}"/>
              </a:ext>
            </a:extLst>
          </p:cNvPr>
          <p:cNvSpPr>
            <a:spLocks noGrp="1"/>
          </p:cNvSpPr>
          <p:nvPr>
            <p:ph sz="quarter" idx="20"/>
          </p:nvPr>
        </p:nvSpPr>
        <p:spPr>
          <a:xfrm>
            <a:off x="4733354" y="1401763"/>
            <a:ext cx="3915528" cy="2932112"/>
          </a:xfrm>
        </p:spPr>
        <p:txBody>
          <a:bodyPr/>
          <a:lstStyle>
            <a:lvl1pPr>
              <a:defRPr b="0" i="0"/>
            </a:lvl1pPr>
            <a:lvl2pPr>
              <a:defRPr b="0" i="0"/>
            </a:lvl2pPr>
            <a:lvl3pPr>
              <a:defRPr b="0" i="0"/>
            </a:lvl3pPr>
            <a:lvl4pPr>
              <a:defRPr b="0" i="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7" name="TextBox 6"/>
          <p:cNvSpPr txBox="1"/>
          <p:nvPr userDrawn="1"/>
        </p:nvSpPr>
        <p:spPr bwMode="auto">
          <a:xfrm>
            <a:off x="457203" y="198783"/>
            <a:ext cx="1192695" cy="2123658"/>
          </a:xfrm>
          <a:prstGeom prst="rect">
            <a:avLst/>
          </a:prstGeom>
          <a:noFill/>
          <a:ln w="19050" algn="ctr">
            <a:noFill/>
            <a:miter lim="800000"/>
            <a:headEnd/>
            <a:tailEnd/>
          </a:ln>
        </p:spPr>
        <p:txBody>
          <a:bodyPr wrap="square" lIns="0" tIns="0" rIns="0" bIns="0" rtlCol="0">
            <a:spAutoFit/>
          </a:bodyPr>
          <a:lstStyle/>
          <a:p>
            <a:r>
              <a:rPr lang="en-US" sz="13800" b="0" i="0" dirty="0">
                <a:solidFill>
                  <a:schemeClr val="tx2"/>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sp>
        <p:nvSpPr>
          <p:cNvPr id="7" name="TextBox 6"/>
          <p:cNvSpPr txBox="1"/>
          <p:nvPr userDrawn="1"/>
        </p:nvSpPr>
        <p:spPr bwMode="auto">
          <a:xfrm>
            <a:off x="457203" y="198783"/>
            <a:ext cx="1192695" cy="2123658"/>
          </a:xfrm>
          <a:prstGeom prst="rect">
            <a:avLst/>
          </a:prstGeom>
          <a:noFill/>
          <a:ln w="19050" algn="ctr">
            <a:noFill/>
            <a:miter lim="800000"/>
            <a:headEnd/>
            <a:tailEnd/>
          </a:ln>
        </p:spPr>
        <p:txBody>
          <a:bodyPr wrap="square" lIns="0" tIns="0" rIns="0" bIns="0" rtlCol="0">
            <a:spAutoFit/>
          </a:bodyPr>
          <a:lstStyle/>
          <a:p>
            <a:r>
              <a:rPr lang="en-US" sz="13800" b="0" i="0" dirty="0">
                <a:solidFill>
                  <a:schemeClr val="accent2"/>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lorem ipsum. Ut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5" y="1401417"/>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1"/>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2" y="4852597"/>
            <a:ext cx="4310907" cy="10348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12" name="Slide Number Placeholder 6"/>
          <p:cNvSpPr>
            <a:spLocks noGrp="1"/>
          </p:cNvSpPr>
          <p:nvPr>
            <p:ph type="sldNum" sz="quarter" idx="4"/>
          </p:nvPr>
        </p:nvSpPr>
        <p:spPr>
          <a:xfrm>
            <a:off x="272107" y="4840129"/>
            <a:ext cx="246061" cy="11642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cs typeface="Arial" panose="020B0604020202020204"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ndParaRPr>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4016" r:id="rId14"/>
    <p:sldLayoutId id="2147483994" r:id="rId15"/>
    <p:sldLayoutId id="2147483995" r:id="rId16"/>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p:titleStyle>
    <p:bodyStyle>
      <a:lvl1pPr marL="233357" indent="-23335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522275" indent="-227007" algn="l" defTabSz="640064" rtl="0" eaLnBrk="1" latinLnBrk="0" hangingPunct="1">
        <a:lnSpc>
          <a:spcPct val="100000"/>
        </a:lnSpc>
        <a:spcBef>
          <a:spcPts val="0"/>
        </a:spcBef>
        <a:spcAft>
          <a:spcPts val="600"/>
        </a:spcAft>
        <a:buClr>
          <a:schemeClr val="tx1"/>
        </a:buClr>
        <a:buSzPct val="100000"/>
        <a:buFont typeface=".AppleSystemUIFont" charset="0"/>
        <a:buChar char="-"/>
        <a:tabLst/>
        <a:defRPr lang="en-US" sz="20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746106" indent="-166684"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979463" indent="-173034" algn="l" defTabSz="640064" rtl="0" eaLnBrk="1" latinLnBrk="0" hangingPunct="1">
        <a:lnSpc>
          <a:spcPct val="100000"/>
        </a:lnSpc>
        <a:spcBef>
          <a:spcPts val="0"/>
        </a:spcBef>
        <a:spcAft>
          <a:spcPts val="600"/>
        </a:spcAft>
        <a:buClr>
          <a:schemeClr val="tx1"/>
        </a:buClr>
        <a:buSzPct val="100000"/>
        <a:buFont typeface=".AppleSystemUIFont" charset="0"/>
        <a:buChar char="-"/>
        <a:tabLst/>
        <a:defRPr lang="en-US" sz="16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312830" indent="-227007" algn="l" defTabSz="640064"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548152" y="4852597"/>
            <a:ext cx="4310907" cy="10348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endParaRPr lang="en-US" dirty="0"/>
          </a:p>
        </p:txBody>
      </p:sp>
      <p:sp>
        <p:nvSpPr>
          <p:cNvPr id="12" name="Slide Number Placeholder 6"/>
          <p:cNvSpPr>
            <a:spLocks noGrp="1"/>
          </p:cNvSpPr>
          <p:nvPr>
            <p:ph type="sldNum" sz="quarter" idx="4"/>
          </p:nvPr>
        </p:nvSpPr>
        <p:spPr>
          <a:xfrm>
            <a:off x="272107" y="4840129"/>
            <a:ext cx="246061" cy="11642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dirty="0">
              <a:latin typeface="Arial" panose="020B0604020202020204" pitchFamily="34" charset="0"/>
              <a:ea typeface="Helvetica Neue" panose="02000503000000020004" pitchFamily="2" charset="0"/>
              <a:cs typeface="Arial" panose="020B0604020202020204" pitchFamily="34" charset="0"/>
            </a:endParaRPr>
          </a:p>
        </p:txBody>
      </p:sp>
      <p:sp>
        <p:nvSpPr>
          <p:cNvPr id="10" name="Text Placeholder 3">
            <a:extLst>
              <a:ext uri="{FF2B5EF4-FFF2-40B4-BE49-F238E27FC236}">
                <a16:creationId xmlns:a16="http://schemas.microsoft.com/office/drawing/2014/main" id="{77A11AC4-0317-9648-9B11-2E4A9F79415E}"/>
              </a:ext>
            </a:extLst>
          </p:cNvPr>
          <p:cNvSpPr>
            <a:spLocks noGrp="1"/>
          </p:cNvSpPr>
          <p:nvPr>
            <p:ph type="body" idx="1"/>
          </p:nvPr>
        </p:nvSpPr>
        <p:spPr>
          <a:xfrm>
            <a:off x="459685" y="1401417"/>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itle Placeholder 1">
            <a:extLst>
              <a:ext uri="{FF2B5EF4-FFF2-40B4-BE49-F238E27FC236}">
                <a16:creationId xmlns:a16="http://schemas.microsoft.com/office/drawing/2014/main" id="{EEA57C94-8CEE-E147-BA04-64415375E2D2}"/>
              </a:ext>
            </a:extLst>
          </p:cNvPr>
          <p:cNvSpPr>
            <a:spLocks noGrp="1"/>
          </p:cNvSpPr>
          <p:nvPr>
            <p:ph type="title"/>
          </p:nvPr>
        </p:nvSpPr>
        <p:spPr>
          <a:xfrm>
            <a:off x="453585" y="318751"/>
            <a:ext cx="8173580" cy="458587"/>
          </a:xfrm>
          <a:prstGeom prst="rect">
            <a:avLst/>
          </a:prstGeom>
        </p:spPr>
        <p:txBody>
          <a:bodyPr vert="horz" wrap="square" lIns="91440" tIns="45720" rIns="91440" bIns="45720" rtlCol="0" anchor="t" anchorCtr="0">
            <a:noAutofit/>
          </a:bodyPr>
          <a:lstStyle/>
          <a:p>
            <a:r>
              <a:rPr lang="en-US" dirty="0"/>
              <a:t>Slide Title Here</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11" r:id="rId5"/>
    <p:sldLayoutId id="2147484012" r:id="rId6"/>
    <p:sldLayoutId id="2147484013" r:id="rId7"/>
    <p:sldLayoutId id="2147484001" r:id="rId8"/>
    <p:sldLayoutId id="2147484007" r:id="rId9"/>
    <p:sldLayoutId id="2147484009" r:id="rId10"/>
    <p:sldLayoutId id="2147484008" r:id="rId11"/>
    <p:sldLayoutId id="2147483944" r:id="rId12"/>
    <p:sldLayoutId id="2147483951" r:id="rId13"/>
    <p:sldLayoutId id="2147483953" r:id="rId14"/>
    <p:sldLayoutId id="2147484000" r:id="rId15"/>
    <p:sldLayoutId id="2147483950" r:id="rId16"/>
    <p:sldLayoutId id="2147483960" r:id="rId17"/>
    <p:sldLayoutId id="2147483961" r:id="rId18"/>
    <p:sldLayoutId id="2147483966" r:id="rId19"/>
    <p:sldLayoutId id="2147483967" r:id="rId20"/>
    <p:sldLayoutId id="2147483968" r:id="rId21"/>
    <p:sldLayoutId id="2147483969" r:id="rId22"/>
    <p:sldLayoutId id="2147483970" r:id="rId23"/>
    <p:sldLayoutId id="2147483971" r:id="rId24"/>
    <p:sldLayoutId id="2147484015" r:id="rId25"/>
    <p:sldLayoutId id="2147483954" r:id="rId26"/>
    <p:sldLayoutId id="2147483959" r:id="rId27"/>
    <p:sldLayoutId id="2147484002" r:id="rId28"/>
    <p:sldLayoutId id="2147484014" r:id="rId29"/>
    <p:sldLayoutId id="2147484010" r:id="rId30"/>
    <p:sldLayoutId id="2147484003" r:id="rId31"/>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p:titleStyle>
    <p:bodyStyle>
      <a:lvl1pPr marL="233357" indent="-23335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522275" indent="-227007" algn="l" defTabSz="640064" rtl="0" eaLnBrk="1" latinLnBrk="0" hangingPunct="1">
        <a:lnSpc>
          <a:spcPct val="100000"/>
        </a:lnSpc>
        <a:spcBef>
          <a:spcPts val="0"/>
        </a:spcBef>
        <a:spcAft>
          <a:spcPts val="600"/>
        </a:spcAft>
        <a:buClr>
          <a:schemeClr val="tx2"/>
        </a:buClr>
        <a:buSzPct val="100000"/>
        <a:buFont typeface=".AppleSystemUIFont" charset="0"/>
        <a:buChar char="-"/>
        <a:tabLst/>
        <a:defRPr lang="en-US" sz="20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746106" indent="-166684"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979463" indent="-173034" algn="l" defTabSz="640064" rtl="0" eaLnBrk="1" latinLnBrk="0" hangingPunct="1">
        <a:lnSpc>
          <a:spcPct val="100000"/>
        </a:lnSpc>
        <a:spcBef>
          <a:spcPts val="0"/>
        </a:spcBef>
        <a:spcAft>
          <a:spcPts val="600"/>
        </a:spcAft>
        <a:buClr>
          <a:schemeClr val="tx2"/>
        </a:buClr>
        <a:buSzPct val="100000"/>
        <a:buFont typeface=".AppleSystemUIFont" charset="0"/>
        <a:buChar char="-"/>
        <a:tabLst/>
        <a:defRPr lang="en-US" sz="16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53585" y="595608"/>
            <a:ext cx="8353064" cy="2959331"/>
          </a:xfrm>
        </p:spPr>
        <p:txBody>
          <a:bodyPr/>
          <a:lstStyle/>
          <a:p>
            <a:pPr algn="ctr"/>
            <a:r>
              <a:rPr lang="en-US" dirty="0"/>
              <a:t>AMERSA Conference 2024 </a:t>
            </a:r>
            <a:br>
              <a:rPr lang="en-US" sz="3200" dirty="0"/>
            </a:br>
            <a:br>
              <a:rPr lang="en-US" sz="3200" dirty="0"/>
            </a:br>
            <a:r>
              <a:rPr lang="en-US" b="1" dirty="0"/>
              <a:t>Understanding Resilience In People Who Use Methamphetamine Demographically Matched to Acute Stimulant Toxicity Decedents</a:t>
            </a:r>
            <a:br>
              <a:rPr lang="en-US" dirty="0"/>
            </a:br>
            <a:endParaRPr lang="en-US" b="1" dirty="0"/>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453585" y="3300153"/>
            <a:ext cx="8075532" cy="1246908"/>
          </a:xfrm>
        </p:spPr>
        <p:txBody>
          <a:bodyPr/>
          <a:lstStyle/>
          <a:p>
            <a:pPr marL="0" indent="0" algn="ctr">
              <a:buNone/>
            </a:pPr>
            <a:r>
              <a:rPr lang="en-US" sz="2400" b="1" dirty="0"/>
              <a:t>Nigel Anderson</a:t>
            </a:r>
            <a:r>
              <a:rPr lang="en-US" sz="2400" dirty="0"/>
              <a:t>, Grace Gundy, Vanessa McMahan, Xochitl Luna Marti, Yi-Shin Grace Chang, Sophia </a:t>
            </a:r>
            <a:r>
              <a:rPr lang="en-US" sz="2400" dirty="0" err="1"/>
              <a:t>Tavasieff</a:t>
            </a:r>
            <a:r>
              <a:rPr lang="en-US" sz="2400" dirty="0"/>
              <a:t>, Marley Antolin </a:t>
            </a:r>
            <a:r>
              <a:rPr lang="en-US" sz="2400" dirty="0" err="1"/>
              <a:t>Muñiz</a:t>
            </a:r>
            <a:r>
              <a:rPr lang="en-US" sz="2400" dirty="0"/>
              <a:t>, Phillip Coffin MD MIA</a:t>
            </a:r>
          </a:p>
          <a:p>
            <a:pPr algn="ctr"/>
            <a:endParaRPr lang="en-US" sz="1700" dirty="0"/>
          </a:p>
          <a:p>
            <a:pPr marL="0" indent="0" algn="ctr">
              <a:buNone/>
            </a:pPr>
            <a:r>
              <a:rPr lang="en-US" sz="1700" dirty="0"/>
              <a:t>Center on Substance Use &amp; Health - San Francisco Department of Public Health</a:t>
            </a:r>
          </a:p>
          <a:p>
            <a:pPr marL="0" indent="0">
              <a:buNone/>
            </a:pPr>
            <a:endParaRPr lang="en-US" dirty="0">
              <a:latin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1</a:t>
            </a:fld>
            <a:endParaRPr lang="en-US" dirty="0"/>
          </a:p>
        </p:txBody>
      </p:sp>
      <p:sp>
        <p:nvSpPr>
          <p:cNvPr id="7" name="Rectangle 6">
            <a:extLst>
              <a:ext uri="{FF2B5EF4-FFF2-40B4-BE49-F238E27FC236}">
                <a16:creationId xmlns:a16="http://schemas.microsoft.com/office/drawing/2014/main" id="{C322B102-0875-9F79-15C7-79CD2AD7C683}"/>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7017628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85211" y="403391"/>
            <a:ext cx="8173580" cy="458587"/>
          </a:xfrm>
        </p:spPr>
        <p:txBody>
          <a:bodyPr/>
          <a:lstStyle/>
          <a:p>
            <a:pPr algn="ctr"/>
            <a:r>
              <a:rPr lang="en-US" b="1" dirty="0"/>
              <a:t>Results </a:t>
            </a:r>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8"/>
            <a:ext cx="5417642" cy="103957"/>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10</a:t>
            </a:fld>
            <a:endParaRPr lang="en-US" dirty="0"/>
          </a:p>
        </p:txBody>
      </p:sp>
      <p:sp>
        <p:nvSpPr>
          <p:cNvPr id="7" name="Oval 6">
            <a:extLst>
              <a:ext uri="{FF2B5EF4-FFF2-40B4-BE49-F238E27FC236}">
                <a16:creationId xmlns:a16="http://schemas.microsoft.com/office/drawing/2014/main" id="{3F4D423F-5DF3-A08B-F66C-D48082EB9B06}"/>
              </a:ext>
            </a:extLst>
          </p:cNvPr>
          <p:cNvSpPr/>
          <p:nvPr/>
        </p:nvSpPr>
        <p:spPr bwMode="auto">
          <a:xfrm>
            <a:off x="289531" y="1807028"/>
            <a:ext cx="1129922" cy="1143000"/>
          </a:xfrm>
          <a:prstGeom prst="ellipse">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Rounded Rectangle 7">
            <a:extLst>
              <a:ext uri="{FF2B5EF4-FFF2-40B4-BE49-F238E27FC236}">
                <a16:creationId xmlns:a16="http://schemas.microsoft.com/office/drawing/2014/main" id="{2424D006-19E4-1A02-CC14-5722AF82488A}"/>
              </a:ext>
            </a:extLst>
          </p:cNvPr>
          <p:cNvSpPr/>
          <p:nvPr/>
        </p:nvSpPr>
        <p:spPr bwMode="auto">
          <a:xfrm>
            <a:off x="744177" y="1807028"/>
            <a:ext cx="3208197" cy="1143000"/>
          </a:xfrm>
          <a:prstGeom prst="roundRect">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Rectangle 9">
            <a:extLst>
              <a:ext uri="{FF2B5EF4-FFF2-40B4-BE49-F238E27FC236}">
                <a16:creationId xmlns:a16="http://schemas.microsoft.com/office/drawing/2014/main" id="{16737E3F-9714-B818-DCD7-B576EBF84061}"/>
              </a:ext>
            </a:extLst>
          </p:cNvPr>
          <p:cNvSpPr/>
          <p:nvPr/>
        </p:nvSpPr>
        <p:spPr bwMode="auto">
          <a:xfrm>
            <a:off x="3762875" y="1807028"/>
            <a:ext cx="3898523" cy="1143000"/>
          </a:xfrm>
          <a:prstGeom prst="rect">
            <a:avLst/>
          </a:prstGeom>
          <a:solidFill>
            <a:srgbClr val="FFFF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2" name="Rectangle 11">
            <a:extLst>
              <a:ext uri="{FF2B5EF4-FFF2-40B4-BE49-F238E27FC236}">
                <a16:creationId xmlns:a16="http://schemas.microsoft.com/office/drawing/2014/main" id="{8D1F04CC-32F4-2096-122F-770D49296950}"/>
              </a:ext>
            </a:extLst>
          </p:cNvPr>
          <p:cNvSpPr/>
          <p:nvPr/>
        </p:nvSpPr>
        <p:spPr bwMode="auto">
          <a:xfrm>
            <a:off x="7593876" y="1807028"/>
            <a:ext cx="777238" cy="1143000"/>
          </a:xfrm>
          <a:prstGeom prst="rect">
            <a:avLst/>
          </a:prstGeom>
          <a:solidFill>
            <a:srgbClr val="00B05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Oval 13">
            <a:extLst>
              <a:ext uri="{FF2B5EF4-FFF2-40B4-BE49-F238E27FC236}">
                <a16:creationId xmlns:a16="http://schemas.microsoft.com/office/drawing/2014/main" id="{B8B410AF-17DF-7FAB-D14E-DF1400426998}"/>
              </a:ext>
            </a:extLst>
          </p:cNvPr>
          <p:cNvSpPr/>
          <p:nvPr/>
        </p:nvSpPr>
        <p:spPr bwMode="auto">
          <a:xfrm>
            <a:off x="7797442" y="1807029"/>
            <a:ext cx="1129922" cy="1143000"/>
          </a:xfrm>
          <a:prstGeom prst="ellipse">
            <a:avLst/>
          </a:prstGeom>
          <a:solidFill>
            <a:srgbClr val="00B05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Title 10">
            <a:extLst>
              <a:ext uri="{FF2B5EF4-FFF2-40B4-BE49-F238E27FC236}">
                <a16:creationId xmlns:a16="http://schemas.microsoft.com/office/drawing/2014/main" id="{5CDD41E7-6A28-D780-4CBA-46C2825D180D}"/>
              </a:ext>
            </a:extLst>
          </p:cNvPr>
          <p:cNvSpPr txBox="1">
            <a:spLocks/>
          </p:cNvSpPr>
          <p:nvPr/>
        </p:nvSpPr>
        <p:spPr>
          <a:xfrm>
            <a:off x="485211" y="3620023"/>
            <a:ext cx="8173580" cy="458587"/>
          </a:xfrm>
          <a:prstGeom prst="rect">
            <a:avLst/>
          </a:prstGeom>
        </p:spPr>
        <p:txBody>
          <a:bodyPr vert="horz" wrap="square" lIns="91440" tIns="45720" rIns="91440" bIns="45720" rtlCol="0" anchor="b" anchorCtr="0">
            <a:noAutofit/>
          </a:bodyPr>
          <a:lstStyle>
            <a:lvl1pPr algn="l" defTabSz="914378" rtl="0" eaLnBrk="1" latinLnBrk="0" hangingPunct="1">
              <a:lnSpc>
                <a:spcPct val="85000"/>
              </a:lnSpc>
              <a:spcBef>
                <a:spcPct val="0"/>
              </a:spcBef>
              <a:buNone/>
              <a:defRPr lang="en-US" sz="3600" b="0" i="0" kern="1200" cap="none" spc="0" baseline="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pPr algn="ctr"/>
            <a:r>
              <a:rPr lang="en-US" b="1" dirty="0"/>
              <a:t>Resilience Scores</a:t>
            </a:r>
          </a:p>
        </p:txBody>
      </p:sp>
      <p:sp>
        <p:nvSpPr>
          <p:cNvPr id="17" name="TextBox 16">
            <a:extLst>
              <a:ext uri="{FF2B5EF4-FFF2-40B4-BE49-F238E27FC236}">
                <a16:creationId xmlns:a16="http://schemas.microsoft.com/office/drawing/2014/main" id="{0802A5D6-9856-1F35-1AAB-7F7E75209D0F}"/>
              </a:ext>
            </a:extLst>
          </p:cNvPr>
          <p:cNvSpPr txBox="1"/>
          <p:nvPr/>
        </p:nvSpPr>
        <p:spPr bwMode="auto">
          <a:xfrm flipH="1">
            <a:off x="1317809" y="2203517"/>
            <a:ext cx="1730763" cy="307777"/>
          </a:xfrm>
          <a:prstGeom prst="rect">
            <a:avLst/>
          </a:prstGeom>
          <a:noFill/>
          <a:ln w="19050" algn="ctr">
            <a:noFill/>
            <a:miter lim="800000"/>
            <a:headEnd/>
            <a:tailEnd/>
          </a:ln>
        </p:spPr>
        <p:txBody>
          <a:bodyPr wrap="square" lIns="0" tIns="0" rIns="0" bIns="0" rtlCol="0">
            <a:spAutoFit/>
          </a:bodyPr>
          <a:lstStyle/>
          <a:p>
            <a:r>
              <a:rPr lang="en-US" sz="2000" dirty="0"/>
              <a:t>Low (42%)</a:t>
            </a:r>
          </a:p>
        </p:txBody>
      </p:sp>
      <p:sp>
        <p:nvSpPr>
          <p:cNvPr id="18" name="TextBox 17">
            <a:extLst>
              <a:ext uri="{FF2B5EF4-FFF2-40B4-BE49-F238E27FC236}">
                <a16:creationId xmlns:a16="http://schemas.microsoft.com/office/drawing/2014/main" id="{2F3E2608-1EF3-58BF-DB11-54F8E622DEA2}"/>
              </a:ext>
            </a:extLst>
          </p:cNvPr>
          <p:cNvSpPr txBox="1"/>
          <p:nvPr/>
        </p:nvSpPr>
        <p:spPr bwMode="auto">
          <a:xfrm>
            <a:off x="4675413" y="2203518"/>
            <a:ext cx="1580561" cy="307777"/>
          </a:xfrm>
          <a:prstGeom prst="rect">
            <a:avLst/>
          </a:prstGeom>
          <a:noFill/>
          <a:ln w="19050" algn="ctr">
            <a:noFill/>
            <a:miter lim="800000"/>
            <a:headEnd/>
            <a:tailEnd/>
          </a:ln>
        </p:spPr>
        <p:txBody>
          <a:bodyPr wrap="none" lIns="0" tIns="0" rIns="0" bIns="0" rtlCol="0">
            <a:spAutoFit/>
          </a:bodyPr>
          <a:lstStyle/>
          <a:p>
            <a:r>
              <a:rPr lang="en-US" sz="2000" dirty="0"/>
              <a:t>Normal (47%)</a:t>
            </a:r>
          </a:p>
        </p:txBody>
      </p:sp>
      <p:sp>
        <p:nvSpPr>
          <p:cNvPr id="19" name="TextBox 18">
            <a:extLst>
              <a:ext uri="{FF2B5EF4-FFF2-40B4-BE49-F238E27FC236}">
                <a16:creationId xmlns:a16="http://schemas.microsoft.com/office/drawing/2014/main" id="{6D370308-B8B8-5568-530E-560A8B8AE3DB}"/>
              </a:ext>
            </a:extLst>
          </p:cNvPr>
          <p:cNvSpPr txBox="1"/>
          <p:nvPr/>
        </p:nvSpPr>
        <p:spPr bwMode="auto">
          <a:xfrm>
            <a:off x="7661398" y="2227210"/>
            <a:ext cx="1263359" cy="307777"/>
          </a:xfrm>
          <a:prstGeom prst="rect">
            <a:avLst/>
          </a:prstGeom>
          <a:noFill/>
          <a:ln w="19050" algn="ctr">
            <a:noFill/>
            <a:miter lim="800000"/>
            <a:headEnd/>
            <a:tailEnd/>
          </a:ln>
        </p:spPr>
        <p:txBody>
          <a:bodyPr wrap="none" lIns="0" tIns="0" rIns="0" bIns="0" rtlCol="0">
            <a:spAutoFit/>
          </a:bodyPr>
          <a:lstStyle/>
          <a:p>
            <a:r>
              <a:rPr lang="en-US" sz="2000" dirty="0"/>
              <a:t>High (11%)</a:t>
            </a:r>
          </a:p>
        </p:txBody>
      </p:sp>
      <p:sp>
        <p:nvSpPr>
          <p:cNvPr id="2" name="Rectangle 1">
            <a:extLst>
              <a:ext uri="{FF2B5EF4-FFF2-40B4-BE49-F238E27FC236}">
                <a16:creationId xmlns:a16="http://schemas.microsoft.com/office/drawing/2014/main" id="{E663C295-1615-B47E-DAFC-49E9A5E96B7C}"/>
              </a:ext>
            </a:extLst>
          </p:cNvPr>
          <p:cNvSpPr/>
          <p:nvPr/>
        </p:nvSpPr>
        <p:spPr bwMode="auto">
          <a:xfrm>
            <a:off x="8336133" y="4767310"/>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5371956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85210" y="390311"/>
            <a:ext cx="8173580" cy="458587"/>
          </a:xfrm>
        </p:spPr>
        <p:txBody>
          <a:bodyPr/>
          <a:lstStyle/>
          <a:p>
            <a:pPr algn="ctr"/>
            <a:r>
              <a:rPr lang="en-US" b="1" dirty="0"/>
              <a:t>Results</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395137" y="1424206"/>
            <a:ext cx="8075532" cy="2853083"/>
          </a:xfrm>
        </p:spPr>
        <p:txBody>
          <a:bodyPr/>
          <a:lstStyle/>
          <a:p>
            <a:r>
              <a:rPr lang="en-US" sz="3200" dirty="0"/>
              <a:t>Main co-occurring themes:</a:t>
            </a:r>
          </a:p>
          <a:p>
            <a:pPr lvl="1"/>
            <a:r>
              <a:rPr lang="en-US" sz="2800" dirty="0"/>
              <a:t>Harm reduction substance use patterns and routes</a:t>
            </a:r>
          </a:p>
          <a:p>
            <a:pPr lvl="1"/>
            <a:r>
              <a:rPr lang="en-US" sz="2800" dirty="0"/>
              <a:t>Perception of risk &amp; acts of self-preservation </a:t>
            </a:r>
          </a:p>
          <a:p>
            <a:pPr lvl="1"/>
            <a:r>
              <a:rPr lang="en-US" sz="2800" dirty="0"/>
              <a:t>Positive interpersonal relationships</a:t>
            </a:r>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11</a:t>
            </a:fld>
            <a:endParaRPr lang="en-US" dirty="0"/>
          </a:p>
        </p:txBody>
      </p:sp>
      <p:sp>
        <p:nvSpPr>
          <p:cNvPr id="2" name="Rectangle 1">
            <a:extLst>
              <a:ext uri="{FF2B5EF4-FFF2-40B4-BE49-F238E27FC236}">
                <a16:creationId xmlns:a16="http://schemas.microsoft.com/office/drawing/2014/main" id="{4C2A7E66-2C0E-4610-1C77-F23DF2826A32}"/>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9779093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64393" y="907259"/>
            <a:ext cx="8173580" cy="458587"/>
          </a:xfrm>
        </p:spPr>
        <p:txBody>
          <a:bodyPr/>
          <a:lstStyle/>
          <a:p>
            <a:pPr algn="ctr"/>
            <a:r>
              <a:rPr lang="en-US" b="1" dirty="0"/>
              <a:t>Harm reduction substance use patterns and routes</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395137" y="1470619"/>
            <a:ext cx="8075532" cy="2853083"/>
          </a:xfrm>
        </p:spPr>
        <p:txBody>
          <a:bodyPr/>
          <a:lstStyle/>
          <a:p>
            <a:r>
              <a:rPr lang="en-US" sz="2800" b="1" i="1" dirty="0"/>
              <a:t>“I’m strictly mostly just smoking, just because if I’m going to do it the other way, then I’m going to dedicate…so I just stick to smoking…it is a part of my day”</a:t>
            </a:r>
          </a:p>
          <a:p>
            <a:endParaRPr lang="en-US" sz="2800" b="1" i="1" dirty="0"/>
          </a:p>
          <a:p>
            <a:pPr marL="0" indent="0">
              <a:buNone/>
            </a:pPr>
            <a:r>
              <a:rPr lang="en-US" sz="2800" b="1" i="1" dirty="0"/>
              <a:t>(55Y, White, Male, BRS Score = 3.3 (normal))</a:t>
            </a:r>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12</a:t>
            </a:fld>
            <a:endParaRPr lang="en-US" dirty="0"/>
          </a:p>
        </p:txBody>
      </p:sp>
      <p:sp>
        <p:nvSpPr>
          <p:cNvPr id="2" name="Rectangle 1">
            <a:extLst>
              <a:ext uri="{FF2B5EF4-FFF2-40B4-BE49-F238E27FC236}">
                <a16:creationId xmlns:a16="http://schemas.microsoft.com/office/drawing/2014/main" id="{4C2A7E66-2C0E-4610-1C77-F23DF2826A32}"/>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8856488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64393" y="907259"/>
            <a:ext cx="8173580" cy="458587"/>
          </a:xfrm>
        </p:spPr>
        <p:txBody>
          <a:bodyPr/>
          <a:lstStyle/>
          <a:p>
            <a:pPr algn="ctr"/>
            <a:r>
              <a:rPr lang="en-US" b="1" dirty="0"/>
              <a:t>Harm reduction substance use patterns and routes</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260600" y="1640036"/>
            <a:ext cx="8075532" cy="2853083"/>
          </a:xfrm>
        </p:spPr>
        <p:txBody>
          <a:bodyPr/>
          <a:lstStyle/>
          <a:p>
            <a:r>
              <a:rPr lang="en-US" sz="3200" b="1" i="1" dirty="0"/>
              <a:t> </a:t>
            </a:r>
            <a:r>
              <a:rPr lang="en-US" sz="2800" b="1" i="1" dirty="0"/>
              <a:t>“I wouldn’t share. I wouldn’t even share a pipe with somebody, just something I don’t do…if I got high with other people…”</a:t>
            </a:r>
          </a:p>
          <a:p>
            <a:pPr marL="0" indent="0">
              <a:buNone/>
            </a:pPr>
            <a:endParaRPr lang="en-US" sz="2800" b="1" i="1" dirty="0"/>
          </a:p>
          <a:p>
            <a:pPr marL="0" indent="0">
              <a:buNone/>
            </a:pPr>
            <a:r>
              <a:rPr lang="en-US" sz="2800" b="1" i="1" dirty="0"/>
              <a:t>(64Y, </a:t>
            </a:r>
            <a:r>
              <a:rPr lang="en-US" sz="2800" b="1" i="1" dirty="0" err="1"/>
              <a:t>Latine</a:t>
            </a:r>
            <a:r>
              <a:rPr lang="en-US" sz="2800" b="1" i="1" dirty="0"/>
              <a:t>, Male, BRS Score = 2 (low))</a:t>
            </a:r>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13</a:t>
            </a:fld>
            <a:endParaRPr lang="en-US" dirty="0"/>
          </a:p>
        </p:txBody>
      </p:sp>
      <p:sp>
        <p:nvSpPr>
          <p:cNvPr id="2" name="Rectangle 1">
            <a:extLst>
              <a:ext uri="{FF2B5EF4-FFF2-40B4-BE49-F238E27FC236}">
                <a16:creationId xmlns:a16="http://schemas.microsoft.com/office/drawing/2014/main" id="{4C2A7E66-2C0E-4610-1C77-F23DF2826A32}"/>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407276304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64393" y="907259"/>
            <a:ext cx="8173580" cy="458587"/>
          </a:xfrm>
        </p:spPr>
        <p:txBody>
          <a:bodyPr/>
          <a:lstStyle/>
          <a:p>
            <a:pPr algn="ctr"/>
            <a:r>
              <a:rPr lang="en-US" b="1" dirty="0"/>
              <a:t>Perception of risk and acts of self-preservation</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395137" y="1868522"/>
            <a:ext cx="8075532" cy="2853083"/>
          </a:xfrm>
        </p:spPr>
        <p:txBody>
          <a:bodyPr/>
          <a:lstStyle/>
          <a:p>
            <a:r>
              <a:rPr lang="en-US" sz="2400" b="1" i="1" dirty="0"/>
              <a:t>“I could do 3 days [awake] pretty easily. Beyond that, like I said, you got to feed and water your vessel….That’s what I learned at a certain point…if I didn’t make myself…then I wouldn’t….”</a:t>
            </a:r>
          </a:p>
          <a:p>
            <a:endParaRPr lang="en-US" sz="2400" b="1" i="1" dirty="0"/>
          </a:p>
          <a:p>
            <a:r>
              <a:rPr lang="en-US" sz="2400" b="1" i="1" dirty="0"/>
              <a:t>(28Y, White &amp; Native American, Trans woman, BRS Score = 2.3 (low))</a:t>
            </a:r>
          </a:p>
          <a:p>
            <a:endParaRPr lang="en-US" sz="2400" b="1" i="1" dirty="0"/>
          </a:p>
          <a:p>
            <a:pPr marL="0" indent="0">
              <a:buNone/>
            </a:pPr>
            <a:endParaRPr lang="en-US" dirty="0"/>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14</a:t>
            </a:fld>
            <a:endParaRPr lang="en-US" dirty="0"/>
          </a:p>
        </p:txBody>
      </p:sp>
      <p:sp>
        <p:nvSpPr>
          <p:cNvPr id="2" name="Rectangle 1">
            <a:extLst>
              <a:ext uri="{FF2B5EF4-FFF2-40B4-BE49-F238E27FC236}">
                <a16:creationId xmlns:a16="http://schemas.microsoft.com/office/drawing/2014/main" id="{4C2A7E66-2C0E-4610-1C77-F23DF2826A32}"/>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4019170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64393" y="907259"/>
            <a:ext cx="8173580" cy="458587"/>
          </a:xfrm>
        </p:spPr>
        <p:txBody>
          <a:bodyPr/>
          <a:lstStyle/>
          <a:p>
            <a:pPr algn="ctr"/>
            <a:r>
              <a:rPr lang="en-US" b="1" dirty="0"/>
              <a:t>Perception of risk and acts of self-preservation</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395137" y="1868522"/>
            <a:ext cx="8075532" cy="2853083"/>
          </a:xfrm>
        </p:spPr>
        <p:txBody>
          <a:bodyPr/>
          <a:lstStyle/>
          <a:p>
            <a:r>
              <a:rPr lang="en-US" sz="2400" b="1" i="1" dirty="0"/>
              <a:t>“It doesn’t make me really want to use…I just pick it up and use it. By the time I think, “Hey, didn’t I just say that to myself”, it’s a little too late because I just used it again. It’s a cycle and I don’t want to die this way.”</a:t>
            </a:r>
          </a:p>
          <a:p>
            <a:endParaRPr lang="en-US" sz="2400" b="1" i="1" dirty="0"/>
          </a:p>
          <a:p>
            <a:r>
              <a:rPr lang="en-US" sz="2400" b="1" i="1" dirty="0"/>
              <a:t>(46Y, Biracial, Male, BRS Score = 2 (low))</a:t>
            </a:r>
          </a:p>
          <a:p>
            <a:endParaRPr lang="en-US" sz="2400" b="1" i="1" dirty="0"/>
          </a:p>
          <a:p>
            <a:pPr marL="0" indent="0">
              <a:buNone/>
            </a:pPr>
            <a:endParaRPr lang="en-US" dirty="0"/>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15</a:t>
            </a:fld>
            <a:endParaRPr lang="en-US" dirty="0"/>
          </a:p>
        </p:txBody>
      </p:sp>
      <p:sp>
        <p:nvSpPr>
          <p:cNvPr id="2" name="Rectangle 1">
            <a:extLst>
              <a:ext uri="{FF2B5EF4-FFF2-40B4-BE49-F238E27FC236}">
                <a16:creationId xmlns:a16="http://schemas.microsoft.com/office/drawing/2014/main" id="{4C2A7E66-2C0E-4610-1C77-F23DF2826A32}"/>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299242321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64393" y="421895"/>
            <a:ext cx="8173580" cy="458587"/>
          </a:xfrm>
        </p:spPr>
        <p:txBody>
          <a:bodyPr/>
          <a:lstStyle/>
          <a:p>
            <a:pPr algn="ctr"/>
            <a:r>
              <a:rPr lang="en-US" b="1" dirty="0"/>
              <a:t>Positive interpersonal relationships</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395137" y="1439998"/>
            <a:ext cx="8075532" cy="2853083"/>
          </a:xfrm>
        </p:spPr>
        <p:txBody>
          <a:bodyPr/>
          <a:lstStyle/>
          <a:p>
            <a:r>
              <a:rPr lang="en-US" b="1" i="1" dirty="0"/>
              <a:t>“…there really is a sense of community. People do, I mean, to the best of their ability, they do try to take care of each other. They try to help each other out and look after each other. I do like that.”</a:t>
            </a:r>
          </a:p>
          <a:p>
            <a:endParaRPr lang="en-US" sz="2400" b="1" i="1" dirty="0"/>
          </a:p>
          <a:p>
            <a:pPr marL="0" indent="0">
              <a:buNone/>
            </a:pPr>
            <a:r>
              <a:rPr lang="en-US" sz="2400" b="1" i="1" dirty="0"/>
              <a:t>(36Y, Black/AA, Male, BRS Score 1.83 (low))</a:t>
            </a:r>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16</a:t>
            </a:fld>
            <a:endParaRPr lang="en-US" dirty="0"/>
          </a:p>
        </p:txBody>
      </p:sp>
      <p:sp>
        <p:nvSpPr>
          <p:cNvPr id="2" name="Rectangle 1">
            <a:extLst>
              <a:ext uri="{FF2B5EF4-FFF2-40B4-BE49-F238E27FC236}">
                <a16:creationId xmlns:a16="http://schemas.microsoft.com/office/drawing/2014/main" id="{4C2A7E66-2C0E-4610-1C77-F23DF2826A32}"/>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9437982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64393" y="421895"/>
            <a:ext cx="8173580" cy="458587"/>
          </a:xfrm>
        </p:spPr>
        <p:txBody>
          <a:bodyPr/>
          <a:lstStyle/>
          <a:p>
            <a:pPr algn="ctr"/>
            <a:r>
              <a:rPr lang="en-US" b="1" dirty="0"/>
              <a:t>Positive interpersonal relationships</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395137" y="1439998"/>
            <a:ext cx="8075532" cy="2853083"/>
          </a:xfrm>
        </p:spPr>
        <p:txBody>
          <a:bodyPr/>
          <a:lstStyle/>
          <a:p>
            <a:r>
              <a:rPr lang="en-US" b="1" i="1" dirty="0"/>
              <a:t>“…it was really hard for me because…I didn’t understand the amount of resources that were out here…So it just so happened that I’m talking to this guy and he’s like, ’what are you doing out here?’…from that conversation….I was able to get back on my feet again…I’m sheltered and I don’t have to worry like that…”</a:t>
            </a:r>
          </a:p>
          <a:p>
            <a:endParaRPr lang="en-US" sz="2400" b="1" i="1" dirty="0"/>
          </a:p>
          <a:p>
            <a:pPr marL="0" indent="0">
              <a:buNone/>
            </a:pPr>
            <a:r>
              <a:rPr lang="en-US" sz="2400" b="1" i="1" dirty="0"/>
              <a:t>(36Y, Black/AA, Male, BRS Score = 1.83 (low))</a:t>
            </a:r>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17</a:t>
            </a:fld>
            <a:endParaRPr lang="en-US" dirty="0"/>
          </a:p>
        </p:txBody>
      </p:sp>
      <p:sp>
        <p:nvSpPr>
          <p:cNvPr id="2" name="Rectangle 1">
            <a:extLst>
              <a:ext uri="{FF2B5EF4-FFF2-40B4-BE49-F238E27FC236}">
                <a16:creationId xmlns:a16="http://schemas.microsoft.com/office/drawing/2014/main" id="{4C2A7E66-2C0E-4610-1C77-F23DF2826A32}"/>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8895454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800D04-9880-8ECE-FF0E-87E7EDEA2D6C}"/>
              </a:ext>
            </a:extLst>
          </p:cNvPr>
          <p:cNvSpPr>
            <a:spLocks noGrp="1"/>
          </p:cNvSpPr>
          <p:nvPr>
            <p:ph type="ftr" sz="quarter" idx="12"/>
          </p:nvPr>
        </p:nvSpPr>
        <p:spPr>
          <a:xfrm>
            <a:off x="548152" y="4852597"/>
            <a:ext cx="5624048"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3" name="Slide Number Placeholder 2">
            <a:extLst>
              <a:ext uri="{FF2B5EF4-FFF2-40B4-BE49-F238E27FC236}">
                <a16:creationId xmlns:a16="http://schemas.microsoft.com/office/drawing/2014/main" id="{F7732A42-9A80-A64A-96BF-02AEC638E10E}"/>
              </a:ext>
            </a:extLst>
          </p:cNvPr>
          <p:cNvSpPr>
            <a:spLocks noGrp="1"/>
          </p:cNvSpPr>
          <p:nvPr>
            <p:ph type="sldNum" sz="quarter" idx="13"/>
          </p:nvPr>
        </p:nvSpPr>
        <p:spPr/>
        <p:txBody>
          <a:bodyPr/>
          <a:lstStyle/>
          <a:p>
            <a:fld id="{7BCC8D0D-EAEC-449D-9161-023DFF90F2E2}" type="slidenum">
              <a:rPr lang="en-US" smtClean="0"/>
              <a:pPr/>
              <a:t>18</a:t>
            </a:fld>
            <a:endParaRPr lang="en-US" dirty="0"/>
          </a:p>
        </p:txBody>
      </p:sp>
      <p:sp>
        <p:nvSpPr>
          <p:cNvPr id="4" name="Title 3">
            <a:extLst>
              <a:ext uri="{FF2B5EF4-FFF2-40B4-BE49-F238E27FC236}">
                <a16:creationId xmlns:a16="http://schemas.microsoft.com/office/drawing/2014/main" id="{AF3C5F4B-7A24-3B07-690A-17214B701701}"/>
              </a:ext>
            </a:extLst>
          </p:cNvPr>
          <p:cNvSpPr>
            <a:spLocks noGrp="1"/>
          </p:cNvSpPr>
          <p:nvPr>
            <p:ph type="title"/>
          </p:nvPr>
        </p:nvSpPr>
        <p:spPr/>
        <p:txBody>
          <a:bodyPr/>
          <a:lstStyle/>
          <a:p>
            <a:r>
              <a:rPr lang="en-US" dirty="0"/>
              <a:t>Discussion</a:t>
            </a:r>
          </a:p>
        </p:txBody>
      </p:sp>
      <p:sp>
        <p:nvSpPr>
          <p:cNvPr id="6" name="Content Placeholder 5">
            <a:extLst>
              <a:ext uri="{FF2B5EF4-FFF2-40B4-BE49-F238E27FC236}">
                <a16:creationId xmlns:a16="http://schemas.microsoft.com/office/drawing/2014/main" id="{FC2175B0-1473-122F-2BCA-175FA028EDCF}"/>
              </a:ext>
            </a:extLst>
          </p:cNvPr>
          <p:cNvSpPr>
            <a:spLocks noGrp="1"/>
          </p:cNvSpPr>
          <p:nvPr>
            <p:ph sz="quarter" idx="18"/>
          </p:nvPr>
        </p:nvSpPr>
        <p:spPr>
          <a:xfrm>
            <a:off x="457202" y="1145208"/>
            <a:ext cx="8169963" cy="2853083"/>
          </a:xfrm>
        </p:spPr>
        <p:txBody>
          <a:bodyPr/>
          <a:lstStyle/>
          <a:p>
            <a:pPr>
              <a:lnSpc>
                <a:spcPct val="200000"/>
              </a:lnSpc>
            </a:pPr>
            <a:r>
              <a:rPr lang="en-US" sz="2400" dirty="0"/>
              <a:t>Large proportion of participants scored </a:t>
            </a:r>
            <a:r>
              <a:rPr lang="en-US" sz="2400" b="1" dirty="0"/>
              <a:t>low</a:t>
            </a:r>
            <a:r>
              <a:rPr lang="en-US" sz="2400" dirty="0"/>
              <a:t> in resilience despite </a:t>
            </a:r>
            <a:r>
              <a:rPr lang="en-US" sz="2400"/>
              <a:t>identifying resilience strategies </a:t>
            </a:r>
            <a:endParaRPr lang="en-US" sz="2400" dirty="0"/>
          </a:p>
          <a:p>
            <a:pPr>
              <a:lnSpc>
                <a:spcPct val="200000"/>
              </a:lnSpc>
            </a:pPr>
            <a:r>
              <a:rPr lang="en-US" sz="2400" dirty="0"/>
              <a:t>Diverse sample with </a:t>
            </a:r>
            <a:r>
              <a:rPr lang="en-US" sz="2400" b="1" dirty="0"/>
              <a:t>varied lived experiences </a:t>
            </a:r>
            <a:r>
              <a:rPr lang="en-US" sz="2400" dirty="0"/>
              <a:t>highlighting multi-faceted role of resilience </a:t>
            </a:r>
          </a:p>
        </p:txBody>
      </p:sp>
    </p:spTree>
    <p:extLst>
      <p:ext uri="{BB962C8B-B14F-4D97-AF65-F5344CB8AC3E}">
        <p14:creationId xmlns:p14="http://schemas.microsoft.com/office/powerpoint/2010/main" val="4982884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85210" y="596438"/>
            <a:ext cx="8173580" cy="458587"/>
          </a:xfrm>
        </p:spPr>
        <p:txBody>
          <a:bodyPr/>
          <a:lstStyle/>
          <a:p>
            <a:pPr algn="ctr"/>
            <a:r>
              <a:rPr lang="en-US" b="1" dirty="0"/>
              <a:t>Potential Future Research</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485210" y="596438"/>
            <a:ext cx="8075532" cy="3273145"/>
          </a:xfrm>
        </p:spPr>
        <p:txBody>
          <a:bodyPr/>
          <a:lstStyle/>
          <a:p>
            <a:endParaRPr lang="en-US" sz="2400" dirty="0">
              <a:latin typeface="Calibri Light" panose="020F0302020204030204" pitchFamily="34" charset="0"/>
              <a:cs typeface="Calibri Light" panose="020F0302020204030204" pitchFamily="34" charset="0"/>
            </a:endParaRPr>
          </a:p>
          <a:p>
            <a:r>
              <a:rPr lang="en-US" sz="2400" dirty="0"/>
              <a:t>Individual – further explore ways to measure + bolster individual resilience</a:t>
            </a:r>
          </a:p>
          <a:p>
            <a:endParaRPr lang="en-US" sz="2400" dirty="0"/>
          </a:p>
          <a:p>
            <a:r>
              <a:rPr lang="en-US" sz="2400" dirty="0"/>
              <a:t>Interpersonal – investigate interventions aimed at bolstering social &amp; emotional support</a:t>
            </a:r>
          </a:p>
          <a:p>
            <a:endParaRPr lang="en-US" sz="2400" dirty="0"/>
          </a:p>
          <a:p>
            <a:r>
              <a:rPr lang="en-US" sz="2400" dirty="0"/>
              <a:t>Environmental/community level – harm reduction access, community support (housing with communal spaces/activities)</a:t>
            </a:r>
            <a:endParaRPr lang="en-US" dirty="0"/>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03957"/>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19</a:t>
            </a:fld>
            <a:endParaRPr lang="en-US" dirty="0"/>
          </a:p>
        </p:txBody>
      </p:sp>
      <p:sp>
        <p:nvSpPr>
          <p:cNvPr id="2" name="Rectangle 1">
            <a:extLst>
              <a:ext uri="{FF2B5EF4-FFF2-40B4-BE49-F238E27FC236}">
                <a16:creationId xmlns:a16="http://schemas.microsoft.com/office/drawing/2014/main" id="{E8BDF72E-46F2-EE69-5B09-5FD0C961CBF9}"/>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360051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147B7B-BC45-3A09-3C34-C29C4D76D601}"/>
              </a:ext>
            </a:extLst>
          </p:cNvPr>
          <p:cNvSpPr>
            <a:spLocks noGrp="1"/>
          </p:cNvSpPr>
          <p:nvPr>
            <p:ph type="ftr" sz="quarter" idx="12"/>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0E2F2728-4DD1-CF35-DDB4-ABA85417D5CD}"/>
              </a:ext>
            </a:extLst>
          </p:cNvPr>
          <p:cNvSpPr>
            <a:spLocks noGrp="1"/>
          </p:cNvSpPr>
          <p:nvPr>
            <p:ph type="sldNum" sz="quarter" idx="13"/>
          </p:nvPr>
        </p:nvSpPr>
        <p:spPr/>
        <p:txBody>
          <a:bodyPr/>
          <a:lstStyle/>
          <a:p>
            <a:fld id="{7BCC8D0D-EAEC-449D-9161-023DFF90F2E2}" type="slidenum">
              <a:rPr lang="en-US" smtClean="0"/>
              <a:pPr/>
              <a:t>2</a:t>
            </a:fld>
            <a:endParaRPr lang="en-US" dirty="0"/>
          </a:p>
        </p:txBody>
      </p:sp>
      <p:sp>
        <p:nvSpPr>
          <p:cNvPr id="4" name="Title 3">
            <a:extLst>
              <a:ext uri="{FF2B5EF4-FFF2-40B4-BE49-F238E27FC236}">
                <a16:creationId xmlns:a16="http://schemas.microsoft.com/office/drawing/2014/main" id="{5D541C9B-4B5B-A384-762C-174D175EAFAA}"/>
              </a:ext>
            </a:extLst>
          </p:cNvPr>
          <p:cNvSpPr>
            <a:spLocks noGrp="1"/>
          </p:cNvSpPr>
          <p:nvPr>
            <p:ph type="title"/>
          </p:nvPr>
        </p:nvSpPr>
        <p:spPr/>
        <p:txBody>
          <a:bodyPr/>
          <a:lstStyle/>
          <a:p>
            <a:r>
              <a:rPr lang="en-US" dirty="0"/>
              <a:t>Disclosures</a:t>
            </a:r>
          </a:p>
        </p:txBody>
      </p:sp>
      <p:sp>
        <p:nvSpPr>
          <p:cNvPr id="6" name="Content Placeholder 5">
            <a:extLst>
              <a:ext uri="{FF2B5EF4-FFF2-40B4-BE49-F238E27FC236}">
                <a16:creationId xmlns:a16="http://schemas.microsoft.com/office/drawing/2014/main" id="{D0EBA55F-78DA-6401-FEC5-95EBE561DA6A}"/>
              </a:ext>
            </a:extLst>
          </p:cNvPr>
          <p:cNvSpPr>
            <a:spLocks noGrp="1"/>
          </p:cNvSpPr>
          <p:nvPr>
            <p:ph sz="quarter" idx="18"/>
          </p:nvPr>
        </p:nvSpPr>
        <p:spPr>
          <a:xfrm>
            <a:off x="456925" y="1420744"/>
            <a:ext cx="6543950" cy="2853083"/>
          </a:xfrm>
        </p:spPr>
        <p:txBody>
          <a:bodyPr/>
          <a:lstStyle/>
          <a:p>
            <a:r>
              <a:rPr lang="en-US" sz="3600" dirty="0"/>
              <a:t>No disclosures to report</a:t>
            </a:r>
          </a:p>
        </p:txBody>
      </p:sp>
    </p:spTree>
    <p:extLst>
      <p:ext uri="{BB962C8B-B14F-4D97-AF65-F5344CB8AC3E}">
        <p14:creationId xmlns:p14="http://schemas.microsoft.com/office/powerpoint/2010/main" val="25571903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85210" y="596438"/>
            <a:ext cx="8173580" cy="458587"/>
          </a:xfrm>
        </p:spPr>
        <p:txBody>
          <a:bodyPr/>
          <a:lstStyle/>
          <a:p>
            <a:pPr algn="ctr"/>
            <a:r>
              <a:rPr lang="en-US" b="1" dirty="0"/>
              <a:t>Limitations</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395137" y="1412705"/>
            <a:ext cx="8075532" cy="3492037"/>
          </a:xfrm>
        </p:spPr>
        <p:txBody>
          <a:bodyPr/>
          <a:lstStyle/>
          <a:p>
            <a:endParaRPr lang="en-US" sz="2400" dirty="0">
              <a:latin typeface="Calibri Light" panose="020F0302020204030204" pitchFamily="34" charset="0"/>
              <a:cs typeface="Calibri Light" panose="020F0302020204030204" pitchFamily="34" charset="0"/>
            </a:endParaRPr>
          </a:p>
          <a:p>
            <a:r>
              <a:rPr lang="en-US" sz="3200" dirty="0"/>
              <a:t>Self-report</a:t>
            </a:r>
          </a:p>
          <a:p>
            <a:endParaRPr lang="en-US" sz="3200" dirty="0"/>
          </a:p>
          <a:p>
            <a:r>
              <a:rPr lang="en-US" sz="3200" dirty="0"/>
              <a:t>Generalizability</a:t>
            </a:r>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03957"/>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20</a:t>
            </a:fld>
            <a:endParaRPr lang="en-US" dirty="0"/>
          </a:p>
        </p:txBody>
      </p:sp>
      <p:sp>
        <p:nvSpPr>
          <p:cNvPr id="2" name="Rectangle 1">
            <a:extLst>
              <a:ext uri="{FF2B5EF4-FFF2-40B4-BE49-F238E27FC236}">
                <a16:creationId xmlns:a16="http://schemas.microsoft.com/office/drawing/2014/main" id="{E8BDF72E-46F2-EE69-5B09-5FD0C961CBF9}"/>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2771067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FFE464-E06F-5AF9-1523-3277FF0E9B3B}"/>
              </a:ext>
            </a:extLst>
          </p:cNvPr>
          <p:cNvSpPr>
            <a:spLocks noGrp="1"/>
          </p:cNvSpPr>
          <p:nvPr>
            <p:ph type="title"/>
          </p:nvPr>
        </p:nvSpPr>
        <p:spPr>
          <a:xfrm>
            <a:off x="1353295" y="191192"/>
            <a:ext cx="6437410" cy="762406"/>
          </a:xfrm>
        </p:spPr>
        <p:txBody>
          <a:bodyPr/>
          <a:lstStyle/>
          <a:p>
            <a:pPr algn="ctr"/>
            <a:r>
              <a:rPr lang="en-US" dirty="0"/>
              <a:t>Acknowledgements</a:t>
            </a:r>
          </a:p>
        </p:txBody>
      </p:sp>
      <p:sp>
        <p:nvSpPr>
          <p:cNvPr id="5" name="Text Placeholder 4">
            <a:extLst>
              <a:ext uri="{FF2B5EF4-FFF2-40B4-BE49-F238E27FC236}">
                <a16:creationId xmlns:a16="http://schemas.microsoft.com/office/drawing/2014/main" id="{6F761C73-18EC-C230-C83F-B448F891A334}"/>
              </a:ext>
            </a:extLst>
          </p:cNvPr>
          <p:cNvSpPr>
            <a:spLocks noGrp="1"/>
          </p:cNvSpPr>
          <p:nvPr>
            <p:ph type="body" sz="quarter" idx="15"/>
          </p:nvPr>
        </p:nvSpPr>
        <p:spPr>
          <a:xfrm>
            <a:off x="1862310" y="2128553"/>
            <a:ext cx="6432731" cy="1466940"/>
          </a:xfrm>
        </p:spPr>
        <p:txBody>
          <a:bodyPr/>
          <a:lstStyle/>
          <a:p>
            <a:r>
              <a:rPr lang="en-US" dirty="0"/>
              <a:t>UCSF Yearlong Inquiry Program</a:t>
            </a:r>
          </a:p>
          <a:p>
            <a:r>
              <a:rPr lang="en-US" dirty="0"/>
              <a:t>CSUH Team and Family at SFDPH</a:t>
            </a:r>
          </a:p>
          <a:p>
            <a:r>
              <a:rPr lang="en-US" b="1" dirty="0"/>
              <a:t>Participants</a:t>
            </a:r>
          </a:p>
          <a:p>
            <a:r>
              <a:rPr lang="en-US" dirty="0"/>
              <a:t>NIDA / TL-1</a:t>
            </a:r>
          </a:p>
          <a:p>
            <a:endParaRPr lang="en-US" dirty="0"/>
          </a:p>
        </p:txBody>
      </p:sp>
      <p:pic>
        <p:nvPicPr>
          <p:cNvPr id="6" name="Picture 5">
            <a:extLst>
              <a:ext uri="{FF2B5EF4-FFF2-40B4-BE49-F238E27FC236}">
                <a16:creationId xmlns:a16="http://schemas.microsoft.com/office/drawing/2014/main" id="{C209540C-AE9E-2C8F-6B50-96397C9B1FC6}"/>
              </a:ext>
            </a:extLst>
          </p:cNvPr>
          <p:cNvPicPr>
            <a:picLocks noChangeAspect="1"/>
          </p:cNvPicPr>
          <p:nvPr/>
        </p:nvPicPr>
        <p:blipFill>
          <a:blip r:embed="rId2"/>
          <a:stretch>
            <a:fillRect/>
          </a:stretch>
        </p:blipFill>
        <p:spPr>
          <a:xfrm>
            <a:off x="0" y="3625649"/>
            <a:ext cx="3997975" cy="1466940"/>
          </a:xfrm>
          <a:prstGeom prst="rect">
            <a:avLst/>
          </a:prstGeom>
        </p:spPr>
      </p:pic>
      <p:pic>
        <p:nvPicPr>
          <p:cNvPr id="7" name="Picture 2">
            <a:extLst>
              <a:ext uri="{FF2B5EF4-FFF2-40B4-BE49-F238E27FC236}">
                <a16:creationId xmlns:a16="http://schemas.microsoft.com/office/drawing/2014/main" id="{AC6E0154-406A-271D-5B3C-0B23132B0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184" y="2636773"/>
            <a:ext cx="2455816" cy="245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3317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B2CCA5-F3D1-5315-D954-4B43F4633330}"/>
              </a:ext>
            </a:extLst>
          </p:cNvPr>
          <p:cNvSpPr>
            <a:spLocks noGrp="1"/>
          </p:cNvSpPr>
          <p:nvPr>
            <p:ph type="ftr" sz="quarter" idx="12"/>
          </p:nvPr>
        </p:nvSpPr>
        <p:spPr>
          <a:xfrm>
            <a:off x="548152" y="4852597"/>
            <a:ext cx="7864328" cy="194891"/>
          </a:xfrm>
        </p:spPr>
        <p:txBody>
          <a:bodyPr/>
          <a:lstStyle/>
          <a:p>
            <a:r>
              <a:rPr lang="en-US" sz="7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a:p>
            <a:endParaRPr lang="en-US" dirty="0"/>
          </a:p>
        </p:txBody>
      </p:sp>
      <p:sp>
        <p:nvSpPr>
          <p:cNvPr id="3" name="Slide Number Placeholder 2">
            <a:extLst>
              <a:ext uri="{FF2B5EF4-FFF2-40B4-BE49-F238E27FC236}">
                <a16:creationId xmlns:a16="http://schemas.microsoft.com/office/drawing/2014/main" id="{CF263E76-172E-FD11-0E0E-D6BA952F2A97}"/>
              </a:ext>
            </a:extLst>
          </p:cNvPr>
          <p:cNvSpPr>
            <a:spLocks noGrp="1"/>
          </p:cNvSpPr>
          <p:nvPr>
            <p:ph type="sldNum" sz="quarter" idx="13"/>
          </p:nvPr>
        </p:nvSpPr>
        <p:spPr/>
        <p:txBody>
          <a:bodyPr/>
          <a:lstStyle/>
          <a:p>
            <a:fld id="{7BCC8D0D-EAEC-449D-9161-023DFF90F2E2}" type="slidenum">
              <a:rPr lang="en-US" smtClean="0"/>
              <a:pPr/>
              <a:t>22</a:t>
            </a:fld>
            <a:endParaRPr lang="en-US" dirty="0"/>
          </a:p>
        </p:txBody>
      </p:sp>
      <p:sp>
        <p:nvSpPr>
          <p:cNvPr id="4" name="Title 3">
            <a:extLst>
              <a:ext uri="{FF2B5EF4-FFF2-40B4-BE49-F238E27FC236}">
                <a16:creationId xmlns:a16="http://schemas.microsoft.com/office/drawing/2014/main" id="{3F231FF0-A663-890A-8C5A-1A33DBCFF9F2}"/>
              </a:ext>
            </a:extLst>
          </p:cNvPr>
          <p:cNvSpPr>
            <a:spLocks noGrp="1"/>
          </p:cNvSpPr>
          <p:nvPr>
            <p:ph type="title"/>
          </p:nvPr>
        </p:nvSpPr>
        <p:spPr>
          <a:xfrm>
            <a:off x="395137" y="841974"/>
            <a:ext cx="8173580" cy="458587"/>
          </a:xfrm>
        </p:spPr>
        <p:txBody>
          <a:bodyPr/>
          <a:lstStyle/>
          <a:p>
            <a:pPr algn="ctr"/>
            <a:r>
              <a:rPr lang="en-US" b="1" dirty="0"/>
              <a:t>Novel Measure of Methamphetamine Exposure</a:t>
            </a:r>
            <a:endParaRPr lang="en-US" dirty="0"/>
          </a:p>
        </p:txBody>
      </p:sp>
      <p:sp>
        <p:nvSpPr>
          <p:cNvPr id="6" name="Content Placeholder 5">
            <a:extLst>
              <a:ext uri="{FF2B5EF4-FFF2-40B4-BE49-F238E27FC236}">
                <a16:creationId xmlns:a16="http://schemas.microsoft.com/office/drawing/2014/main" id="{1D778FEC-27CD-A78B-BABB-9444EBBE2F2F}"/>
              </a:ext>
            </a:extLst>
          </p:cNvPr>
          <p:cNvSpPr>
            <a:spLocks noGrp="1"/>
          </p:cNvSpPr>
          <p:nvPr>
            <p:ph sz="quarter" idx="18"/>
          </p:nvPr>
        </p:nvSpPr>
        <p:spPr>
          <a:xfrm>
            <a:off x="456925" y="1615636"/>
            <a:ext cx="7864327" cy="2611760"/>
          </a:xfrm>
        </p:spPr>
        <p:txBody>
          <a:bodyPr/>
          <a:lstStyle/>
          <a:p>
            <a:r>
              <a:rPr lang="en-US" sz="2700" b="1" dirty="0"/>
              <a:t>Gram-year history (grams used daily x years of use)</a:t>
            </a:r>
          </a:p>
          <a:p>
            <a:pPr lvl="1"/>
            <a:r>
              <a:rPr lang="en-US" sz="2700" b="1" dirty="0"/>
              <a:t>Median gram-year history = 19 gram-years</a:t>
            </a:r>
          </a:p>
          <a:p>
            <a:pPr marL="685800" lvl="2" indent="0">
              <a:buNone/>
            </a:pPr>
            <a:endParaRPr lang="en-US" sz="2700" b="1" dirty="0"/>
          </a:p>
          <a:p>
            <a:r>
              <a:rPr lang="en-US" sz="2700" b="1" dirty="0"/>
              <a:t>IQR = [9.1 – 47.2] gram years</a:t>
            </a:r>
          </a:p>
          <a:p>
            <a:pPr marL="0" indent="0">
              <a:buNone/>
            </a:pPr>
            <a:endParaRPr lang="en-US" dirty="0"/>
          </a:p>
        </p:txBody>
      </p:sp>
    </p:spTree>
    <p:extLst>
      <p:ext uri="{BB962C8B-B14F-4D97-AF65-F5344CB8AC3E}">
        <p14:creationId xmlns:p14="http://schemas.microsoft.com/office/powerpoint/2010/main" val="37029126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a:xfrm>
            <a:off x="464393" y="907259"/>
            <a:ext cx="8173580" cy="458587"/>
          </a:xfrm>
        </p:spPr>
        <p:txBody>
          <a:bodyPr/>
          <a:lstStyle/>
          <a:p>
            <a:pPr algn="ctr"/>
            <a:r>
              <a:rPr lang="en-US" b="1" dirty="0"/>
              <a:t>Harm reduction substance use patterns and routes</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260600" y="1640036"/>
            <a:ext cx="8075532" cy="2853083"/>
          </a:xfrm>
        </p:spPr>
        <p:txBody>
          <a:bodyPr/>
          <a:lstStyle/>
          <a:p>
            <a:r>
              <a:rPr lang="en-US" sz="3200" b="1" i="1" dirty="0"/>
              <a:t> </a:t>
            </a:r>
            <a:r>
              <a:rPr lang="en-US" sz="2800" b="1" i="1" dirty="0"/>
              <a:t>“I don’t use as much…I don’t even hit it enough to get high…That’ what I do to make sure… I don’t have an episode…”</a:t>
            </a:r>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23</a:t>
            </a:fld>
            <a:endParaRPr lang="en-US" dirty="0"/>
          </a:p>
        </p:txBody>
      </p:sp>
      <p:sp>
        <p:nvSpPr>
          <p:cNvPr id="2" name="Rectangle 1">
            <a:extLst>
              <a:ext uri="{FF2B5EF4-FFF2-40B4-BE49-F238E27FC236}">
                <a16:creationId xmlns:a16="http://schemas.microsoft.com/office/drawing/2014/main" id="{4C2A7E66-2C0E-4610-1C77-F23DF2826A32}"/>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7245905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p:txBody>
          <a:bodyPr/>
          <a:lstStyle/>
          <a:p>
            <a:pPr algn="ctr"/>
            <a:r>
              <a:rPr lang="en-US" b="1" dirty="0"/>
              <a:t>Background</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272107" y="692049"/>
            <a:ext cx="3930679" cy="3293087"/>
          </a:xfrm>
        </p:spPr>
        <p:txBody>
          <a:bodyPr/>
          <a:lstStyle/>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6198877" cy="103957"/>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2" name="Rectangle 1">
            <a:extLst>
              <a:ext uri="{FF2B5EF4-FFF2-40B4-BE49-F238E27FC236}">
                <a16:creationId xmlns:a16="http://schemas.microsoft.com/office/drawing/2014/main" id="{C0488B9A-BF0F-4D0D-5B21-99528E3D5BB9}"/>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3" name="Picture 4" descr="Figure 6. National Overdose Deaths Involving Stimulants (Cocaine and Psychostimulants), by Opioid Involvement, Number Among All Ages, 1999-2021">
            <a:extLst>
              <a:ext uri="{FF2B5EF4-FFF2-40B4-BE49-F238E27FC236}">
                <a16:creationId xmlns:a16="http://schemas.microsoft.com/office/drawing/2014/main" id="{07695B7B-1EE0-EEBB-15FF-B5C4364306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82"/>
          <a:stretch/>
        </p:blipFill>
        <p:spPr bwMode="auto">
          <a:xfrm>
            <a:off x="1578490" y="723484"/>
            <a:ext cx="5828150" cy="395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28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B2D002-F170-1BF6-A5F8-11CC8A5A60C5}"/>
              </a:ext>
            </a:extLst>
          </p:cNvPr>
          <p:cNvSpPr>
            <a:spLocks noGrp="1"/>
          </p:cNvSpPr>
          <p:nvPr>
            <p:ph type="ftr" sz="quarter" idx="12"/>
          </p:nvPr>
        </p:nvSpPr>
        <p:spPr>
          <a:xfrm>
            <a:off x="548152" y="4852597"/>
            <a:ext cx="5486888"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3" name="Slide Number Placeholder 2">
            <a:extLst>
              <a:ext uri="{FF2B5EF4-FFF2-40B4-BE49-F238E27FC236}">
                <a16:creationId xmlns:a16="http://schemas.microsoft.com/office/drawing/2014/main" id="{12F6A075-CDE7-1D16-70BD-FEF146C699FE}"/>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Title 3">
            <a:extLst>
              <a:ext uri="{FF2B5EF4-FFF2-40B4-BE49-F238E27FC236}">
                <a16:creationId xmlns:a16="http://schemas.microsoft.com/office/drawing/2014/main" id="{2AD52E3D-DCB5-59C5-42D5-9B3DBA03DC04}"/>
              </a:ext>
            </a:extLst>
          </p:cNvPr>
          <p:cNvSpPr>
            <a:spLocks noGrp="1"/>
          </p:cNvSpPr>
          <p:nvPr>
            <p:ph type="title"/>
          </p:nvPr>
        </p:nvSpPr>
        <p:spPr/>
        <p:txBody>
          <a:bodyPr/>
          <a:lstStyle/>
          <a:p>
            <a:pPr algn="ctr"/>
            <a:r>
              <a:rPr lang="en-US" b="1" dirty="0"/>
              <a:t>Background – Parent Study (LASSO)</a:t>
            </a:r>
            <a:endParaRPr lang="en-US" dirty="0"/>
          </a:p>
        </p:txBody>
      </p:sp>
      <p:sp>
        <p:nvSpPr>
          <p:cNvPr id="6" name="Content Placeholder 5">
            <a:extLst>
              <a:ext uri="{FF2B5EF4-FFF2-40B4-BE49-F238E27FC236}">
                <a16:creationId xmlns:a16="http://schemas.microsoft.com/office/drawing/2014/main" id="{C1C77205-85D3-B71C-58BF-5A017F61479E}"/>
              </a:ext>
            </a:extLst>
          </p:cNvPr>
          <p:cNvSpPr>
            <a:spLocks noGrp="1"/>
          </p:cNvSpPr>
          <p:nvPr>
            <p:ph sz="quarter" idx="18"/>
          </p:nvPr>
        </p:nvSpPr>
        <p:spPr>
          <a:xfrm>
            <a:off x="406301" y="1504153"/>
            <a:ext cx="8079013" cy="2714715"/>
          </a:xfrm>
        </p:spPr>
        <p:txBody>
          <a:bodyPr/>
          <a:lstStyle/>
          <a:p>
            <a:r>
              <a:rPr lang="en-US" sz="2400" dirty="0"/>
              <a:t>Mixed-methods investigation of antecedents to death</a:t>
            </a:r>
          </a:p>
          <a:p>
            <a:endParaRPr lang="en-US" sz="2400" dirty="0"/>
          </a:p>
          <a:p>
            <a:r>
              <a:rPr lang="en-US" sz="2400" dirty="0"/>
              <a:t>101 decedents, 38 decedents in methamphetamine arm</a:t>
            </a:r>
          </a:p>
          <a:p>
            <a:endParaRPr lang="en-US" sz="2400" dirty="0"/>
          </a:p>
          <a:p>
            <a:r>
              <a:rPr lang="en-US" sz="2400" dirty="0"/>
              <a:t> Prior evidence </a:t>
            </a:r>
            <a:r>
              <a:rPr lang="en-US" sz="2400" dirty="0">
                <a:sym typeface="Wingdings" pitchFamily="2" charset="2"/>
              </a:rPr>
              <a:t> stimulant deaths often sequelae of chronic cardiovascular disease and physical stress</a:t>
            </a:r>
            <a:r>
              <a:rPr lang="en-US" sz="2400" dirty="0"/>
              <a:t> </a:t>
            </a:r>
          </a:p>
        </p:txBody>
      </p:sp>
    </p:spTree>
    <p:extLst>
      <p:ext uri="{BB962C8B-B14F-4D97-AF65-F5344CB8AC3E}">
        <p14:creationId xmlns:p14="http://schemas.microsoft.com/office/powerpoint/2010/main" val="22969576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B2D002-F170-1BF6-A5F8-11CC8A5A60C5}"/>
              </a:ext>
            </a:extLst>
          </p:cNvPr>
          <p:cNvSpPr>
            <a:spLocks noGrp="1"/>
          </p:cNvSpPr>
          <p:nvPr>
            <p:ph type="ftr" sz="quarter" idx="12"/>
          </p:nvPr>
        </p:nvSpPr>
        <p:spPr>
          <a:xfrm>
            <a:off x="548152" y="4852597"/>
            <a:ext cx="5486888"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3" name="Slide Number Placeholder 2">
            <a:extLst>
              <a:ext uri="{FF2B5EF4-FFF2-40B4-BE49-F238E27FC236}">
                <a16:creationId xmlns:a16="http://schemas.microsoft.com/office/drawing/2014/main" id="{12F6A075-CDE7-1D16-70BD-FEF146C699FE}"/>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Title 3">
            <a:extLst>
              <a:ext uri="{FF2B5EF4-FFF2-40B4-BE49-F238E27FC236}">
                <a16:creationId xmlns:a16="http://schemas.microsoft.com/office/drawing/2014/main" id="{2AD52E3D-DCB5-59C5-42D5-9B3DBA03DC04}"/>
              </a:ext>
            </a:extLst>
          </p:cNvPr>
          <p:cNvSpPr>
            <a:spLocks noGrp="1"/>
          </p:cNvSpPr>
          <p:nvPr>
            <p:ph type="title"/>
          </p:nvPr>
        </p:nvSpPr>
        <p:spPr/>
        <p:txBody>
          <a:bodyPr/>
          <a:lstStyle/>
          <a:p>
            <a:pPr algn="ctr"/>
            <a:r>
              <a:rPr lang="en-US" b="1" dirty="0"/>
              <a:t>Background</a:t>
            </a:r>
            <a:endParaRPr lang="en-US" dirty="0"/>
          </a:p>
        </p:txBody>
      </p:sp>
      <p:sp>
        <p:nvSpPr>
          <p:cNvPr id="6" name="Content Placeholder 5">
            <a:extLst>
              <a:ext uri="{FF2B5EF4-FFF2-40B4-BE49-F238E27FC236}">
                <a16:creationId xmlns:a16="http://schemas.microsoft.com/office/drawing/2014/main" id="{C1C77205-85D3-B71C-58BF-5A017F61479E}"/>
              </a:ext>
            </a:extLst>
          </p:cNvPr>
          <p:cNvSpPr>
            <a:spLocks noGrp="1"/>
          </p:cNvSpPr>
          <p:nvPr>
            <p:ph sz="quarter" idx="18"/>
          </p:nvPr>
        </p:nvSpPr>
        <p:spPr>
          <a:xfrm>
            <a:off x="1664208" y="1198257"/>
            <a:ext cx="5486888" cy="3220953"/>
          </a:xfrm>
        </p:spPr>
        <p:txBody>
          <a:bodyPr/>
          <a:lstStyle/>
          <a:p>
            <a:pPr marL="0" indent="0">
              <a:buNone/>
            </a:pPr>
            <a:r>
              <a:rPr lang="en-US" sz="3200" dirty="0">
                <a:latin typeface="+mn-lt"/>
              </a:rPr>
              <a:t>Resilience – </a:t>
            </a:r>
            <a:r>
              <a:rPr lang="en-US" sz="3200" dirty="0" err="1">
                <a:effectLst/>
                <a:latin typeface="+mn-lt"/>
              </a:rPr>
              <a:t>re·sil·ience</a:t>
            </a:r>
            <a:endParaRPr lang="en-US" sz="3200" dirty="0">
              <a:effectLst/>
              <a:latin typeface="+mn-lt"/>
            </a:endParaRPr>
          </a:p>
          <a:p>
            <a:pPr marL="0" indent="0">
              <a:buNone/>
            </a:pPr>
            <a:r>
              <a:rPr lang="en-US" sz="3200" i="1" dirty="0">
                <a:effectLst/>
                <a:latin typeface="+mn-lt"/>
              </a:rPr>
              <a:t>noun</a:t>
            </a:r>
            <a:endParaRPr lang="en-US" sz="3200" dirty="0">
              <a:effectLst/>
              <a:latin typeface="+mn-lt"/>
            </a:endParaRPr>
          </a:p>
          <a:p>
            <a:pPr>
              <a:buFont typeface="+mj-lt"/>
              <a:buAutoNum type="arabicPeriod"/>
            </a:pPr>
            <a:r>
              <a:rPr lang="en-US" sz="3200" dirty="0">
                <a:effectLst/>
                <a:latin typeface="+mn-lt"/>
              </a:rPr>
              <a:t>the capacity to withstand or to recover quickly from difficulties</a:t>
            </a:r>
          </a:p>
          <a:p>
            <a:endParaRPr lang="en-US" dirty="0"/>
          </a:p>
        </p:txBody>
      </p:sp>
    </p:spTree>
    <p:extLst>
      <p:ext uri="{BB962C8B-B14F-4D97-AF65-F5344CB8AC3E}">
        <p14:creationId xmlns:p14="http://schemas.microsoft.com/office/powerpoint/2010/main" val="5280584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p:txBody>
          <a:bodyPr/>
          <a:lstStyle/>
          <a:p>
            <a:pPr algn="ctr"/>
            <a:r>
              <a:rPr lang="en-US" b="1" dirty="0"/>
              <a:t>Objectives</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358648" y="1580451"/>
            <a:ext cx="8075532" cy="2397190"/>
          </a:xfrm>
        </p:spPr>
        <p:txBody>
          <a:bodyPr/>
          <a:lstStyle/>
          <a:p>
            <a:pPr marL="0" indent="0" algn="ctr">
              <a:buNone/>
            </a:pPr>
            <a:r>
              <a:rPr lang="en-US" sz="3200" dirty="0"/>
              <a:t>Explore the role of </a:t>
            </a:r>
            <a:r>
              <a:rPr lang="en-US" sz="3200" u="sng" dirty="0"/>
              <a:t>resilience</a:t>
            </a:r>
            <a:r>
              <a:rPr lang="en-US" sz="3200" dirty="0"/>
              <a:t> at the individual, interpersonal, and environmental levels among individuals who use methamphetamine in San Francisco</a:t>
            </a:r>
          </a:p>
          <a:p>
            <a:endParaRPr lang="en-US" dirty="0">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24174" cy="116425"/>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6</a:t>
            </a:fld>
            <a:endParaRPr lang="en-US" dirty="0"/>
          </a:p>
        </p:txBody>
      </p:sp>
      <p:sp>
        <p:nvSpPr>
          <p:cNvPr id="2" name="Rectangle 1">
            <a:extLst>
              <a:ext uri="{FF2B5EF4-FFF2-40B4-BE49-F238E27FC236}">
                <a16:creationId xmlns:a16="http://schemas.microsoft.com/office/drawing/2014/main" id="{4C2A7E66-2C0E-4610-1C77-F23DF2826A32}"/>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6335848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p:txBody>
          <a:bodyPr/>
          <a:lstStyle/>
          <a:p>
            <a:pPr algn="ctr"/>
            <a:r>
              <a:rPr lang="en-US" b="1" dirty="0"/>
              <a:t>Methods</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453585" y="186946"/>
            <a:ext cx="8388134" cy="3948546"/>
          </a:xfrm>
        </p:spPr>
        <p:txBody>
          <a:bodyPr/>
          <a:lstStyle/>
          <a:p>
            <a:pPr marL="0" indent="0">
              <a:buNone/>
            </a:pPr>
            <a:endParaRPr lang="en-US" sz="2400" dirty="0"/>
          </a:p>
          <a:p>
            <a:r>
              <a:rPr lang="en-US" sz="2600" dirty="0"/>
              <a:t>Participants</a:t>
            </a:r>
          </a:p>
          <a:p>
            <a:pPr lvl="1"/>
            <a:r>
              <a:rPr lang="en-US" sz="2600" dirty="0"/>
              <a:t>Demographically matched to deaths from acute stimulant toxicity </a:t>
            </a:r>
          </a:p>
          <a:p>
            <a:pPr lvl="1"/>
            <a:r>
              <a:rPr lang="en-US" sz="2600" dirty="0">
                <a:effectLst/>
              </a:rPr>
              <a:t>≥ 5 years of use, use ≥ 10 of past 30 days</a:t>
            </a:r>
          </a:p>
          <a:p>
            <a:pPr lvl="1"/>
            <a:r>
              <a:rPr lang="en-US" sz="2600" dirty="0"/>
              <a:t>N</a:t>
            </a:r>
            <a:r>
              <a:rPr lang="en-US" sz="2600" dirty="0">
                <a:effectLst/>
              </a:rPr>
              <a:t>o intentional opioid use</a:t>
            </a:r>
            <a:endParaRPr lang="en-US" sz="2600" dirty="0"/>
          </a:p>
          <a:p>
            <a:r>
              <a:rPr lang="en-US" sz="2600" dirty="0"/>
              <a:t>Interview</a:t>
            </a:r>
          </a:p>
          <a:p>
            <a:pPr lvl="1"/>
            <a:r>
              <a:rPr lang="en-US" sz="2600" dirty="0"/>
              <a:t>Semi-structured, validated questionnaires (e.g. </a:t>
            </a:r>
            <a:r>
              <a:rPr lang="en-US" sz="2600" b="1" dirty="0"/>
              <a:t>Brief Resilience Scale</a:t>
            </a:r>
            <a:r>
              <a:rPr lang="en-US" sz="2600" dirty="0"/>
              <a:t>)</a:t>
            </a:r>
          </a:p>
          <a:p>
            <a:pPr lvl="1"/>
            <a:r>
              <a:rPr lang="en-US" sz="2600" dirty="0"/>
              <a:t>Individual, interpersonal and environmental factors</a:t>
            </a:r>
          </a:p>
          <a:p>
            <a:pPr lvl="1"/>
            <a:endParaRPr lang="en-US" sz="2400" dirty="0">
              <a:effectLst/>
            </a:endParaRPr>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68563" cy="103957"/>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7</a:t>
            </a:fld>
            <a:endParaRPr lang="en-US" dirty="0"/>
          </a:p>
        </p:txBody>
      </p:sp>
      <p:sp>
        <p:nvSpPr>
          <p:cNvPr id="2" name="Rectangle 1">
            <a:extLst>
              <a:ext uri="{FF2B5EF4-FFF2-40B4-BE49-F238E27FC236}">
                <a16:creationId xmlns:a16="http://schemas.microsoft.com/office/drawing/2014/main" id="{F6335838-3976-A765-1EDF-89F4EAA7D7B6}"/>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21140067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7ADBD42-AD5A-8245-8245-91AD3260B513}"/>
              </a:ext>
            </a:extLst>
          </p:cNvPr>
          <p:cNvSpPr>
            <a:spLocks noGrp="1"/>
          </p:cNvSpPr>
          <p:nvPr>
            <p:ph type="title"/>
          </p:nvPr>
        </p:nvSpPr>
        <p:spPr/>
        <p:txBody>
          <a:bodyPr/>
          <a:lstStyle/>
          <a:p>
            <a:pPr algn="ctr"/>
            <a:r>
              <a:rPr lang="en-US" b="1" dirty="0"/>
              <a:t>Methods</a:t>
            </a:r>
          </a:p>
        </p:txBody>
      </p:sp>
      <p:sp>
        <p:nvSpPr>
          <p:cNvPr id="13" name="Content Placeholder 12">
            <a:extLst>
              <a:ext uri="{FF2B5EF4-FFF2-40B4-BE49-F238E27FC236}">
                <a16:creationId xmlns:a16="http://schemas.microsoft.com/office/drawing/2014/main" id="{4ABBDBD4-478C-6B4F-BD93-0B6D39665C25}"/>
              </a:ext>
            </a:extLst>
          </p:cNvPr>
          <p:cNvSpPr>
            <a:spLocks noGrp="1"/>
          </p:cNvSpPr>
          <p:nvPr>
            <p:ph sz="quarter" idx="18"/>
          </p:nvPr>
        </p:nvSpPr>
        <p:spPr>
          <a:xfrm>
            <a:off x="333598" y="1181560"/>
            <a:ext cx="8293567" cy="3236380"/>
          </a:xfrm>
        </p:spPr>
        <p:txBody>
          <a:bodyPr/>
          <a:lstStyle/>
          <a:p>
            <a:r>
              <a:rPr lang="en-US" sz="2800" dirty="0"/>
              <a:t>Analysis</a:t>
            </a:r>
          </a:p>
          <a:p>
            <a:pPr marL="0" indent="0">
              <a:buNone/>
            </a:pPr>
            <a:endParaRPr lang="en-US" sz="2800" dirty="0"/>
          </a:p>
          <a:p>
            <a:pPr lvl="1"/>
            <a:r>
              <a:rPr lang="en-US" sz="2800" dirty="0"/>
              <a:t>Categorized BRS scores into “</a:t>
            </a:r>
            <a:r>
              <a:rPr lang="en-US" sz="2800" b="1" i="1" dirty="0"/>
              <a:t>low, medium and high</a:t>
            </a:r>
            <a:r>
              <a:rPr lang="en-US" sz="2800" dirty="0"/>
              <a:t>” resilience</a:t>
            </a:r>
          </a:p>
          <a:p>
            <a:pPr lvl="1"/>
            <a:r>
              <a:rPr lang="en-US" sz="2800" dirty="0"/>
              <a:t>Code frequency, salient themes, and co-</a:t>
            </a:r>
            <a:r>
              <a:rPr lang="en-US" sz="2800" dirty="0" err="1"/>
              <a:t>occurences</a:t>
            </a:r>
            <a:endParaRPr lang="en-US" sz="2800" dirty="0"/>
          </a:p>
        </p:txBody>
      </p:sp>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7"/>
            <a:ext cx="5568563" cy="103957"/>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8</a:t>
            </a:fld>
            <a:endParaRPr lang="en-US" dirty="0"/>
          </a:p>
        </p:txBody>
      </p:sp>
      <p:sp>
        <p:nvSpPr>
          <p:cNvPr id="2" name="Rectangle 1">
            <a:extLst>
              <a:ext uri="{FF2B5EF4-FFF2-40B4-BE49-F238E27FC236}">
                <a16:creationId xmlns:a16="http://schemas.microsoft.com/office/drawing/2014/main" id="{F6335838-3976-A765-1EDF-89F4EAA7D7B6}"/>
              </a:ext>
            </a:extLst>
          </p:cNvPr>
          <p:cNvSpPr/>
          <p:nvPr/>
        </p:nvSpPr>
        <p:spPr bwMode="auto">
          <a:xfrm>
            <a:off x="8336132" y="4767309"/>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3185552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738DB7-ACA5-E242-B895-5D3DEFE69010}"/>
              </a:ext>
              <a:ext uri="{C183D7F6-B498-43B3-948B-1728B52AA6E4}">
                <adec:decorative xmlns:adec="http://schemas.microsoft.com/office/drawing/2017/decorative" val="1"/>
              </a:ext>
            </a:extLst>
          </p:cNvPr>
          <p:cNvSpPr>
            <a:spLocks noGrp="1"/>
          </p:cNvSpPr>
          <p:nvPr>
            <p:ph type="ftr" sz="quarter" idx="12"/>
          </p:nvPr>
        </p:nvSpPr>
        <p:spPr>
          <a:xfrm>
            <a:off x="548152" y="4852598"/>
            <a:ext cx="5577440" cy="103957"/>
          </a:xfrm>
        </p:spPr>
        <p:txBody>
          <a:bodyPr/>
          <a:lstStyle/>
          <a:p>
            <a:r>
              <a:rPr lang="en-US" sz="800" dirty="0">
                <a:latin typeface="Calibri" panose="020F0502020204030204" pitchFamily="34" charset="0"/>
                <a:cs typeface="Calibri" panose="020F0502020204030204" pitchFamily="34" charset="0"/>
              </a:rPr>
              <a:t>Understanding Resilience in People Who Use Methamphetamine Demographically Matched to Acute Stimulant Toxicity Decedents</a:t>
            </a:r>
          </a:p>
        </p:txBody>
      </p:sp>
      <p:sp>
        <p:nvSpPr>
          <p:cNvPr id="5" name="Slide Number Placeholder 4">
            <a:extLst>
              <a:ext uri="{FF2B5EF4-FFF2-40B4-BE49-F238E27FC236}">
                <a16:creationId xmlns:a16="http://schemas.microsoft.com/office/drawing/2014/main" id="{AC1E07E3-81DE-3746-A4F4-E99A6F108D23}"/>
              </a:ext>
              <a:ext uri="{C183D7F6-B498-43B3-948B-1728B52AA6E4}">
                <adec:decorative xmlns:adec="http://schemas.microsoft.com/office/drawing/2017/decorative" val="1"/>
              </a:ext>
            </a:extLst>
          </p:cNvPr>
          <p:cNvSpPr>
            <a:spLocks noGrp="1"/>
          </p:cNvSpPr>
          <p:nvPr>
            <p:ph type="sldNum" sz="quarter" idx="13"/>
          </p:nvPr>
        </p:nvSpPr>
        <p:spPr/>
        <p:txBody>
          <a:bodyPr/>
          <a:lstStyle/>
          <a:p>
            <a:fld id="{7BCC8D0D-EAEC-449D-9161-023DFF90F2E2}" type="slidenum">
              <a:rPr lang="en-US" smtClean="0"/>
              <a:pPr/>
              <a:t>9</a:t>
            </a:fld>
            <a:endParaRPr lang="en-US" dirty="0"/>
          </a:p>
        </p:txBody>
      </p:sp>
      <p:sp>
        <p:nvSpPr>
          <p:cNvPr id="13" name="Rectangle 12">
            <a:extLst>
              <a:ext uri="{FF2B5EF4-FFF2-40B4-BE49-F238E27FC236}">
                <a16:creationId xmlns:a16="http://schemas.microsoft.com/office/drawing/2014/main" id="{D018F30E-86F3-F47F-1647-06259AD0442F}"/>
              </a:ext>
            </a:extLst>
          </p:cNvPr>
          <p:cNvSpPr/>
          <p:nvPr/>
        </p:nvSpPr>
        <p:spPr bwMode="auto">
          <a:xfrm>
            <a:off x="8336133" y="4767310"/>
            <a:ext cx="603682" cy="376191"/>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graphicFrame>
        <p:nvGraphicFramePr>
          <p:cNvPr id="6" name="Table 7">
            <a:extLst>
              <a:ext uri="{FF2B5EF4-FFF2-40B4-BE49-F238E27FC236}">
                <a16:creationId xmlns:a16="http://schemas.microsoft.com/office/drawing/2014/main" id="{B0CC6E4D-2263-CE16-E6B5-428A4398C908}"/>
              </a:ext>
            </a:extLst>
          </p:cNvPr>
          <p:cNvGraphicFramePr>
            <a:graphicFrameLocks noGrp="1"/>
          </p:cNvGraphicFramePr>
          <p:nvPr>
            <p:extLst>
              <p:ext uri="{D42A27DB-BD31-4B8C-83A1-F6EECF244321}">
                <p14:modId xmlns:p14="http://schemas.microsoft.com/office/powerpoint/2010/main" val="2584185790"/>
              </p:ext>
            </p:extLst>
          </p:nvPr>
        </p:nvGraphicFramePr>
        <p:xfrm>
          <a:off x="272107" y="842851"/>
          <a:ext cx="8524162" cy="3616998"/>
        </p:xfrm>
        <a:graphic>
          <a:graphicData uri="http://schemas.openxmlformats.org/drawingml/2006/table">
            <a:tbl>
              <a:tblPr firstRow="1" bandRow="1">
                <a:tableStyleId>{073A0DAA-6AF3-43AB-8588-CEC1D06C72B9}</a:tableStyleId>
              </a:tblPr>
              <a:tblGrid>
                <a:gridCol w="275244">
                  <a:extLst>
                    <a:ext uri="{9D8B030D-6E8A-4147-A177-3AD203B41FA5}">
                      <a16:colId xmlns:a16="http://schemas.microsoft.com/office/drawing/2014/main" val="2380861885"/>
                    </a:ext>
                  </a:extLst>
                </a:gridCol>
                <a:gridCol w="2657168">
                  <a:extLst>
                    <a:ext uri="{9D8B030D-6E8A-4147-A177-3AD203B41FA5}">
                      <a16:colId xmlns:a16="http://schemas.microsoft.com/office/drawing/2014/main" val="118475857"/>
                    </a:ext>
                  </a:extLst>
                </a:gridCol>
                <a:gridCol w="1046205">
                  <a:extLst>
                    <a:ext uri="{9D8B030D-6E8A-4147-A177-3AD203B41FA5}">
                      <a16:colId xmlns:a16="http://schemas.microsoft.com/office/drawing/2014/main" val="924908654"/>
                    </a:ext>
                  </a:extLst>
                </a:gridCol>
                <a:gridCol w="1746422">
                  <a:extLst>
                    <a:ext uri="{9D8B030D-6E8A-4147-A177-3AD203B41FA5}">
                      <a16:colId xmlns:a16="http://schemas.microsoft.com/office/drawing/2014/main" val="3989171368"/>
                    </a:ext>
                  </a:extLst>
                </a:gridCol>
                <a:gridCol w="1047597">
                  <a:extLst>
                    <a:ext uri="{9D8B030D-6E8A-4147-A177-3AD203B41FA5}">
                      <a16:colId xmlns:a16="http://schemas.microsoft.com/office/drawing/2014/main" val="2665645063"/>
                    </a:ext>
                  </a:extLst>
                </a:gridCol>
                <a:gridCol w="1751526">
                  <a:extLst>
                    <a:ext uri="{9D8B030D-6E8A-4147-A177-3AD203B41FA5}">
                      <a16:colId xmlns:a16="http://schemas.microsoft.com/office/drawing/2014/main" val="2687177486"/>
                    </a:ext>
                  </a:extLst>
                </a:gridCol>
              </a:tblGrid>
              <a:tr h="661035">
                <a:tc gridSpan="2">
                  <a:txBody>
                    <a:bodyPr/>
                    <a:lstStyle/>
                    <a:p>
                      <a:pPr algn="ctr" fontAlgn="t"/>
                      <a:r>
                        <a:rPr lang="en-US" sz="1400" b="1" i="0" u="none" strike="noStrike" dirty="0">
                          <a:solidFill>
                            <a:schemeClr val="bg1"/>
                          </a:solidFill>
                          <a:effectLst/>
                          <a:latin typeface="Arial  "/>
                        </a:rPr>
                        <a:t> Demographic Characteristic</a:t>
                      </a:r>
                    </a:p>
                    <a:p>
                      <a:pPr algn="ctr" fontAlgn="t"/>
                      <a:r>
                        <a:rPr lang="en-US" sz="1400" b="0" i="0" u="none" strike="noStrike" dirty="0">
                          <a:solidFill>
                            <a:schemeClr val="bg1"/>
                          </a:solidFill>
                          <a:effectLst/>
                          <a:latin typeface="Arial  "/>
                        </a:rPr>
                        <a:t> </a:t>
                      </a:r>
                    </a:p>
                  </a:txBody>
                  <a:tcPr marL="9525" marR="9525" marT="9525" marB="0"/>
                </a:tc>
                <a:tc hMerge="1">
                  <a:txBody>
                    <a:bodyPr/>
                    <a:lstStyle/>
                    <a:p>
                      <a:endParaRPr lang="en-US"/>
                    </a:p>
                  </a:txBody>
                  <a:tcPr/>
                </a:tc>
                <a:tc gridSpan="2">
                  <a:txBody>
                    <a:bodyPr/>
                    <a:lstStyle/>
                    <a:p>
                      <a:pPr algn="ctr" fontAlgn="t"/>
                      <a:r>
                        <a:rPr lang="en-US" sz="1400" b="1" i="0" u="none" strike="noStrike">
                          <a:solidFill>
                            <a:schemeClr val="bg1"/>
                          </a:solidFill>
                          <a:effectLst/>
                          <a:latin typeface="Arial  "/>
                        </a:rPr>
                        <a:t>Participants who Primarily Use Methamphetamine (n=19)</a:t>
                      </a:r>
                      <a:endParaRPr lang="en-US" sz="1400" b="0" i="0" u="none" strike="noStrike" dirty="0">
                        <a:solidFill>
                          <a:schemeClr val="bg1"/>
                        </a:solidFill>
                        <a:effectLst/>
                        <a:latin typeface="Arial  "/>
                      </a:endParaRPr>
                    </a:p>
                  </a:txBody>
                  <a:tcPr marL="9525" marR="9525" marT="9525" marB="0"/>
                </a:tc>
                <a:tc hMerge="1">
                  <a:txBody>
                    <a:bodyPr/>
                    <a:lstStyle/>
                    <a:p>
                      <a:endParaRPr lang="en-US"/>
                    </a:p>
                  </a:txBody>
                  <a:tcPr/>
                </a:tc>
                <a:tc gridSpan="2">
                  <a:txBody>
                    <a:bodyPr/>
                    <a:lstStyle/>
                    <a:p>
                      <a:pPr algn="ctr" fontAlgn="t"/>
                      <a:r>
                        <a:rPr lang="en-US" sz="1400" b="1" i="0" u="none" strike="noStrike" dirty="0">
                          <a:solidFill>
                            <a:schemeClr val="bg1"/>
                          </a:solidFill>
                          <a:effectLst/>
                          <a:latin typeface="Arial  "/>
                        </a:rPr>
                        <a:t>Decedents of Methamphetamine-no-Opioid Toxicity (n=38)</a:t>
                      </a:r>
                      <a:endParaRPr lang="en-US" sz="1400" b="0" i="0" u="none" strike="noStrike" dirty="0">
                        <a:solidFill>
                          <a:schemeClr val="bg1"/>
                        </a:solidFill>
                        <a:effectLst/>
                        <a:latin typeface="Arial  "/>
                      </a:endParaRPr>
                    </a:p>
                  </a:txBody>
                  <a:tcPr marL="9525" marR="9525" marT="9525" marB="0"/>
                </a:tc>
                <a:tc hMerge="1">
                  <a:txBody>
                    <a:bodyPr/>
                    <a:lstStyle/>
                    <a:p>
                      <a:endParaRPr lang="en-US"/>
                    </a:p>
                  </a:txBody>
                  <a:tcPr/>
                </a:tc>
                <a:extLst>
                  <a:ext uri="{0D108BD9-81ED-4DB2-BD59-A6C34878D82A}">
                    <a16:rowId xmlns:a16="http://schemas.microsoft.com/office/drawing/2014/main" val="590503137"/>
                  </a:ext>
                </a:extLst>
              </a:tr>
              <a:tr h="226695">
                <a:tc gridSpan="2">
                  <a:txBody>
                    <a:bodyPr/>
                    <a:lstStyle/>
                    <a:p>
                      <a:pPr algn="l" fontAlgn="t"/>
                      <a:r>
                        <a:rPr lang="en-US" sz="1400" b="0" i="0" u="none" strike="noStrike" dirty="0">
                          <a:solidFill>
                            <a:srgbClr val="000000"/>
                          </a:solidFill>
                          <a:effectLst/>
                          <a:latin typeface="Arial  "/>
                        </a:rPr>
                        <a:t> </a:t>
                      </a:r>
                    </a:p>
                  </a:txBody>
                  <a:tcPr marL="9525" marR="9525" marT="9525" marB="0"/>
                </a:tc>
                <a:tc hMerge="1">
                  <a:txBody>
                    <a:bodyPr/>
                    <a:lstStyle/>
                    <a:p>
                      <a:endParaRPr lang="en-US"/>
                    </a:p>
                  </a:txBody>
                  <a:tcPr/>
                </a:tc>
                <a:tc>
                  <a:txBody>
                    <a:bodyPr/>
                    <a:lstStyle/>
                    <a:p>
                      <a:pPr algn="ctr" fontAlgn="t"/>
                      <a:r>
                        <a:rPr lang="en-US" sz="1400" b="1" i="0" u="none" strike="noStrike" dirty="0">
                          <a:solidFill>
                            <a:srgbClr val="000000"/>
                          </a:solidFill>
                          <a:effectLst/>
                          <a:latin typeface="Arial  "/>
                        </a:rPr>
                        <a:t>n</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1" i="0" u="none" strike="noStrike">
                          <a:solidFill>
                            <a:srgbClr val="000000"/>
                          </a:solidFill>
                          <a:effectLst/>
                          <a:latin typeface="Arial  "/>
                        </a:rPr>
                        <a:t>%</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1" i="0" u="none" strike="noStrike">
                          <a:solidFill>
                            <a:srgbClr val="000000"/>
                          </a:solidFill>
                          <a:effectLst/>
                          <a:latin typeface="Arial  "/>
                        </a:rPr>
                        <a:t>n</a:t>
                      </a:r>
                      <a:endParaRPr lang="en-US" sz="1400" b="1" i="0" u="none" strike="noStrike" dirty="0">
                        <a:solidFill>
                          <a:srgbClr val="000000"/>
                        </a:solidFill>
                        <a:effectLst/>
                        <a:latin typeface="Arial  "/>
                      </a:endParaRPr>
                    </a:p>
                  </a:txBody>
                  <a:tcPr marL="9525" marR="9525" marT="9525" marB="0"/>
                </a:tc>
                <a:tc>
                  <a:txBody>
                    <a:bodyPr/>
                    <a:lstStyle/>
                    <a:p>
                      <a:pPr algn="ctr" fontAlgn="t"/>
                      <a:r>
                        <a:rPr lang="en-US" sz="1400" b="1" i="0" u="none" strike="noStrike" dirty="0">
                          <a:solidFill>
                            <a:srgbClr val="000000"/>
                          </a:solidFill>
                          <a:effectLst/>
                          <a:latin typeface="Arial  "/>
                        </a:rPr>
                        <a:t>%</a:t>
                      </a:r>
                    </a:p>
                  </a:txBody>
                  <a:tcPr marL="9525" marR="9525" marT="9525" marB="0"/>
                </a:tc>
                <a:extLst>
                  <a:ext uri="{0D108BD9-81ED-4DB2-BD59-A6C34878D82A}">
                    <a16:rowId xmlns:a16="http://schemas.microsoft.com/office/drawing/2014/main" val="192941320"/>
                  </a:ext>
                </a:extLst>
              </a:tr>
              <a:tr h="226695">
                <a:tc gridSpan="2">
                  <a:txBody>
                    <a:bodyPr/>
                    <a:lstStyle/>
                    <a:p>
                      <a:pPr algn="l" fontAlgn="t"/>
                      <a:r>
                        <a:rPr lang="en-US" sz="1400" b="1" i="0" u="none" strike="noStrike" dirty="0">
                          <a:solidFill>
                            <a:srgbClr val="000000"/>
                          </a:solidFill>
                          <a:effectLst/>
                          <a:latin typeface="Arial  "/>
                        </a:rPr>
                        <a:t>Age [median, IQR]</a:t>
                      </a:r>
                    </a:p>
                  </a:txBody>
                  <a:tcPr marL="9525" marR="9525" marT="9525" marB="0"/>
                </a:tc>
                <a:tc hMerge="1">
                  <a:txBody>
                    <a:bodyPr/>
                    <a:lstStyle/>
                    <a:p>
                      <a:endParaRPr lang="en-US"/>
                    </a:p>
                  </a:txBody>
                  <a:tcPr/>
                </a:tc>
                <a:tc>
                  <a:txBody>
                    <a:bodyPr/>
                    <a:lstStyle/>
                    <a:p>
                      <a:pPr algn="ctr" fontAlgn="t"/>
                      <a:r>
                        <a:rPr lang="en-US" sz="1400" b="0" i="0" u="none" strike="noStrike" dirty="0">
                          <a:solidFill>
                            <a:srgbClr val="000000"/>
                          </a:solidFill>
                          <a:effectLst/>
                          <a:latin typeface="Arial  "/>
                        </a:rPr>
                        <a:t>51</a:t>
                      </a:r>
                      <a:endParaRPr lang="en-US" sz="1400" b="1" i="0" u="none" strike="noStrike" dirty="0">
                        <a:solidFill>
                          <a:srgbClr val="000000"/>
                        </a:solidFill>
                        <a:effectLst/>
                        <a:latin typeface="Arial  "/>
                      </a:endParaRPr>
                    </a:p>
                  </a:txBody>
                  <a:tcPr marL="9525" marR="9525" marT="9525" marB="0"/>
                </a:tc>
                <a:tc>
                  <a:txBody>
                    <a:bodyPr/>
                    <a:lstStyle/>
                    <a:p>
                      <a:pPr algn="ctr" fontAlgn="t"/>
                      <a:r>
                        <a:rPr lang="en-US" sz="1400" b="0" i="0" u="none" strike="noStrike" dirty="0">
                          <a:solidFill>
                            <a:srgbClr val="000000"/>
                          </a:solidFill>
                          <a:effectLst/>
                          <a:latin typeface="Arial  "/>
                        </a:rPr>
                        <a:t>42-59</a:t>
                      </a:r>
                      <a:endParaRPr lang="en-US" sz="1400" b="1" i="0" u="none" strike="noStrike" dirty="0">
                        <a:solidFill>
                          <a:srgbClr val="000000"/>
                        </a:solidFill>
                        <a:effectLst/>
                        <a:latin typeface="Arial  "/>
                      </a:endParaRPr>
                    </a:p>
                  </a:txBody>
                  <a:tcPr marL="9525" marR="9525" marT="9525" marB="0"/>
                </a:tc>
                <a:tc>
                  <a:txBody>
                    <a:bodyPr/>
                    <a:lstStyle/>
                    <a:p>
                      <a:pPr algn="ctr" fontAlgn="t"/>
                      <a:r>
                        <a:rPr lang="en-US" sz="1400" b="0" i="0" u="none" strike="noStrike" dirty="0">
                          <a:solidFill>
                            <a:srgbClr val="000000"/>
                          </a:solidFill>
                          <a:effectLst/>
                          <a:latin typeface="Arial  "/>
                        </a:rPr>
                        <a:t>58</a:t>
                      </a:r>
                    </a:p>
                  </a:txBody>
                  <a:tcPr marL="9525" marR="9525" marT="9525" marB="0"/>
                </a:tc>
                <a:tc>
                  <a:txBody>
                    <a:bodyPr/>
                    <a:lstStyle/>
                    <a:p>
                      <a:pPr algn="ctr" fontAlgn="t"/>
                      <a:r>
                        <a:rPr lang="en-US" sz="1400" b="0" i="0" u="none" strike="noStrike" dirty="0">
                          <a:solidFill>
                            <a:srgbClr val="000000"/>
                          </a:solidFill>
                          <a:effectLst/>
                          <a:latin typeface="Arial  "/>
                        </a:rPr>
                        <a:t>49-60</a:t>
                      </a:r>
                    </a:p>
                  </a:txBody>
                  <a:tcPr marL="9525" marR="9525" marT="9525" marB="0"/>
                </a:tc>
                <a:extLst>
                  <a:ext uri="{0D108BD9-81ED-4DB2-BD59-A6C34878D82A}">
                    <a16:rowId xmlns:a16="http://schemas.microsoft.com/office/drawing/2014/main" val="2011328632"/>
                  </a:ext>
                </a:extLst>
              </a:tr>
              <a:tr h="245148">
                <a:tc gridSpan="6">
                  <a:txBody>
                    <a:bodyPr/>
                    <a:lstStyle/>
                    <a:p>
                      <a:pPr algn="l" fontAlgn="t"/>
                      <a:r>
                        <a:rPr lang="en-US" sz="1400" b="1" i="0" u="none" strike="noStrike" dirty="0">
                          <a:solidFill>
                            <a:srgbClr val="000000"/>
                          </a:solidFill>
                          <a:effectLst/>
                          <a:latin typeface="Arial  "/>
                        </a:rPr>
                        <a:t>Gender </a:t>
                      </a:r>
                      <a:r>
                        <a:rPr lang="en-US" sz="1400" b="0" i="0" u="none" strike="noStrike" baseline="24000" dirty="0">
                          <a:solidFill>
                            <a:srgbClr val="000000"/>
                          </a:solidFill>
                          <a:effectLst/>
                          <a:latin typeface="Arial  "/>
                        </a:rPr>
                        <a:t>a </a:t>
                      </a: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t"/>
                      <a:r>
                        <a:rPr lang="en-US" sz="1100" b="0" i="0" u="none" strike="noStrike" dirty="0">
                          <a:solidFill>
                            <a:srgbClr val="000000"/>
                          </a:solidFill>
                          <a:effectLst/>
                          <a:latin typeface="Arial  "/>
                        </a:rPr>
                        <a:t> </a:t>
                      </a:r>
                    </a:p>
                  </a:txBody>
                  <a:tcPr marL="9525" marR="9525" marT="9525" marB="0"/>
                </a:tc>
                <a:extLst>
                  <a:ext uri="{0D108BD9-81ED-4DB2-BD59-A6C34878D82A}">
                    <a16:rowId xmlns:a16="http://schemas.microsoft.com/office/drawing/2014/main" val="3100234094"/>
                  </a:ext>
                </a:extLst>
              </a:tr>
              <a:tr h="226695">
                <a:tc>
                  <a:txBody>
                    <a:bodyPr/>
                    <a:lstStyle/>
                    <a:p>
                      <a:pPr algn="l" fontAlgn="t"/>
                      <a:r>
                        <a:rPr lang="en-US" sz="1400" b="0" i="0" u="none" strike="noStrike">
                          <a:solidFill>
                            <a:srgbClr val="000000"/>
                          </a:solidFill>
                          <a:effectLst/>
                          <a:latin typeface="Arial  "/>
                        </a:rPr>
                        <a:t> </a:t>
                      </a:r>
                    </a:p>
                  </a:txBody>
                  <a:tcPr marL="9525" marR="9525" marT="9525" marB="0"/>
                </a:tc>
                <a:tc>
                  <a:txBody>
                    <a:bodyPr/>
                    <a:lstStyle/>
                    <a:p>
                      <a:pPr algn="l" fontAlgn="t"/>
                      <a:r>
                        <a:rPr lang="en-US" sz="1400" b="0" i="0" u="none" strike="noStrike" dirty="0">
                          <a:solidFill>
                            <a:srgbClr val="000000"/>
                          </a:solidFill>
                          <a:effectLst/>
                          <a:latin typeface="Arial  "/>
                        </a:rPr>
                        <a:t>Male</a:t>
                      </a:r>
                    </a:p>
                  </a:txBody>
                  <a:tcPr marL="9525" marR="9525" marT="9525" marB="0"/>
                </a:tc>
                <a:tc>
                  <a:txBody>
                    <a:bodyPr/>
                    <a:lstStyle/>
                    <a:p>
                      <a:pPr algn="ctr" fontAlgn="t"/>
                      <a:r>
                        <a:rPr lang="en-US" sz="1400" b="0" i="0" u="none" strike="noStrike">
                          <a:solidFill>
                            <a:srgbClr val="000000"/>
                          </a:solidFill>
                          <a:effectLst/>
                          <a:latin typeface="Arial  "/>
                        </a:rPr>
                        <a:t>15</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a:solidFill>
                            <a:srgbClr val="000000"/>
                          </a:solidFill>
                          <a:effectLst/>
                          <a:latin typeface="Arial  "/>
                        </a:rPr>
                        <a:t>79%</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dirty="0">
                          <a:solidFill>
                            <a:srgbClr val="000000"/>
                          </a:solidFill>
                          <a:effectLst/>
                          <a:latin typeface="Arial  "/>
                        </a:rPr>
                        <a:t>31</a:t>
                      </a:r>
                    </a:p>
                  </a:txBody>
                  <a:tcPr marL="9525" marR="9525" marT="9525" marB="0"/>
                </a:tc>
                <a:tc>
                  <a:txBody>
                    <a:bodyPr/>
                    <a:lstStyle/>
                    <a:p>
                      <a:pPr algn="ctr" fontAlgn="t"/>
                      <a:r>
                        <a:rPr lang="en-US" sz="1400" b="0" i="0" u="none" strike="noStrike" dirty="0">
                          <a:solidFill>
                            <a:srgbClr val="000000"/>
                          </a:solidFill>
                          <a:effectLst/>
                          <a:latin typeface="Arial  "/>
                        </a:rPr>
                        <a:t>82%</a:t>
                      </a:r>
                    </a:p>
                  </a:txBody>
                  <a:tcPr marL="9525" marR="9525" marT="9525" marB="0"/>
                </a:tc>
                <a:extLst>
                  <a:ext uri="{0D108BD9-81ED-4DB2-BD59-A6C34878D82A}">
                    <a16:rowId xmlns:a16="http://schemas.microsoft.com/office/drawing/2014/main" val="2955713861"/>
                  </a:ext>
                </a:extLst>
              </a:tr>
              <a:tr h="226695">
                <a:tc>
                  <a:txBody>
                    <a:bodyPr/>
                    <a:lstStyle/>
                    <a:p>
                      <a:pPr algn="l" fontAlgn="t"/>
                      <a:r>
                        <a:rPr lang="en-US" sz="1400" b="0" i="0" u="none" strike="noStrike" dirty="0">
                          <a:solidFill>
                            <a:srgbClr val="000000"/>
                          </a:solidFill>
                          <a:effectLst/>
                          <a:latin typeface="Arial  "/>
                        </a:rPr>
                        <a:t> </a:t>
                      </a:r>
                    </a:p>
                  </a:txBody>
                  <a:tcPr marL="9525" marR="9525" marT="9525" marB="0"/>
                </a:tc>
                <a:tc>
                  <a:txBody>
                    <a:bodyPr/>
                    <a:lstStyle/>
                    <a:p>
                      <a:pPr algn="l" fontAlgn="t"/>
                      <a:r>
                        <a:rPr lang="en-US" sz="1400" b="0" i="0" u="none" strike="noStrike" dirty="0">
                          <a:solidFill>
                            <a:srgbClr val="000000"/>
                          </a:solidFill>
                          <a:effectLst/>
                          <a:latin typeface="Arial  "/>
                        </a:rPr>
                        <a:t>Female </a:t>
                      </a:r>
                      <a:r>
                        <a:rPr lang="en-US" sz="1400" b="0" i="0" u="none" strike="noStrike" baseline="24000" dirty="0">
                          <a:solidFill>
                            <a:srgbClr val="000000"/>
                          </a:solidFill>
                          <a:effectLst/>
                          <a:latin typeface="Arial  "/>
                        </a:rPr>
                        <a:t>b</a:t>
                      </a:r>
                    </a:p>
                  </a:txBody>
                  <a:tcPr marL="9525" marR="9525" marT="9525" marB="0"/>
                </a:tc>
                <a:tc>
                  <a:txBody>
                    <a:bodyPr/>
                    <a:lstStyle/>
                    <a:p>
                      <a:pPr algn="ctr" fontAlgn="t"/>
                      <a:r>
                        <a:rPr lang="en-US" sz="1400" b="0" i="0" u="none" strike="noStrike" dirty="0">
                          <a:solidFill>
                            <a:srgbClr val="000000"/>
                          </a:solidFill>
                          <a:effectLst/>
                          <a:latin typeface="Arial  "/>
                        </a:rPr>
                        <a:t>4</a:t>
                      </a:r>
                      <a:endParaRPr lang="en-US" sz="1400" b="0" i="0" u="none" strike="noStrike" baseline="24000" dirty="0">
                        <a:solidFill>
                          <a:srgbClr val="000000"/>
                        </a:solidFill>
                        <a:effectLst/>
                        <a:latin typeface="Arial  "/>
                      </a:endParaRPr>
                    </a:p>
                  </a:txBody>
                  <a:tcPr marL="9525" marR="9525" marT="9525" marB="0"/>
                </a:tc>
                <a:tc>
                  <a:txBody>
                    <a:bodyPr/>
                    <a:lstStyle/>
                    <a:p>
                      <a:pPr algn="ctr" fontAlgn="t"/>
                      <a:r>
                        <a:rPr lang="en-US" sz="1400" b="0" i="0" u="none" strike="noStrike" dirty="0">
                          <a:solidFill>
                            <a:srgbClr val="000000"/>
                          </a:solidFill>
                          <a:effectLst/>
                          <a:latin typeface="Arial  "/>
                        </a:rPr>
                        <a:t>21%</a:t>
                      </a:r>
                      <a:endParaRPr lang="en-US" sz="1400" b="0" i="0" u="none" strike="noStrike" baseline="24000" dirty="0">
                        <a:solidFill>
                          <a:srgbClr val="000000"/>
                        </a:solidFill>
                        <a:effectLst/>
                        <a:latin typeface="Arial  "/>
                      </a:endParaRPr>
                    </a:p>
                  </a:txBody>
                  <a:tcPr marL="9525" marR="9525" marT="9525" marB="0"/>
                </a:tc>
                <a:tc>
                  <a:txBody>
                    <a:bodyPr/>
                    <a:lstStyle/>
                    <a:p>
                      <a:pPr algn="ctr" fontAlgn="t"/>
                      <a:r>
                        <a:rPr lang="en-US" sz="1400" b="0" i="0" u="none" strike="noStrike" dirty="0">
                          <a:solidFill>
                            <a:srgbClr val="000000"/>
                          </a:solidFill>
                          <a:effectLst/>
                          <a:latin typeface="Arial  "/>
                        </a:rPr>
                        <a:t>7</a:t>
                      </a:r>
                    </a:p>
                  </a:txBody>
                  <a:tcPr marL="9525" marR="9525" marT="9525" marB="0"/>
                </a:tc>
                <a:tc>
                  <a:txBody>
                    <a:bodyPr/>
                    <a:lstStyle/>
                    <a:p>
                      <a:pPr algn="ctr" fontAlgn="t"/>
                      <a:r>
                        <a:rPr lang="en-US" sz="1400" b="0" i="0" u="none" strike="noStrike" dirty="0">
                          <a:solidFill>
                            <a:srgbClr val="000000"/>
                          </a:solidFill>
                          <a:effectLst/>
                          <a:latin typeface="Arial  "/>
                        </a:rPr>
                        <a:t>18%</a:t>
                      </a:r>
                    </a:p>
                  </a:txBody>
                  <a:tcPr marL="9525" marR="9525" marT="9525" marB="0"/>
                </a:tc>
                <a:extLst>
                  <a:ext uri="{0D108BD9-81ED-4DB2-BD59-A6C34878D82A}">
                    <a16:rowId xmlns:a16="http://schemas.microsoft.com/office/drawing/2014/main" val="3632390693"/>
                  </a:ext>
                </a:extLst>
              </a:tr>
              <a:tr h="226695">
                <a:tc gridSpan="6">
                  <a:txBody>
                    <a:bodyPr/>
                    <a:lstStyle/>
                    <a:p>
                      <a:pPr algn="l" fontAlgn="t"/>
                      <a:r>
                        <a:rPr lang="en-US" sz="1400" b="1" i="0" u="none" strike="noStrike" dirty="0">
                          <a:solidFill>
                            <a:srgbClr val="000000"/>
                          </a:solidFill>
                          <a:effectLst/>
                          <a:latin typeface="Arial  "/>
                        </a:rPr>
                        <a:t>Race/Ethnicity </a:t>
                      </a:r>
                      <a:endParaRPr lang="en-US" sz="1400" b="0" i="0" u="none" strike="noStrike" baseline="24000" dirty="0">
                        <a:solidFill>
                          <a:srgbClr val="000000"/>
                        </a:solidFill>
                        <a:effectLst/>
                        <a:latin typeface="Arial  "/>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t"/>
                      <a:r>
                        <a:rPr lang="en-US" sz="1100" b="0" i="0" u="none" strike="noStrike" dirty="0">
                          <a:solidFill>
                            <a:srgbClr val="000000"/>
                          </a:solidFill>
                          <a:effectLst/>
                          <a:latin typeface="Arial  "/>
                        </a:rPr>
                        <a:t> </a:t>
                      </a:r>
                    </a:p>
                  </a:txBody>
                  <a:tcPr marL="9525" marR="9525" marT="9525" marB="0"/>
                </a:tc>
                <a:extLst>
                  <a:ext uri="{0D108BD9-81ED-4DB2-BD59-A6C34878D82A}">
                    <a16:rowId xmlns:a16="http://schemas.microsoft.com/office/drawing/2014/main" val="2081239920"/>
                  </a:ext>
                </a:extLst>
              </a:tr>
              <a:tr h="443865">
                <a:tc>
                  <a:txBody>
                    <a:bodyPr/>
                    <a:lstStyle/>
                    <a:p>
                      <a:pPr algn="l" fontAlgn="t"/>
                      <a:r>
                        <a:rPr lang="en-US" sz="1400" b="0" i="0" u="none" strike="noStrike">
                          <a:solidFill>
                            <a:srgbClr val="000000"/>
                          </a:solidFill>
                          <a:effectLst/>
                          <a:latin typeface="Arial  "/>
                        </a:rPr>
                        <a:t> </a:t>
                      </a:r>
                    </a:p>
                  </a:txBody>
                  <a:tcPr marL="9525" marR="9525" marT="9525" marB="0"/>
                </a:tc>
                <a:tc>
                  <a:txBody>
                    <a:bodyPr/>
                    <a:lstStyle/>
                    <a:p>
                      <a:pPr algn="l" fontAlgn="t"/>
                      <a:r>
                        <a:rPr lang="en-US" sz="1400" b="0" i="0" u="none" strike="noStrike" dirty="0">
                          <a:solidFill>
                            <a:srgbClr val="000000"/>
                          </a:solidFill>
                          <a:effectLst/>
                          <a:latin typeface="Arial  "/>
                        </a:rPr>
                        <a:t>Asian, Native Hawaiian, or Other Pacific Islander</a:t>
                      </a:r>
                    </a:p>
                  </a:txBody>
                  <a:tcPr marL="9525" marR="9525" marT="9525" marB="0"/>
                </a:tc>
                <a:tc>
                  <a:txBody>
                    <a:bodyPr/>
                    <a:lstStyle/>
                    <a:p>
                      <a:pPr algn="ctr" fontAlgn="t"/>
                      <a:r>
                        <a:rPr lang="en-US" sz="1400" b="0" i="0" u="none" strike="noStrike" dirty="0">
                          <a:solidFill>
                            <a:srgbClr val="000000"/>
                          </a:solidFill>
                          <a:effectLst/>
                          <a:latin typeface="Arial  "/>
                        </a:rPr>
                        <a:t>0</a:t>
                      </a:r>
                    </a:p>
                  </a:txBody>
                  <a:tcPr marL="9525" marR="9525" marT="9525" marB="0"/>
                </a:tc>
                <a:tc>
                  <a:txBody>
                    <a:bodyPr/>
                    <a:lstStyle/>
                    <a:p>
                      <a:pPr algn="ctr" fontAlgn="t"/>
                      <a:r>
                        <a:rPr lang="en-US" sz="1400" b="0" i="0" u="none" strike="noStrike">
                          <a:solidFill>
                            <a:srgbClr val="000000"/>
                          </a:solidFill>
                          <a:effectLst/>
                          <a:latin typeface="Arial  "/>
                        </a:rPr>
                        <a:t>0%</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dirty="0">
                          <a:solidFill>
                            <a:srgbClr val="000000"/>
                          </a:solidFill>
                          <a:effectLst/>
                          <a:latin typeface="Arial  "/>
                        </a:rPr>
                        <a:t>4</a:t>
                      </a:r>
                    </a:p>
                  </a:txBody>
                  <a:tcPr marL="9525" marR="9525" marT="9525" marB="0"/>
                </a:tc>
                <a:tc>
                  <a:txBody>
                    <a:bodyPr/>
                    <a:lstStyle/>
                    <a:p>
                      <a:pPr algn="ctr" fontAlgn="t"/>
                      <a:r>
                        <a:rPr lang="en-US" sz="1400" b="0" i="0" u="none" strike="noStrike" dirty="0">
                          <a:solidFill>
                            <a:srgbClr val="000000"/>
                          </a:solidFill>
                          <a:effectLst/>
                          <a:latin typeface="Arial  "/>
                        </a:rPr>
                        <a:t>11%</a:t>
                      </a:r>
                    </a:p>
                  </a:txBody>
                  <a:tcPr marL="9525" marR="9525" marT="9525" marB="0"/>
                </a:tc>
                <a:extLst>
                  <a:ext uri="{0D108BD9-81ED-4DB2-BD59-A6C34878D82A}">
                    <a16:rowId xmlns:a16="http://schemas.microsoft.com/office/drawing/2014/main" val="554657147"/>
                  </a:ext>
                </a:extLst>
              </a:tr>
              <a:tr h="226695">
                <a:tc>
                  <a:txBody>
                    <a:bodyPr/>
                    <a:lstStyle/>
                    <a:p>
                      <a:pPr algn="l" fontAlgn="t"/>
                      <a:r>
                        <a:rPr lang="en-US" sz="1400" b="0" i="0" u="none" strike="noStrike" dirty="0">
                          <a:solidFill>
                            <a:srgbClr val="000000"/>
                          </a:solidFill>
                          <a:effectLst/>
                          <a:latin typeface="Arial  "/>
                        </a:rPr>
                        <a:t> </a:t>
                      </a:r>
                    </a:p>
                  </a:txBody>
                  <a:tcPr marL="9525" marR="9525" marT="9525" marB="0"/>
                </a:tc>
                <a:tc>
                  <a:txBody>
                    <a:bodyPr/>
                    <a:lstStyle/>
                    <a:p>
                      <a:pPr algn="l" fontAlgn="t"/>
                      <a:r>
                        <a:rPr lang="en-US" sz="1400" b="0" i="0" u="none" strike="noStrike" dirty="0">
                          <a:solidFill>
                            <a:srgbClr val="000000"/>
                          </a:solidFill>
                          <a:effectLst/>
                          <a:latin typeface="Arial  "/>
                        </a:rPr>
                        <a:t>Black/African American</a:t>
                      </a:r>
                    </a:p>
                  </a:txBody>
                  <a:tcPr marL="9525" marR="9525" marT="9525" marB="0"/>
                </a:tc>
                <a:tc>
                  <a:txBody>
                    <a:bodyPr/>
                    <a:lstStyle/>
                    <a:p>
                      <a:pPr algn="ctr" fontAlgn="t"/>
                      <a:r>
                        <a:rPr lang="en-US" sz="1400" b="0" i="0" u="none" strike="noStrike">
                          <a:solidFill>
                            <a:srgbClr val="000000"/>
                          </a:solidFill>
                          <a:effectLst/>
                          <a:latin typeface="Arial  "/>
                        </a:rPr>
                        <a:t>5</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a:solidFill>
                            <a:srgbClr val="000000"/>
                          </a:solidFill>
                          <a:effectLst/>
                          <a:latin typeface="Arial  "/>
                        </a:rPr>
                        <a:t>26%</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a:solidFill>
                            <a:srgbClr val="000000"/>
                          </a:solidFill>
                          <a:effectLst/>
                          <a:latin typeface="Arial  "/>
                        </a:rPr>
                        <a:t>6</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dirty="0">
                          <a:solidFill>
                            <a:srgbClr val="000000"/>
                          </a:solidFill>
                          <a:effectLst/>
                          <a:latin typeface="Arial  "/>
                        </a:rPr>
                        <a:t>16%</a:t>
                      </a:r>
                    </a:p>
                  </a:txBody>
                  <a:tcPr marL="9525" marR="9525" marT="9525" marB="0"/>
                </a:tc>
                <a:extLst>
                  <a:ext uri="{0D108BD9-81ED-4DB2-BD59-A6C34878D82A}">
                    <a16:rowId xmlns:a16="http://schemas.microsoft.com/office/drawing/2014/main" val="289088866"/>
                  </a:ext>
                </a:extLst>
              </a:tr>
              <a:tr h="226695">
                <a:tc>
                  <a:txBody>
                    <a:bodyPr/>
                    <a:lstStyle/>
                    <a:p>
                      <a:pPr algn="l" fontAlgn="t"/>
                      <a:r>
                        <a:rPr lang="en-US" sz="1400" b="0" i="0" u="none" strike="noStrike" dirty="0">
                          <a:solidFill>
                            <a:srgbClr val="000000"/>
                          </a:solidFill>
                          <a:effectLst/>
                          <a:latin typeface="Arial  "/>
                        </a:rPr>
                        <a:t> </a:t>
                      </a:r>
                    </a:p>
                  </a:txBody>
                  <a:tcPr marL="9525" marR="9525" marT="9525" marB="0"/>
                </a:tc>
                <a:tc>
                  <a:txBody>
                    <a:bodyPr/>
                    <a:lstStyle/>
                    <a:p>
                      <a:pPr algn="l" fontAlgn="t"/>
                      <a:r>
                        <a:rPr lang="en-US" sz="1400" b="0" i="0" u="none" strike="noStrike" dirty="0">
                          <a:solidFill>
                            <a:srgbClr val="000000"/>
                          </a:solidFill>
                          <a:effectLst/>
                          <a:latin typeface="Arial  "/>
                        </a:rPr>
                        <a:t>Hispanic/</a:t>
                      </a:r>
                      <a:r>
                        <a:rPr lang="en-US" sz="1400" b="0" i="0" u="none" strike="noStrike" dirty="0" err="1">
                          <a:solidFill>
                            <a:srgbClr val="000000"/>
                          </a:solidFill>
                          <a:effectLst/>
                          <a:latin typeface="Arial  "/>
                        </a:rPr>
                        <a:t>Latine</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a:solidFill>
                            <a:srgbClr val="000000"/>
                          </a:solidFill>
                          <a:effectLst/>
                          <a:latin typeface="Arial  "/>
                        </a:rPr>
                        <a:t>5</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a:solidFill>
                            <a:srgbClr val="000000"/>
                          </a:solidFill>
                          <a:effectLst/>
                          <a:latin typeface="Arial  "/>
                        </a:rPr>
                        <a:t>26%</a:t>
                      </a:r>
                      <a:endParaRPr lang="en-US" sz="1400" b="0" i="0" u="none" strike="noStrike" dirty="0">
                        <a:solidFill>
                          <a:srgbClr val="000000"/>
                        </a:solidFill>
                        <a:effectLst/>
                        <a:latin typeface="Arial  "/>
                      </a:endParaRPr>
                    </a:p>
                  </a:txBody>
                  <a:tcPr marL="9525" marR="9525" marT="9525" marB="0"/>
                </a:tc>
                <a:tc>
                  <a:txBody>
                    <a:bodyPr/>
                    <a:lstStyle/>
                    <a:p>
                      <a:pPr marL="0" marR="0" lvl="0" indent="0" algn="ctr" defTabSz="914378" rtl="0" eaLnBrk="1" fontAlgn="t"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Arial  "/>
                        </a:rPr>
                        <a:t>6</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dirty="0">
                          <a:solidFill>
                            <a:srgbClr val="000000"/>
                          </a:solidFill>
                          <a:effectLst/>
                          <a:latin typeface="Arial  "/>
                        </a:rPr>
                        <a:t>16%</a:t>
                      </a:r>
                    </a:p>
                  </a:txBody>
                  <a:tcPr marL="9525" marR="9525" marT="9525" marB="0"/>
                </a:tc>
                <a:extLst>
                  <a:ext uri="{0D108BD9-81ED-4DB2-BD59-A6C34878D82A}">
                    <a16:rowId xmlns:a16="http://schemas.microsoft.com/office/drawing/2014/main" val="3944858020"/>
                  </a:ext>
                </a:extLst>
              </a:tr>
              <a:tr h="226695">
                <a:tc>
                  <a:txBody>
                    <a:bodyPr/>
                    <a:lstStyle/>
                    <a:p>
                      <a:pPr algn="l" fontAlgn="t"/>
                      <a:r>
                        <a:rPr lang="en-US" sz="1400" b="0" i="0" u="none" strike="noStrike">
                          <a:solidFill>
                            <a:srgbClr val="000000"/>
                          </a:solidFill>
                          <a:effectLst/>
                          <a:latin typeface="Arial  "/>
                        </a:rPr>
                        <a:t> </a:t>
                      </a:r>
                    </a:p>
                  </a:txBody>
                  <a:tcPr marL="9525" marR="9525" marT="9525" marB="0"/>
                </a:tc>
                <a:tc>
                  <a:txBody>
                    <a:bodyPr/>
                    <a:lstStyle/>
                    <a:p>
                      <a:pPr algn="l" fontAlgn="t"/>
                      <a:r>
                        <a:rPr lang="en-US" sz="1400" b="0" i="0" u="none" strike="noStrike" dirty="0">
                          <a:solidFill>
                            <a:srgbClr val="000000"/>
                          </a:solidFill>
                          <a:effectLst/>
                          <a:latin typeface="Arial  "/>
                        </a:rPr>
                        <a:t>Multiracial</a:t>
                      </a:r>
                      <a:r>
                        <a:rPr lang="en-US" sz="1400" b="0" i="0" u="none" strike="noStrike" baseline="30000" dirty="0">
                          <a:solidFill>
                            <a:srgbClr val="000000"/>
                          </a:solidFill>
                          <a:effectLst/>
                          <a:latin typeface="Arial  "/>
                        </a:rPr>
                        <a:t> </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a:solidFill>
                            <a:srgbClr val="000000"/>
                          </a:solidFill>
                          <a:effectLst/>
                          <a:latin typeface="Arial  "/>
                        </a:rPr>
                        <a:t>3</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a:solidFill>
                            <a:srgbClr val="000000"/>
                          </a:solidFill>
                          <a:effectLst/>
                          <a:latin typeface="Arial  "/>
                        </a:rPr>
                        <a:t>16%</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a:solidFill>
                            <a:srgbClr val="000000"/>
                          </a:solidFill>
                          <a:effectLst/>
                          <a:latin typeface="Arial  "/>
                        </a:rPr>
                        <a:t>1</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dirty="0">
                          <a:solidFill>
                            <a:srgbClr val="000000"/>
                          </a:solidFill>
                          <a:effectLst/>
                          <a:latin typeface="Arial  "/>
                        </a:rPr>
                        <a:t>3%</a:t>
                      </a:r>
                    </a:p>
                  </a:txBody>
                  <a:tcPr marL="9525" marR="9525" marT="9525" marB="0"/>
                </a:tc>
                <a:extLst>
                  <a:ext uri="{0D108BD9-81ED-4DB2-BD59-A6C34878D82A}">
                    <a16:rowId xmlns:a16="http://schemas.microsoft.com/office/drawing/2014/main" val="1036999943"/>
                  </a:ext>
                </a:extLst>
              </a:tr>
              <a:tr h="226695">
                <a:tc>
                  <a:txBody>
                    <a:bodyPr/>
                    <a:lstStyle/>
                    <a:p>
                      <a:pPr algn="l" fontAlgn="t"/>
                      <a:r>
                        <a:rPr lang="en-US" sz="1400" b="0" i="0" u="none" strike="noStrike">
                          <a:solidFill>
                            <a:srgbClr val="000000"/>
                          </a:solidFill>
                          <a:effectLst/>
                          <a:latin typeface="Arial  "/>
                        </a:rPr>
                        <a:t> </a:t>
                      </a:r>
                    </a:p>
                  </a:txBody>
                  <a:tcPr marL="9525" marR="9525" marT="9525" marB="0"/>
                </a:tc>
                <a:tc>
                  <a:txBody>
                    <a:bodyPr/>
                    <a:lstStyle/>
                    <a:p>
                      <a:pPr algn="l" fontAlgn="t"/>
                      <a:r>
                        <a:rPr lang="en-US" sz="1400" b="0" i="0" u="none" strike="noStrike" dirty="0">
                          <a:solidFill>
                            <a:srgbClr val="000000"/>
                          </a:solidFill>
                          <a:effectLst/>
                          <a:latin typeface="Arial  "/>
                        </a:rPr>
                        <a:t>Native American/Alaskan Native</a:t>
                      </a:r>
                    </a:p>
                  </a:txBody>
                  <a:tcPr marL="9525" marR="9525" marT="9525" marB="0"/>
                </a:tc>
                <a:tc>
                  <a:txBody>
                    <a:bodyPr/>
                    <a:lstStyle/>
                    <a:p>
                      <a:pPr algn="ctr" fontAlgn="t"/>
                      <a:r>
                        <a:rPr lang="en-US" sz="1400" b="0" i="0" u="none" strike="noStrike">
                          <a:solidFill>
                            <a:srgbClr val="000000"/>
                          </a:solidFill>
                          <a:effectLst/>
                          <a:latin typeface="Arial  "/>
                        </a:rPr>
                        <a:t>1</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a:solidFill>
                            <a:srgbClr val="000000"/>
                          </a:solidFill>
                          <a:effectLst/>
                          <a:latin typeface="Arial  "/>
                        </a:rPr>
                        <a:t>11%</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a:solidFill>
                            <a:srgbClr val="000000"/>
                          </a:solidFill>
                          <a:effectLst/>
                          <a:latin typeface="Arial  "/>
                        </a:rPr>
                        <a:t>0</a:t>
                      </a:r>
                      <a:endParaRPr lang="en-US" sz="1400" b="0" i="0" u="none" strike="noStrike" dirty="0">
                        <a:solidFill>
                          <a:srgbClr val="000000"/>
                        </a:solidFill>
                        <a:effectLst/>
                        <a:latin typeface="Arial  "/>
                      </a:endParaRPr>
                    </a:p>
                  </a:txBody>
                  <a:tcPr marL="9525" marR="9525" marT="9525" marB="0"/>
                </a:tc>
                <a:tc>
                  <a:txBody>
                    <a:bodyPr/>
                    <a:lstStyle/>
                    <a:p>
                      <a:pPr algn="ctr" fontAlgn="t"/>
                      <a:r>
                        <a:rPr lang="en-US" sz="1400" b="0" i="0" u="none" strike="noStrike" dirty="0">
                          <a:solidFill>
                            <a:srgbClr val="000000"/>
                          </a:solidFill>
                          <a:effectLst/>
                          <a:latin typeface="Arial  "/>
                        </a:rPr>
                        <a:t>0%</a:t>
                      </a:r>
                    </a:p>
                  </a:txBody>
                  <a:tcPr marL="9525" marR="9525" marT="9525" marB="0"/>
                </a:tc>
                <a:extLst>
                  <a:ext uri="{0D108BD9-81ED-4DB2-BD59-A6C34878D82A}">
                    <a16:rowId xmlns:a16="http://schemas.microsoft.com/office/drawing/2014/main" val="2711577108"/>
                  </a:ext>
                </a:extLst>
              </a:tr>
              <a:tr h="226695">
                <a:tc>
                  <a:txBody>
                    <a:bodyPr/>
                    <a:lstStyle/>
                    <a:p>
                      <a:pPr algn="l" fontAlgn="t"/>
                      <a:r>
                        <a:rPr lang="en-US" sz="1400" b="0" i="0" u="none" strike="noStrike" dirty="0">
                          <a:solidFill>
                            <a:srgbClr val="000000"/>
                          </a:solidFill>
                          <a:effectLst/>
                          <a:latin typeface="Arial  "/>
                        </a:rPr>
                        <a:t> </a:t>
                      </a:r>
                    </a:p>
                  </a:txBody>
                  <a:tcPr marL="9525" marR="9525" marT="9525" marB="0"/>
                </a:tc>
                <a:tc>
                  <a:txBody>
                    <a:bodyPr/>
                    <a:lstStyle/>
                    <a:p>
                      <a:pPr algn="l" fontAlgn="t"/>
                      <a:r>
                        <a:rPr lang="en-US" sz="1400" b="0" i="0" u="none" strike="noStrike" dirty="0">
                          <a:solidFill>
                            <a:srgbClr val="000000"/>
                          </a:solidFill>
                          <a:effectLst/>
                          <a:latin typeface="Arial  "/>
                        </a:rPr>
                        <a:t>White</a:t>
                      </a:r>
                    </a:p>
                  </a:txBody>
                  <a:tcPr marL="9525" marR="9525" marT="9525" marB="0"/>
                </a:tc>
                <a:tc>
                  <a:txBody>
                    <a:bodyPr/>
                    <a:lstStyle/>
                    <a:p>
                      <a:pPr algn="ctr" fontAlgn="t"/>
                      <a:r>
                        <a:rPr lang="en-US" sz="1400" b="0" i="0" u="none" strike="noStrike" dirty="0">
                          <a:solidFill>
                            <a:srgbClr val="000000"/>
                          </a:solidFill>
                          <a:effectLst/>
                          <a:latin typeface="Arial  "/>
                        </a:rPr>
                        <a:t>5</a:t>
                      </a:r>
                    </a:p>
                  </a:txBody>
                  <a:tcPr marL="9525" marR="9525" marT="9525" marB="0"/>
                </a:tc>
                <a:tc>
                  <a:txBody>
                    <a:bodyPr/>
                    <a:lstStyle/>
                    <a:p>
                      <a:pPr algn="ctr" fontAlgn="t"/>
                      <a:r>
                        <a:rPr lang="en-US" sz="1400" b="0" i="0" u="none" strike="noStrike" dirty="0">
                          <a:solidFill>
                            <a:srgbClr val="000000"/>
                          </a:solidFill>
                          <a:effectLst/>
                          <a:latin typeface="Arial  "/>
                        </a:rPr>
                        <a:t>26%</a:t>
                      </a:r>
                    </a:p>
                  </a:txBody>
                  <a:tcPr marL="9525" marR="9525" marT="9525" marB="0"/>
                </a:tc>
                <a:tc>
                  <a:txBody>
                    <a:bodyPr/>
                    <a:lstStyle/>
                    <a:p>
                      <a:pPr algn="ctr" fontAlgn="t"/>
                      <a:r>
                        <a:rPr lang="en-US" sz="1400" b="0" i="0" u="none" strike="noStrike" dirty="0">
                          <a:solidFill>
                            <a:srgbClr val="000000"/>
                          </a:solidFill>
                          <a:effectLst/>
                          <a:latin typeface="Arial  "/>
                        </a:rPr>
                        <a:t>21</a:t>
                      </a:r>
                    </a:p>
                  </a:txBody>
                  <a:tcPr marL="9525" marR="9525" marT="9525" marB="0"/>
                </a:tc>
                <a:tc>
                  <a:txBody>
                    <a:bodyPr/>
                    <a:lstStyle/>
                    <a:p>
                      <a:pPr algn="ctr" fontAlgn="t"/>
                      <a:r>
                        <a:rPr lang="en-US" sz="1400" b="0" i="0" u="none" strike="noStrike" dirty="0">
                          <a:solidFill>
                            <a:srgbClr val="000000"/>
                          </a:solidFill>
                          <a:effectLst/>
                          <a:latin typeface="Arial  "/>
                        </a:rPr>
                        <a:t>55%</a:t>
                      </a:r>
                    </a:p>
                  </a:txBody>
                  <a:tcPr marL="9525" marR="9525" marT="9525" marB="0"/>
                </a:tc>
                <a:extLst>
                  <a:ext uri="{0D108BD9-81ED-4DB2-BD59-A6C34878D82A}">
                    <a16:rowId xmlns:a16="http://schemas.microsoft.com/office/drawing/2014/main" val="2218011422"/>
                  </a:ext>
                </a:extLst>
              </a:tr>
            </a:tbl>
          </a:graphicData>
        </a:graphic>
      </p:graphicFrame>
      <p:sp>
        <p:nvSpPr>
          <p:cNvPr id="11" name="Title 10">
            <a:extLst>
              <a:ext uri="{FF2B5EF4-FFF2-40B4-BE49-F238E27FC236}">
                <a16:creationId xmlns:a16="http://schemas.microsoft.com/office/drawing/2014/main" id="{B25065C9-0AC3-D7C4-AE10-0D10301DCAF8}"/>
              </a:ext>
            </a:extLst>
          </p:cNvPr>
          <p:cNvSpPr txBox="1">
            <a:spLocks/>
          </p:cNvSpPr>
          <p:nvPr/>
        </p:nvSpPr>
        <p:spPr>
          <a:xfrm>
            <a:off x="73390" y="384264"/>
            <a:ext cx="8866424" cy="458587"/>
          </a:xfrm>
          <a:prstGeom prst="rect">
            <a:avLst/>
          </a:prstGeom>
        </p:spPr>
        <p:txBody>
          <a:bodyPr vert="horz" wrap="square" lIns="91440" tIns="45720" rIns="91440" bIns="45720" rtlCol="0" anchor="b" anchorCtr="0">
            <a:noAutofit/>
          </a:bodyPr>
          <a:lstStyle>
            <a:lvl1pPr algn="l" defTabSz="914378" rtl="0" eaLnBrk="1" latinLnBrk="0" hangingPunct="1">
              <a:lnSpc>
                <a:spcPct val="85000"/>
              </a:lnSpc>
              <a:spcBef>
                <a:spcPct val="0"/>
              </a:spcBef>
              <a:buNone/>
              <a:defRPr lang="en-US" sz="3600" b="0" i="0" kern="1200" cap="none" spc="0" baseline="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pPr algn="ctr"/>
            <a:r>
              <a:rPr lang="en-US" sz="2400" b="1" dirty="0"/>
              <a:t>Demographic Characteristics of Participants who Primarily Use Methamphetamine and Decedents of Methamphetamine Toxicity</a:t>
            </a:r>
          </a:p>
        </p:txBody>
      </p:sp>
      <p:sp>
        <p:nvSpPr>
          <p:cNvPr id="12" name="TextBox 11">
            <a:extLst>
              <a:ext uri="{FF2B5EF4-FFF2-40B4-BE49-F238E27FC236}">
                <a16:creationId xmlns:a16="http://schemas.microsoft.com/office/drawing/2014/main" id="{144C362D-DC5B-A2F9-4937-6D0F5FAAE1A1}"/>
              </a:ext>
            </a:extLst>
          </p:cNvPr>
          <p:cNvSpPr txBox="1"/>
          <p:nvPr/>
        </p:nvSpPr>
        <p:spPr bwMode="auto">
          <a:xfrm>
            <a:off x="186096" y="4490118"/>
            <a:ext cx="8451878" cy="256480"/>
          </a:xfrm>
          <a:prstGeom prst="rect">
            <a:avLst/>
          </a:prstGeom>
          <a:noFill/>
          <a:ln w="19050" algn="ctr">
            <a:noFill/>
            <a:miter lim="800000"/>
            <a:headEnd/>
            <a:tailEnd/>
          </a:ln>
        </p:spPr>
        <p:txBody>
          <a:bodyPr wrap="square" lIns="0" tIns="0" rIns="0" bIns="0" rtlCol="0">
            <a:spAutoFit/>
          </a:bodyPr>
          <a:lstStyle/>
          <a:p>
            <a:r>
              <a:rPr lang="en-US" sz="1000" baseline="54000" dirty="0">
                <a:solidFill>
                  <a:srgbClr val="000000"/>
                </a:solidFill>
                <a:latin typeface="Arial  "/>
              </a:rPr>
              <a:t>a</a:t>
            </a:r>
            <a:r>
              <a:rPr lang="en-US" sz="1000" baseline="30000" dirty="0">
                <a:solidFill>
                  <a:srgbClr val="000000"/>
                </a:solidFill>
                <a:latin typeface="Arial  "/>
              </a:rPr>
              <a:t> Gender in the decedent cohort reflects gender at death as determined by the medical examiner.</a:t>
            </a:r>
          </a:p>
          <a:p>
            <a:r>
              <a:rPr lang="en-US" sz="1000" baseline="54000" dirty="0">
                <a:solidFill>
                  <a:srgbClr val="000000"/>
                </a:solidFill>
                <a:latin typeface="Arial  "/>
              </a:rPr>
              <a:t>b</a:t>
            </a:r>
            <a:r>
              <a:rPr lang="en-US" sz="1000" baseline="30000" dirty="0">
                <a:solidFill>
                  <a:srgbClr val="000000"/>
                </a:solidFill>
                <a:latin typeface="Arial  "/>
              </a:rPr>
              <a:t> Two female participants were transgender women.</a:t>
            </a:r>
            <a:endParaRPr lang="en-US" sz="1000" dirty="0"/>
          </a:p>
        </p:txBody>
      </p:sp>
      <p:sp>
        <p:nvSpPr>
          <p:cNvPr id="2" name="Rectangle 1">
            <a:extLst>
              <a:ext uri="{FF2B5EF4-FFF2-40B4-BE49-F238E27FC236}">
                <a16:creationId xmlns:a16="http://schemas.microsoft.com/office/drawing/2014/main" id="{A3635090-6DCA-FED6-F6C0-13765D5A8440}"/>
              </a:ext>
            </a:extLst>
          </p:cNvPr>
          <p:cNvSpPr/>
          <p:nvPr/>
        </p:nvSpPr>
        <p:spPr bwMode="auto">
          <a:xfrm>
            <a:off x="3514268" y="1661528"/>
            <a:ext cx="430211" cy="372451"/>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Rectangle 9">
            <a:extLst>
              <a:ext uri="{FF2B5EF4-FFF2-40B4-BE49-F238E27FC236}">
                <a16:creationId xmlns:a16="http://schemas.microsoft.com/office/drawing/2014/main" id="{AB5A0A98-4381-BEB0-15A6-DAEAE520A64F}"/>
              </a:ext>
            </a:extLst>
          </p:cNvPr>
          <p:cNvSpPr/>
          <p:nvPr/>
        </p:nvSpPr>
        <p:spPr bwMode="auto">
          <a:xfrm>
            <a:off x="6318688" y="1661527"/>
            <a:ext cx="430211" cy="372451"/>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 name="Rectangle 2">
            <a:extLst>
              <a:ext uri="{FF2B5EF4-FFF2-40B4-BE49-F238E27FC236}">
                <a16:creationId xmlns:a16="http://schemas.microsoft.com/office/drawing/2014/main" id="{F9906AB5-32D3-A7EA-9F9B-6387E3656ECF}"/>
              </a:ext>
            </a:extLst>
          </p:cNvPr>
          <p:cNvSpPr/>
          <p:nvPr/>
        </p:nvSpPr>
        <p:spPr bwMode="auto">
          <a:xfrm>
            <a:off x="3666668" y="-1280091"/>
            <a:ext cx="774870" cy="232937"/>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Rectangle 6">
            <a:extLst>
              <a:ext uri="{FF2B5EF4-FFF2-40B4-BE49-F238E27FC236}">
                <a16:creationId xmlns:a16="http://schemas.microsoft.com/office/drawing/2014/main" id="{4081C110-28D0-0BF8-F192-5EA1C940C201}"/>
              </a:ext>
            </a:extLst>
          </p:cNvPr>
          <p:cNvSpPr/>
          <p:nvPr/>
        </p:nvSpPr>
        <p:spPr bwMode="auto">
          <a:xfrm>
            <a:off x="4687330" y="2157800"/>
            <a:ext cx="762830" cy="272362"/>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Rectangle 7">
            <a:extLst>
              <a:ext uri="{FF2B5EF4-FFF2-40B4-BE49-F238E27FC236}">
                <a16:creationId xmlns:a16="http://schemas.microsoft.com/office/drawing/2014/main" id="{87737503-8629-29BC-B756-680E5C7B14A2}"/>
              </a:ext>
            </a:extLst>
          </p:cNvPr>
          <p:cNvSpPr/>
          <p:nvPr/>
        </p:nvSpPr>
        <p:spPr bwMode="auto">
          <a:xfrm>
            <a:off x="7460193" y="2197225"/>
            <a:ext cx="774870" cy="232937"/>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Rectangle 14">
            <a:extLst>
              <a:ext uri="{FF2B5EF4-FFF2-40B4-BE49-F238E27FC236}">
                <a16:creationId xmlns:a16="http://schemas.microsoft.com/office/drawing/2014/main" id="{F1821BBB-421C-BBC9-F273-F6A44C294073}"/>
              </a:ext>
            </a:extLst>
          </p:cNvPr>
          <p:cNvSpPr/>
          <p:nvPr/>
        </p:nvSpPr>
        <p:spPr bwMode="auto">
          <a:xfrm>
            <a:off x="4701090" y="3298756"/>
            <a:ext cx="774870" cy="232937"/>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Rectangle 13">
            <a:extLst>
              <a:ext uri="{FF2B5EF4-FFF2-40B4-BE49-F238E27FC236}">
                <a16:creationId xmlns:a16="http://schemas.microsoft.com/office/drawing/2014/main" id="{7F303DF4-7B4E-EDC3-64EA-A5A4A37C69A1}"/>
              </a:ext>
            </a:extLst>
          </p:cNvPr>
          <p:cNvSpPr/>
          <p:nvPr/>
        </p:nvSpPr>
        <p:spPr bwMode="auto">
          <a:xfrm>
            <a:off x="7460193" y="3315903"/>
            <a:ext cx="774870" cy="232937"/>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Rectangle 16">
            <a:extLst>
              <a:ext uri="{FF2B5EF4-FFF2-40B4-BE49-F238E27FC236}">
                <a16:creationId xmlns:a16="http://schemas.microsoft.com/office/drawing/2014/main" id="{1F1B49D3-1508-77CA-1B4A-DBBD8F1E3804}"/>
              </a:ext>
            </a:extLst>
          </p:cNvPr>
          <p:cNvSpPr/>
          <p:nvPr/>
        </p:nvSpPr>
        <p:spPr bwMode="auto">
          <a:xfrm>
            <a:off x="4701090" y="3543772"/>
            <a:ext cx="774870" cy="232937"/>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Rectangle 15">
            <a:extLst>
              <a:ext uri="{FF2B5EF4-FFF2-40B4-BE49-F238E27FC236}">
                <a16:creationId xmlns:a16="http://schemas.microsoft.com/office/drawing/2014/main" id="{9243819C-BC57-088C-0CB7-F5F239455F5B}"/>
              </a:ext>
            </a:extLst>
          </p:cNvPr>
          <p:cNvSpPr/>
          <p:nvPr/>
        </p:nvSpPr>
        <p:spPr bwMode="auto">
          <a:xfrm>
            <a:off x="7460193" y="3558217"/>
            <a:ext cx="774870" cy="232937"/>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8" name="Rectangle 17">
            <a:extLst>
              <a:ext uri="{FF2B5EF4-FFF2-40B4-BE49-F238E27FC236}">
                <a16:creationId xmlns:a16="http://schemas.microsoft.com/office/drawing/2014/main" id="{4985C7CD-7CFC-0653-D560-61926AAABDE9}"/>
              </a:ext>
            </a:extLst>
          </p:cNvPr>
          <p:cNvSpPr/>
          <p:nvPr/>
        </p:nvSpPr>
        <p:spPr bwMode="auto">
          <a:xfrm>
            <a:off x="4701090" y="4236469"/>
            <a:ext cx="774870" cy="232937"/>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9" name="Rectangle 8">
            <a:extLst>
              <a:ext uri="{FF2B5EF4-FFF2-40B4-BE49-F238E27FC236}">
                <a16:creationId xmlns:a16="http://schemas.microsoft.com/office/drawing/2014/main" id="{BE8B0E14-B946-6F5B-D645-FFCFE3FC9493}"/>
              </a:ext>
            </a:extLst>
          </p:cNvPr>
          <p:cNvSpPr/>
          <p:nvPr/>
        </p:nvSpPr>
        <p:spPr bwMode="auto">
          <a:xfrm>
            <a:off x="7460193" y="4226912"/>
            <a:ext cx="774870" cy="232937"/>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2037718349"/>
      </p:ext>
    </p:extLst>
  </p:cSld>
  <p:clrMapOvr>
    <a:masterClrMapping/>
  </p:clrMapOvr>
  <p:transition>
    <p:fade/>
  </p:transition>
</p:sld>
</file>

<file path=ppt/theme/theme1.xml><?xml version="1.0" encoding="utf-8"?>
<a:theme xmlns:a="http://schemas.openxmlformats.org/drawingml/2006/main" name="UCSF Classic">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Pattern 1">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50244</TotalTime>
  <Words>1557</Words>
  <Application>Microsoft Macintosh PowerPoint</Application>
  <PresentationFormat>On-screen Show (16:9)</PresentationFormat>
  <Paragraphs>248</Paragraphs>
  <Slides>23</Slides>
  <Notes>17</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.AppleSystemUIFont</vt:lpstr>
      <vt:lpstr>Arial</vt:lpstr>
      <vt:lpstr>Arial  </vt:lpstr>
      <vt:lpstr>Calibri</vt:lpstr>
      <vt:lpstr>Calibri Light</vt:lpstr>
      <vt:lpstr>Garamond</vt:lpstr>
      <vt:lpstr>Wingdings</vt:lpstr>
      <vt:lpstr>UCSF Classic</vt:lpstr>
      <vt:lpstr>UCSF Contemporary Pattern 1</vt:lpstr>
      <vt:lpstr>AMERSA Conference 2024   Understanding Resilience In People Who Use Methamphetamine Demographically Matched to Acute Stimulant Toxicity Decedents </vt:lpstr>
      <vt:lpstr>Disclosures</vt:lpstr>
      <vt:lpstr>Background</vt:lpstr>
      <vt:lpstr>Background – Parent Study (LASSO)</vt:lpstr>
      <vt:lpstr>Background</vt:lpstr>
      <vt:lpstr>Objectives</vt:lpstr>
      <vt:lpstr>Methods</vt:lpstr>
      <vt:lpstr>Methods</vt:lpstr>
      <vt:lpstr>PowerPoint Presentation</vt:lpstr>
      <vt:lpstr>Results </vt:lpstr>
      <vt:lpstr>Results</vt:lpstr>
      <vt:lpstr>Harm reduction substance use patterns and routes</vt:lpstr>
      <vt:lpstr>Harm reduction substance use patterns and routes</vt:lpstr>
      <vt:lpstr>Perception of risk and acts of self-preservation</vt:lpstr>
      <vt:lpstr>Perception of risk and acts of self-preservation</vt:lpstr>
      <vt:lpstr>Positive interpersonal relationships</vt:lpstr>
      <vt:lpstr>Positive interpersonal relationships</vt:lpstr>
      <vt:lpstr>Discussion</vt:lpstr>
      <vt:lpstr>Potential Future Research</vt:lpstr>
      <vt:lpstr>Limitations</vt:lpstr>
      <vt:lpstr>Acknowledgements</vt:lpstr>
      <vt:lpstr>Novel Measure of Methamphetamine Exposure</vt:lpstr>
      <vt:lpstr>Harm reduction substance use patterns and routes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Anderson, Nigel</cp:lastModifiedBy>
  <cp:revision>179</cp:revision>
  <dcterms:created xsi:type="dcterms:W3CDTF">2017-04-18T17:07:44Z</dcterms:created>
  <dcterms:modified xsi:type="dcterms:W3CDTF">2024-11-16T18:06:33Z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