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E7398-BCF2-59E7-DBDC-3873471D50CE}" v="1" dt="2024-11-21T05:15:40.7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 snapToGrid="0">
      <p:cViewPr varScale="1">
        <p:scale>
          <a:sx n="142" d="100"/>
          <a:sy n="142" d="100"/>
        </p:scale>
        <p:origin x="76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fxb.harvard.edu/opioidsummit/video/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ncsacw.acf.hhs.gov/files/disrupting-stigma-brief.pdf" TargetMode="External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fbd8fc27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fbd8fc27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ca40fb22fe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ca40fb22fe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fbd8fc2733_0_1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2fbd8fc2733_0_1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2fbd8fc2733_0_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2fbd8fc2733_0_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fbd8fc2733_0_1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1" name="Google Shape;191;g2fbd8fc2733_0_1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2fbd8fc2733_0_1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2fbd8fc2733_0_1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ca40fb22fe_0_1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ca40fb22fe_0_1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g314b273aa34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2" name="Google Shape;242;g314b273aa34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" sz="1200" u="sng">
                <a:solidFill>
                  <a:schemeClr val="hlink"/>
                </a:solidFill>
                <a:hlinkClick r:id="rId3"/>
              </a:rPr>
              <a:t>https://fxb.harvard.edu/opioidsummit/video/</a:t>
            </a:r>
            <a:r>
              <a:rPr lang="en" sz="1200" u="sng">
                <a:solidFill>
                  <a:schemeClr val="dk1"/>
                </a:solidFill>
              </a:rPr>
              <a:t> </a:t>
            </a:r>
            <a:r>
              <a:rPr lang="en" sz="1200">
                <a:solidFill>
                  <a:schemeClr val="dk1"/>
                </a:solidFill>
              </a:rPr>
              <a:t>Clip 16:30 – 19:30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g314b273aa34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0" name="Google Shape;250;g314b273aa34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g314b273aa34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7" name="Google Shape;257;g314b273aa34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fbd8fc273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fbd8fc273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314b273aa34_0_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314b273aa34_0_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fbd8fc273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2fbd8fc273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2fbd8fc273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2fbd8fc273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fbd8fc2733_0_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fbd8fc2733_0_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u="sng">
                <a:solidFill>
                  <a:srgbClr val="1155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https://ncsacw.acf.hhs.gov/files/disrupting-stigma-brief.pdf</a:t>
            </a:r>
            <a:r>
              <a:rPr lang="en">
                <a:solidFill>
                  <a:schemeClr val="dk1"/>
                </a:solidFill>
              </a:rPr>
              <a:t>  </a:t>
            </a: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ca40fb22fe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ca40fb22fe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The focus/subject of stigma can be thought of in three categories </a:t>
            </a:r>
            <a:r>
              <a:rPr lang="en" sz="1200" b="1">
                <a:solidFill>
                  <a:schemeClr val="dk1"/>
                </a:solidFill>
              </a:rPr>
              <a:t>that overlap with each other!</a:t>
            </a:r>
            <a:endParaRPr sz="1200" b="1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Stigma about the PERSON using drugs = centered around character, morality, choices of PWUD 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Stigma about the SUBSTANCES = manifests as different judgements/reactions to different substances (licit vs. illicit substances, MOUD) 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Stigma about the DISORDER = assumptions of what it means to have a substance use disorder (overmedicalization, pathologizing, patronizing, “rock bottom” philosophy)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dk1"/>
                </a:solidFill>
              </a:rPr>
              <a:t>Stigmatizing thoughts from each of these foci (and/or overlap) lead to</a:t>
            </a:r>
            <a:r>
              <a:rPr lang="en" sz="1200" b="1">
                <a:solidFill>
                  <a:schemeClr val="dk1"/>
                </a:solidFill>
              </a:rPr>
              <a:t> ACTION (discrimination) on three different levels:</a:t>
            </a:r>
            <a:endParaRPr sz="1200" b="1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Systemic - policies, institutional practices, organizational barriers, etc that reduce access to care for PWUD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Public - othering/discrimination/devaluation of PWUD by people around them</a:t>
            </a:r>
            <a:endParaRPr sz="1200">
              <a:solidFill>
                <a:schemeClr val="dk1"/>
              </a:solidFill>
            </a:endParaRPr>
          </a:p>
          <a:p>
            <a:pPr marL="45720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AutoNum type="arabicPeriod"/>
            </a:pPr>
            <a:r>
              <a:rPr lang="en" sz="1200">
                <a:solidFill>
                  <a:schemeClr val="dk1"/>
                </a:solidFill>
              </a:rPr>
              <a:t>Self - PWUD internalizing discrimination against them, shame → not engaging in care, leaning into stereotypes, etc.</a:t>
            </a:r>
            <a:endParaRPr sz="12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2fbd8fc2733_0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2fbd8fc2733_0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fbd8fc2733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fbd8fc2733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 rtl="0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 rtl="0">
              <a:spcBef>
                <a:spcPts val="0"/>
              </a:spcBef>
              <a:buNone/>
              <a:defRPr/>
            </a:lvl1pPr>
            <a:lvl2pPr marL="0" lvl="1" indent="0" algn="r" rtl="0">
              <a:spcBef>
                <a:spcPts val="0"/>
              </a:spcBef>
              <a:buNone/>
              <a:defRPr/>
            </a:lvl2pPr>
            <a:lvl3pPr marL="0" lvl="2" indent="0" algn="r" rtl="0">
              <a:spcBef>
                <a:spcPts val="0"/>
              </a:spcBef>
              <a:buNone/>
              <a:defRPr/>
            </a:lvl3pPr>
            <a:lvl4pPr marL="0" lvl="3" indent="0" algn="r" rtl="0">
              <a:spcBef>
                <a:spcPts val="0"/>
              </a:spcBef>
              <a:buNone/>
              <a:defRPr/>
            </a:lvl4pPr>
            <a:lvl5pPr marL="0" lvl="4" indent="0" algn="r" rtl="0">
              <a:spcBef>
                <a:spcPts val="0"/>
              </a:spcBef>
              <a:buNone/>
              <a:defRPr/>
            </a:lvl5pPr>
            <a:lvl6pPr marL="0" lvl="5" indent="0" algn="r" rtl="0">
              <a:spcBef>
                <a:spcPts val="0"/>
              </a:spcBef>
              <a:buNone/>
              <a:defRPr/>
            </a:lvl6pPr>
            <a:lvl7pPr marL="0" lvl="6" indent="0" algn="r" rtl="0">
              <a:spcBef>
                <a:spcPts val="0"/>
              </a:spcBef>
              <a:buNone/>
              <a:defRPr/>
            </a:lvl7pPr>
            <a:lvl8pPr marL="0" lvl="7" indent="0" algn="r" rtl="0">
              <a:spcBef>
                <a:spcPts val="0"/>
              </a:spcBef>
              <a:buNone/>
              <a:defRPr/>
            </a:lvl8pPr>
            <a:lvl9pPr marL="0" lvl="8" indent="0" algn="r" rtl="0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GF8C7RQ6tM?start=963&amp;feature=oembed" TargetMode="External"/><Relationship Id="rId6" Type="http://schemas.openxmlformats.org/officeDocument/2006/relationships/image" Target="../media/image10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Understanding &amp; Applying a Novel Framework for Drug-Related Stigma</a:t>
            </a:r>
            <a:endParaRPr/>
          </a:p>
        </p:txBody>
      </p:sp>
      <p:sp>
        <p:nvSpPr>
          <p:cNvPr id="61" name="Google Shape;61;p14"/>
          <p:cNvSpPr txBox="1"/>
          <p:nvPr/>
        </p:nvSpPr>
        <p:spPr>
          <a:xfrm>
            <a:off x="1711400" y="3323575"/>
            <a:ext cx="5560500" cy="4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Shraddha Damaraju, MD, MPH</a:t>
            </a:r>
            <a:endParaRPr sz="15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Evan Gale, MD </a:t>
            </a:r>
            <a:endParaRPr sz="15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Wei Sum Li, MD</a:t>
            </a:r>
            <a:endParaRPr sz="1500">
              <a:solidFill>
                <a:schemeClr val="dk2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dk2"/>
                </a:solidFill>
              </a:rPr>
              <a:t>Sarah Wakeman, MD</a:t>
            </a:r>
            <a:endParaRPr sz="1500">
              <a:solidFill>
                <a:schemeClr val="dk2"/>
              </a:solidFill>
            </a:endParaRPr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3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Substance</a:t>
            </a:r>
            <a:endParaRPr/>
          </a:p>
        </p:txBody>
      </p:sp>
      <p:sp>
        <p:nvSpPr>
          <p:cNvPr id="160" name="Google Shape;160;p23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Stigma Focus</a:t>
            </a:r>
            <a:endParaRPr/>
          </a:p>
        </p:txBody>
      </p:sp>
      <p:pic>
        <p:nvPicPr>
          <p:cNvPr id="161" name="Google Shape;161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70970" y="248750"/>
            <a:ext cx="3126456" cy="1849676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3"/>
          <p:cNvSpPr txBox="1"/>
          <p:nvPr/>
        </p:nvSpPr>
        <p:spPr>
          <a:xfrm>
            <a:off x="5023250" y="2877000"/>
            <a:ext cx="36828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Core misconceptions</a:t>
            </a:r>
            <a:r>
              <a:rPr lang="en" sz="1800">
                <a:solidFill>
                  <a:schemeClr val="dk2"/>
                </a:solidFill>
              </a:rPr>
              <a:t>: 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Licit vs. Illicit substances are inherently different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MOUD = “replacement addiction”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63" name="Google Shape;163;p2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4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Substance</a:t>
            </a:r>
            <a:endParaRPr/>
          </a:p>
        </p:txBody>
      </p:sp>
      <p:sp>
        <p:nvSpPr>
          <p:cNvPr id="170" name="Google Shape;170;p24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71" name="Google Shape;171;p24"/>
          <p:cNvSpPr txBox="1"/>
          <p:nvPr/>
        </p:nvSpPr>
        <p:spPr>
          <a:xfrm>
            <a:off x="5002675" y="3665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SYSTEMIC</a:t>
            </a:r>
            <a:r>
              <a:rPr lang="en" sz="1800">
                <a:solidFill>
                  <a:schemeClr val="dk2"/>
                </a:solidFill>
              </a:rPr>
              <a:t>: differential approach for overdose prevention centers vs. bars</a:t>
            </a:r>
            <a:endParaRPr sz="1800" i="1">
              <a:solidFill>
                <a:schemeClr val="dk2"/>
              </a:solidFill>
            </a:endParaRPr>
          </a:p>
        </p:txBody>
      </p:sp>
      <p:sp>
        <p:nvSpPr>
          <p:cNvPr id="172" name="Google Shape;172;p24"/>
          <p:cNvSpPr txBox="1"/>
          <p:nvPr/>
        </p:nvSpPr>
        <p:spPr>
          <a:xfrm>
            <a:off x="5002800" y="1869300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PUBLIC</a:t>
            </a:r>
            <a:r>
              <a:rPr lang="en" sz="1800">
                <a:solidFill>
                  <a:schemeClr val="dk2"/>
                </a:solidFill>
              </a:rPr>
              <a:t>: public attitudes on different substances inform how people who use different drugs are treated: cocaine (criminal) vs. adderall (“high functioning”, cool)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3" name="Google Shape;173;p24"/>
          <p:cNvSpPr txBox="1"/>
          <p:nvPr/>
        </p:nvSpPr>
        <p:spPr>
          <a:xfrm>
            <a:off x="5002675" y="36431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SELF</a:t>
            </a:r>
            <a:r>
              <a:rPr lang="en" sz="1800">
                <a:solidFill>
                  <a:schemeClr val="dk2"/>
                </a:solidFill>
              </a:rPr>
              <a:t>: people avoid MOUD, internalizing that it’s just a “replacement addiction”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74" name="Google Shape;174;p24"/>
          <p:cNvCxnSpPr>
            <a:stCxn id="169" idx="3"/>
            <a:endCxn id="171" idx="1"/>
          </p:cNvCxnSpPr>
          <p:nvPr/>
        </p:nvCxnSpPr>
        <p:spPr>
          <a:xfrm rot="10800000" flipH="1">
            <a:off x="4310700" y="1069050"/>
            <a:ext cx="692100" cy="150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5" name="Google Shape;175;p24"/>
          <p:cNvCxnSpPr>
            <a:stCxn id="169" idx="3"/>
            <a:endCxn id="172" idx="1"/>
          </p:cNvCxnSpPr>
          <p:nvPr/>
        </p:nvCxnSpPr>
        <p:spPr>
          <a:xfrm>
            <a:off x="4310700" y="2571750"/>
            <a:ext cx="692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76" name="Google Shape;176;p24"/>
          <p:cNvCxnSpPr>
            <a:stCxn id="169" idx="3"/>
            <a:endCxn id="173" idx="1"/>
          </p:cNvCxnSpPr>
          <p:nvPr/>
        </p:nvCxnSpPr>
        <p:spPr>
          <a:xfrm>
            <a:off x="4310700" y="2571750"/>
            <a:ext cx="692100" cy="177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77" name="Google Shape;17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Disorder</a:t>
            </a:r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Stigma Focus</a:t>
            </a:r>
            <a:endParaRPr/>
          </a:p>
        </p:txBody>
      </p:sp>
      <p:pic>
        <p:nvPicPr>
          <p:cNvPr id="185" name="Google Shape;185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62400" y="373763"/>
            <a:ext cx="2956900" cy="1814634"/>
          </a:xfrm>
          <a:prstGeom prst="rect">
            <a:avLst/>
          </a:prstGeom>
          <a:noFill/>
          <a:ln>
            <a:noFill/>
          </a:ln>
        </p:spPr>
      </p:pic>
      <p:sp>
        <p:nvSpPr>
          <p:cNvPr id="186" name="Google Shape;186;p25"/>
          <p:cNvSpPr txBox="1"/>
          <p:nvPr/>
        </p:nvSpPr>
        <p:spPr>
          <a:xfrm>
            <a:off x="5023250" y="2571750"/>
            <a:ext cx="36828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Core misconceptions</a:t>
            </a:r>
            <a:r>
              <a:rPr lang="en" sz="1800">
                <a:solidFill>
                  <a:schemeClr val="dk2"/>
                </a:solidFill>
              </a:rPr>
              <a:t>: 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Patronizing or over-medicalizing the experience of SUD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Assuming SUD = no autonomy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“Rock bottom” philosophy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87" name="Google Shape;187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26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Disorder</a:t>
            </a:r>
            <a:endParaRPr/>
          </a:p>
        </p:txBody>
      </p:sp>
      <p:sp>
        <p:nvSpPr>
          <p:cNvPr id="194" name="Google Shape;194;p26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95" name="Google Shape;195;p26"/>
          <p:cNvSpPr txBox="1"/>
          <p:nvPr/>
        </p:nvSpPr>
        <p:spPr>
          <a:xfrm>
            <a:off x="5002675" y="3665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SYSTEMIC</a:t>
            </a:r>
            <a:r>
              <a:rPr lang="en" sz="1800">
                <a:solidFill>
                  <a:schemeClr val="dk2"/>
                </a:solidFill>
              </a:rPr>
              <a:t>: involuntary or coercive treatment modalities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6" name="Google Shape;196;p26"/>
          <p:cNvSpPr txBox="1"/>
          <p:nvPr/>
        </p:nvSpPr>
        <p:spPr>
          <a:xfrm>
            <a:off x="5002800" y="1869300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PUBLIC</a:t>
            </a:r>
            <a:r>
              <a:rPr lang="en" sz="1800">
                <a:solidFill>
                  <a:schemeClr val="dk2"/>
                </a:solidFill>
              </a:rPr>
              <a:t>: people don’t intervene &amp; provide support to PWUD early on, believing that “tough love” or them needing to hit “rock bottom” is just part of the disease course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7" name="Google Shape;197;p26"/>
          <p:cNvSpPr txBox="1"/>
          <p:nvPr/>
        </p:nvSpPr>
        <p:spPr>
          <a:xfrm>
            <a:off x="5002675" y="36431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SELF</a:t>
            </a:r>
            <a:r>
              <a:rPr lang="en" sz="1800">
                <a:solidFill>
                  <a:schemeClr val="dk2"/>
                </a:solidFill>
              </a:rPr>
              <a:t>: people believe that drug use &amp; sequelae of SUD are not treatable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98" name="Google Shape;198;p26"/>
          <p:cNvCxnSpPr>
            <a:stCxn id="193" idx="3"/>
            <a:endCxn id="195" idx="1"/>
          </p:cNvCxnSpPr>
          <p:nvPr/>
        </p:nvCxnSpPr>
        <p:spPr>
          <a:xfrm rot="10800000" flipH="1">
            <a:off x="4310700" y="1069050"/>
            <a:ext cx="692100" cy="150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99" name="Google Shape;199;p26"/>
          <p:cNvCxnSpPr>
            <a:stCxn id="193" idx="3"/>
            <a:endCxn id="196" idx="1"/>
          </p:cNvCxnSpPr>
          <p:nvPr/>
        </p:nvCxnSpPr>
        <p:spPr>
          <a:xfrm>
            <a:off x="4310700" y="2571750"/>
            <a:ext cx="692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200" name="Google Shape;200;p26"/>
          <p:cNvCxnSpPr>
            <a:stCxn id="193" idx="3"/>
            <a:endCxn id="197" idx="1"/>
          </p:cNvCxnSpPr>
          <p:nvPr/>
        </p:nvCxnSpPr>
        <p:spPr>
          <a:xfrm>
            <a:off x="4310700" y="2571750"/>
            <a:ext cx="692100" cy="177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201" name="Google Shape;20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27"/>
          <p:cNvSpPr txBox="1">
            <a:spLocks noGrp="1"/>
          </p:cNvSpPr>
          <p:nvPr>
            <p:ph type="title"/>
          </p:nvPr>
        </p:nvSpPr>
        <p:spPr>
          <a:xfrm>
            <a:off x="449283" y="370733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/>
              <a:t>Stigma &amp; Racism Are Intertwined</a:t>
            </a:r>
            <a:endParaRPr b="1"/>
          </a:p>
        </p:txBody>
      </p:sp>
      <p:pic>
        <p:nvPicPr>
          <p:cNvPr id="209" name="Google Shape;209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oogle Shape;218;p28" descr="A person smiling at camera&#10;&#10;Description automatically generated">
            <a:extLst>
              <a:ext uri="{FF2B5EF4-FFF2-40B4-BE49-F238E27FC236}">
                <a16:creationId xmlns:a16="http://schemas.microsoft.com/office/drawing/2014/main" id="{D0409C3E-4D08-ED40-84BA-7FE716897EC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59582" y="2745964"/>
            <a:ext cx="1211850" cy="11483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BCC595-0E54-3607-2777-E6CC0C6179B8}"/>
              </a:ext>
            </a:extLst>
          </p:cNvPr>
          <p:cNvSpPr txBox="1"/>
          <p:nvPr/>
        </p:nvSpPr>
        <p:spPr>
          <a:xfrm>
            <a:off x="306874" y="3893375"/>
            <a:ext cx="15867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Dr. Ayana Jordan’s work highlights the intersection of racism &amp; drug-related stigma.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7F93074-AFEF-A0DB-13BC-2A6CFE867408}"/>
              </a:ext>
            </a:extLst>
          </p:cNvPr>
          <p:cNvSpPr txBox="1"/>
          <p:nvPr/>
        </p:nvSpPr>
        <p:spPr>
          <a:xfrm>
            <a:off x="449791" y="1555750"/>
            <a:ext cx="7948082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 b="1" u="sng" dirty="0">
                <a:solidFill>
                  <a:srgbClr val="212529"/>
                </a:solidFill>
                <a:latin typeface="Open Sans"/>
                <a:ea typeface="Open Sans"/>
                <a:cs typeface="Open Sans"/>
              </a:rPr>
              <a:t>RACISM</a:t>
            </a:r>
            <a:r>
              <a:rPr lang="en-US" sz="2000" dirty="0">
                <a:solidFill>
                  <a:srgbClr val="212529"/>
                </a:solidFill>
                <a:latin typeface="Open Sans"/>
                <a:ea typeface="Open Sans"/>
                <a:cs typeface="Open Sans"/>
              </a:rPr>
              <a:t>: the systemic oppression of a racial group to the social, economic, and political advantage of another.</a:t>
            </a:r>
            <a:endParaRPr lang="en-US" sz="2000" dirty="0">
              <a:latin typeface="Open Sans"/>
              <a:ea typeface="Open Sans"/>
              <a:cs typeface="Open Sans"/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533784F-B966-D010-7038-DE4A98623071}"/>
              </a:ext>
            </a:extLst>
          </p:cNvPr>
          <p:cNvCxnSpPr/>
          <p:nvPr/>
        </p:nvCxnSpPr>
        <p:spPr>
          <a:xfrm>
            <a:off x="4278841" y="2268009"/>
            <a:ext cx="9526" cy="1628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A5AB61F0-91CF-6139-F27F-00096B5ECE93}"/>
              </a:ext>
            </a:extLst>
          </p:cNvPr>
          <p:cNvSpPr txBox="1"/>
          <p:nvPr/>
        </p:nvSpPr>
        <p:spPr>
          <a:xfrm>
            <a:off x="4423834" y="2571749"/>
            <a:ext cx="2931582" cy="116955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Char char="•"/>
            </a:pPr>
            <a:r>
              <a:rPr lang="en-US" dirty="0"/>
              <a:t>War on Drugs</a:t>
            </a:r>
            <a:endParaRPr lang="en-US"/>
          </a:p>
          <a:p>
            <a:pPr marL="285750" indent="-285750">
              <a:buChar char="•"/>
            </a:pPr>
            <a:r>
              <a:rPr lang="en-US" dirty="0"/>
              <a:t>Mass incarceration</a:t>
            </a:r>
          </a:p>
          <a:p>
            <a:pPr marL="285750" indent="-285750">
              <a:buChar char="•"/>
            </a:pPr>
            <a:r>
              <a:rPr lang="en-US" dirty="0"/>
              <a:t>Disinvestment</a:t>
            </a:r>
          </a:p>
          <a:p>
            <a:pPr marL="285750" indent="-285750">
              <a:buChar char="•"/>
            </a:pPr>
            <a:r>
              <a:rPr lang="en-US" dirty="0"/>
              <a:t>Different narratives for different communities using drugs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715A50A-BE44-F6AC-CEC8-3519C2EBA7DF}"/>
              </a:ext>
            </a:extLst>
          </p:cNvPr>
          <p:cNvSpPr txBox="1"/>
          <p:nvPr/>
        </p:nvSpPr>
        <p:spPr>
          <a:xfrm>
            <a:off x="3085040" y="3936998"/>
            <a:ext cx="2455332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dirty="0">
                <a:solidFill>
                  <a:srgbClr val="212529"/>
                </a:solidFill>
                <a:latin typeface="Open Sans"/>
                <a:ea typeface="Open Sans"/>
                <a:cs typeface="Open Sans"/>
              </a:rPr>
              <a:t>Longstanding harm to black &amp; brown communities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9"/>
          <p:cNvSpPr txBox="1">
            <a:spLocks noGrp="1"/>
          </p:cNvSpPr>
          <p:nvPr>
            <p:ph type="title"/>
          </p:nvPr>
        </p:nvSpPr>
        <p:spPr>
          <a:xfrm>
            <a:off x="369975" y="2194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/>
              <a:t>Stigmas Rooted in Racist Beliefs</a:t>
            </a:r>
            <a:endParaRPr sz="2600"/>
          </a:p>
        </p:txBody>
      </p:sp>
      <p:pic>
        <p:nvPicPr>
          <p:cNvPr id="226" name="Google Shape;226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3600" y="1319706"/>
            <a:ext cx="4683927" cy="2789843"/>
          </a:xfrm>
          <a:prstGeom prst="rect">
            <a:avLst/>
          </a:prstGeom>
          <a:noFill/>
          <a:ln>
            <a:noFill/>
          </a:ln>
        </p:spPr>
      </p:pic>
      <p:sp>
        <p:nvSpPr>
          <p:cNvPr id="227" name="Google Shape;227;p29"/>
          <p:cNvSpPr/>
          <p:nvPr/>
        </p:nvSpPr>
        <p:spPr>
          <a:xfrm rot="-1870820">
            <a:off x="3369443" y="1483310"/>
            <a:ext cx="666946" cy="904901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8" name="Google Shape;228;p29"/>
          <p:cNvSpPr/>
          <p:nvPr/>
        </p:nvSpPr>
        <p:spPr>
          <a:xfrm rot="1521285">
            <a:off x="2259709" y="2602854"/>
            <a:ext cx="666944" cy="904861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29"/>
          <p:cNvSpPr/>
          <p:nvPr/>
        </p:nvSpPr>
        <p:spPr>
          <a:xfrm rot="-5401546">
            <a:off x="3795575" y="2909758"/>
            <a:ext cx="666900" cy="904800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29"/>
          <p:cNvSpPr txBox="1"/>
          <p:nvPr/>
        </p:nvSpPr>
        <p:spPr>
          <a:xfrm>
            <a:off x="4500575" y="4215600"/>
            <a:ext cx="2238300" cy="6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0000"/>
                </a:solidFill>
              </a:rPr>
              <a:t>Believing POC are more likely to buy, use, or sell drugs.</a:t>
            </a:r>
            <a:endParaRPr sz="1500">
              <a:solidFill>
                <a:srgbClr val="FF0000"/>
              </a:solidFill>
            </a:endParaRPr>
          </a:p>
        </p:txBody>
      </p:sp>
      <p:cxnSp>
        <p:nvCxnSpPr>
          <p:cNvPr id="231" name="Google Shape;231;p29"/>
          <p:cNvCxnSpPr>
            <a:stCxn id="229" idx="2"/>
          </p:cNvCxnSpPr>
          <p:nvPr/>
        </p:nvCxnSpPr>
        <p:spPr>
          <a:xfrm>
            <a:off x="4129175" y="3695608"/>
            <a:ext cx="657000" cy="531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2" name="Google Shape;232;p29"/>
          <p:cNvSpPr txBox="1"/>
          <p:nvPr/>
        </p:nvSpPr>
        <p:spPr>
          <a:xfrm>
            <a:off x="104825" y="1962950"/>
            <a:ext cx="2238300" cy="6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0000"/>
                </a:solidFill>
              </a:rPr>
              <a:t>Believing that OUD and overdose deaths affect predominantly white communities.</a:t>
            </a:r>
            <a:endParaRPr sz="1500">
              <a:solidFill>
                <a:srgbClr val="FF0000"/>
              </a:solidFill>
            </a:endParaRPr>
          </a:p>
        </p:txBody>
      </p:sp>
      <p:cxnSp>
        <p:nvCxnSpPr>
          <p:cNvPr id="233" name="Google Shape;233;p29"/>
          <p:cNvCxnSpPr>
            <a:stCxn id="228" idx="2"/>
          </p:cNvCxnSpPr>
          <p:nvPr/>
        </p:nvCxnSpPr>
        <p:spPr>
          <a:xfrm rot="10800000">
            <a:off x="1976531" y="2714484"/>
            <a:ext cx="315300" cy="1980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4" name="Google Shape;234;p29"/>
          <p:cNvSpPr txBox="1"/>
          <p:nvPr/>
        </p:nvSpPr>
        <p:spPr>
          <a:xfrm>
            <a:off x="104825" y="3548700"/>
            <a:ext cx="2238300" cy="6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0000"/>
                </a:solidFill>
              </a:rPr>
              <a:t>Treatment/rehab approach for white people, criminalization for POC.</a:t>
            </a:r>
            <a:endParaRPr sz="1500">
              <a:solidFill>
                <a:srgbClr val="FF0000"/>
              </a:solidFill>
            </a:endParaRPr>
          </a:p>
        </p:txBody>
      </p:sp>
      <p:cxnSp>
        <p:nvCxnSpPr>
          <p:cNvPr id="235" name="Google Shape;235;p29"/>
          <p:cNvCxnSpPr/>
          <p:nvPr/>
        </p:nvCxnSpPr>
        <p:spPr>
          <a:xfrm flipH="1">
            <a:off x="1857500" y="3429000"/>
            <a:ext cx="440400" cy="3573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36" name="Google Shape;236;p29"/>
          <p:cNvSpPr txBox="1"/>
          <p:nvPr/>
        </p:nvSpPr>
        <p:spPr>
          <a:xfrm>
            <a:off x="6331750" y="546750"/>
            <a:ext cx="2238300" cy="66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FF0000"/>
                </a:solidFill>
              </a:rPr>
              <a:t>Approach to crack vs. powder cocaine</a:t>
            </a:r>
            <a:endParaRPr sz="1500">
              <a:solidFill>
                <a:srgbClr val="FF0000"/>
              </a:solidFill>
            </a:endParaRPr>
          </a:p>
        </p:txBody>
      </p:sp>
      <p:cxnSp>
        <p:nvCxnSpPr>
          <p:cNvPr id="237" name="Google Shape;237;p29"/>
          <p:cNvCxnSpPr>
            <a:stCxn id="227" idx="6"/>
            <a:endCxn id="236" idx="1"/>
          </p:cNvCxnSpPr>
          <p:nvPr/>
        </p:nvCxnSpPr>
        <p:spPr>
          <a:xfrm rot="10800000" flipH="1">
            <a:off x="3988216" y="880210"/>
            <a:ext cx="2343600" cy="882900"/>
          </a:xfrm>
          <a:prstGeom prst="straightConnector1">
            <a:avLst/>
          </a:prstGeom>
          <a:noFill/>
          <a:ln w="9525" cap="flat" cmpd="sng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238" name="Google Shape;238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p2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0"/>
          <p:cNvSpPr txBox="1">
            <a:spLocks noGrp="1"/>
          </p:cNvSpPr>
          <p:nvPr>
            <p:ph type="title"/>
          </p:nvPr>
        </p:nvSpPr>
        <p:spPr>
          <a:xfrm>
            <a:off x="609900" y="150350"/>
            <a:ext cx="7924200" cy="61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1: Experiences of PWUD</a:t>
            </a:r>
            <a:endParaRPr/>
          </a:p>
        </p:txBody>
      </p:sp>
      <p:pic>
        <p:nvPicPr>
          <p:cNvPr id="245" name="Google Shape;245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6" name="Google Shape;246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Online Media 1" title="Stigma and Access to Treatment: Part 1">
            <a:hlinkClick r:id="" action="ppaction://media"/>
            <a:extLst>
              <a:ext uri="{FF2B5EF4-FFF2-40B4-BE49-F238E27FC236}">
                <a16:creationId xmlns:a16="http://schemas.microsoft.com/office/drawing/2014/main" id="{CBCB07DB-C85A-1053-18BE-DA71FF84F8A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1397866" y="826077"/>
            <a:ext cx="6538768" cy="360391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1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Case 2: Destigmatizing Documentation</a:t>
            </a:r>
            <a:endParaRPr/>
          </a:p>
        </p:txBody>
      </p:sp>
      <p:pic>
        <p:nvPicPr>
          <p:cNvPr id="253" name="Google Shape;253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9" name="Google Shape;259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p3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14963" y="152400"/>
            <a:ext cx="4838700" cy="483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Disclosures</a:t>
            </a:r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Dr. Shraddha Damaraju: None to disclose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Dr. Evan Gale: None to disclose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Dr. Wei Sum Li: None to disclose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Dr. Sarah Wakeman: 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Author, UpToDate</a:t>
            </a:r>
            <a:endParaRPr/>
          </a:p>
          <a:p>
            <a:pPr marL="914400" lvl="1" indent="-317500" algn="l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Textbook Editor, Wolters Kluwer &amp; Springer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37625" y="115325"/>
            <a:ext cx="4838700" cy="4838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Basic Assumptions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pPr marL="457200" lvl="0" indent="-317182" algn="l" rtl="0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Everyone in this community of attendees comes with a depth of experience, lived and academic, and is here to learn from one another.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Everyone has a shared goal of promoting health equity &amp; justice, particularly for black &amp; brown communities disproportionately made vulnerable by intersecting systems of oppression.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We (facilitators) are not perfect narrators, nor experts on lived experience with substance use disorder; we are here to learn alongside participants in today’s workshop.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457200" lvl="0" indent="-317182" algn="l" rtl="0">
              <a:spcBef>
                <a:spcPts val="120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Our framework is imperfect, and cannot capture the complex interplay between racism, classism, capitalism, the patriarchy, and other oppressive systems that produce drug-related stigma.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Objectives</a:t>
            </a:r>
            <a:endParaRPr/>
          </a:p>
        </p:txBody>
      </p:sp>
      <p:sp>
        <p:nvSpPr>
          <p:cNvPr id="92" name="Google Shape;92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</a:pPr>
            <a:r>
              <a:rPr lang="en" sz="1350">
                <a:solidFill>
                  <a:schemeClr val="dk1"/>
                </a:solidFill>
              </a:rPr>
              <a:t>Classify different examples of drug-related stigma into categories (person, substance, disorder) in a novel conceptual framework.</a:t>
            </a:r>
            <a:endParaRPr lang="en-US" sz="1350">
              <a:solidFill>
                <a:schemeClr val="dk1"/>
              </a:solidFill>
            </a:endParaRPr>
          </a:p>
          <a:p>
            <a:pPr marL="742950" lvl="0" indent="-285750" algn="l" rtl="0">
              <a:spcBef>
                <a:spcPts val="0"/>
              </a:spcBef>
              <a:spcAft>
                <a:spcPts val="0"/>
              </a:spcAft>
            </a:pPr>
            <a:endParaRPr sz="1350">
              <a:solidFill>
                <a:schemeClr val="dk1"/>
              </a:solidFill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</a:pPr>
            <a:r>
              <a:rPr lang="en" sz="1350">
                <a:solidFill>
                  <a:schemeClr val="dk1"/>
                </a:solidFill>
              </a:rPr>
              <a:t>Synthesize the consequences of real instances of stigma faced by PWUD into three levels of effects (self, public, systemic).</a:t>
            </a:r>
            <a:endParaRPr sz="1350">
              <a:solidFill>
                <a:schemeClr val="dk1"/>
              </a:solidFill>
            </a:endParaRPr>
          </a:p>
          <a:p>
            <a:pPr marL="742950" lvl="0" indent="-285750" algn="l" rtl="0">
              <a:spcBef>
                <a:spcPts val="0"/>
              </a:spcBef>
              <a:spcAft>
                <a:spcPts val="0"/>
              </a:spcAft>
            </a:pPr>
            <a:endParaRPr sz="1350">
              <a:solidFill>
                <a:schemeClr val="dk1"/>
              </a:solidFill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</a:pPr>
            <a:r>
              <a:rPr lang="en" sz="1350">
                <a:solidFill>
                  <a:schemeClr val="dk1"/>
                </a:solidFill>
              </a:rPr>
              <a:t>Connect examples of stigmatizing beliefs related to drug use specifically faced by communities of color to the broader system of structural racism.</a:t>
            </a:r>
            <a:endParaRPr sz="1350">
              <a:solidFill>
                <a:schemeClr val="dk1"/>
              </a:solidFill>
            </a:endParaRPr>
          </a:p>
          <a:p>
            <a:pPr marL="742950" lvl="0" indent="-285750" algn="l" rtl="0">
              <a:spcBef>
                <a:spcPts val="0"/>
              </a:spcBef>
              <a:spcAft>
                <a:spcPts val="0"/>
              </a:spcAft>
            </a:pPr>
            <a:endParaRPr sz="1350">
              <a:solidFill>
                <a:schemeClr val="dk1"/>
              </a:solidFill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</a:pPr>
            <a:r>
              <a:rPr lang="en" sz="1350">
                <a:solidFill>
                  <a:schemeClr val="dk1"/>
                </a:solidFill>
              </a:rPr>
              <a:t>Design interventions addressing aforementioned instances of stigma, based on the three levels of effects (self, public, systemic).</a:t>
            </a:r>
            <a:endParaRPr sz="1350">
              <a:solidFill>
                <a:schemeClr val="dk1"/>
              </a:solidFill>
            </a:endParaRPr>
          </a:p>
          <a:p>
            <a:pPr marL="742950" lvl="0" indent="-285750" algn="l" rtl="0">
              <a:spcBef>
                <a:spcPts val="0"/>
              </a:spcBef>
              <a:spcAft>
                <a:spcPts val="0"/>
              </a:spcAft>
            </a:pPr>
            <a:endParaRPr sz="1350">
              <a:solidFill>
                <a:schemeClr val="dk1"/>
              </a:solidFill>
            </a:endParaRPr>
          </a:p>
          <a:p>
            <a:pPr marL="457200" lvl="0" indent="-314325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</a:pPr>
            <a:r>
              <a:rPr lang="en" sz="1350">
                <a:solidFill>
                  <a:schemeClr val="dk1"/>
                </a:solidFill>
              </a:rPr>
              <a:t>Practice applying this framework to destigmatize clinical documentation for patients who use drugs.</a:t>
            </a:r>
            <a:endParaRPr sz="1350">
              <a:solidFill>
                <a:schemeClr val="dk1"/>
              </a:solidFill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1200"/>
              </a:spcAft>
            </a:pPr>
            <a:endParaRPr/>
          </a:p>
        </p:txBody>
      </p:sp>
      <p:pic>
        <p:nvPicPr>
          <p:cNvPr id="93" name="Google Shape;93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</p:spPr>
        <p:txBody>
          <a:bodyPr spcFirstLastPara="1" wrap="square" lIns="68575" tIns="34275" rIns="68575" bIns="3427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Stigma?</a:t>
            </a:r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body" idx="1"/>
          </p:nvPr>
        </p:nvSpPr>
        <p:spPr>
          <a:xfrm>
            <a:off x="628650" y="1369225"/>
            <a:ext cx="6061200" cy="2866500"/>
          </a:xfrm>
          <a:prstGeom prst="rect">
            <a:avLst/>
          </a:prstGeom>
        </p:spPr>
        <p:txBody>
          <a:bodyPr spcFirstLastPara="1" wrap="square" lIns="68575" tIns="34275" rIns="68575" bIns="34275" anchor="t" anchorCtr="0">
            <a:normAutofit fontScale="25000" lnSpcReduction="20000"/>
          </a:bodyPr>
          <a:lstStyle/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" sz="10400" b="1"/>
              <a:t>It is the relationship between an attribute, such as drug use, and a stereotype that assigns undesirable labels, qualities, and behaviors to a person exhibiting the attribute. </a:t>
            </a:r>
            <a:endParaRPr sz="10400" b="1"/>
          </a:p>
          <a:p>
            <a:pPr marL="457200" lvl="0" indent="-368300" algn="l" rtl="0"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en" sz="8800"/>
              <a:t>The National Center on Substance Abuse and Child Welfare</a:t>
            </a:r>
            <a:endParaRPr sz="88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29729"/>
              <a:buFont typeface="Arial"/>
              <a:buNone/>
            </a:pPr>
            <a:endParaRPr sz="3700"/>
          </a:p>
          <a:p>
            <a:pPr marL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endParaRPr sz="88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75"/>
              <a:buFont typeface="Arial"/>
              <a:buNone/>
            </a:pPr>
            <a:r>
              <a:rPr lang="en" sz="8800"/>
              <a:t> </a:t>
            </a:r>
            <a:endParaRPr sz="8800"/>
          </a:p>
          <a:p>
            <a:pPr marL="45720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" sz="8800"/>
              <a:t> </a:t>
            </a:r>
            <a:endParaRPr sz="3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6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70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14100" y="644547"/>
            <a:ext cx="1931100" cy="3990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8" name="Google Shape;108;p20"/>
          <p:cNvCxnSpPr/>
          <p:nvPr/>
        </p:nvCxnSpPr>
        <p:spPr>
          <a:xfrm>
            <a:off x="592400" y="4405275"/>
            <a:ext cx="7248300" cy="51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09" name="Google Shape;109;p20"/>
          <p:cNvCxnSpPr/>
          <p:nvPr/>
        </p:nvCxnSpPr>
        <p:spPr>
          <a:xfrm flipH="1">
            <a:off x="4437225" y="922775"/>
            <a:ext cx="46500" cy="3421500"/>
          </a:xfrm>
          <a:prstGeom prst="straightConnector1">
            <a:avLst/>
          </a:prstGeom>
          <a:noFill/>
          <a:ln w="38100" cap="flat" cmpd="sng">
            <a:solidFill>
              <a:schemeClr val="dk2"/>
            </a:solidFill>
            <a:prstDash val="dot"/>
            <a:round/>
            <a:headEnd type="none" w="med" len="med"/>
            <a:tailEnd type="none" w="med" len="med"/>
          </a:ln>
        </p:spPr>
      </p:cxnSp>
      <p:sp>
        <p:nvSpPr>
          <p:cNvPr id="110" name="Google Shape;110;p20"/>
          <p:cNvSpPr txBox="1"/>
          <p:nvPr/>
        </p:nvSpPr>
        <p:spPr>
          <a:xfrm>
            <a:off x="5734525" y="4458950"/>
            <a:ext cx="1521600" cy="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</a:rPr>
              <a:t>ACTIONS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11" name="Google Shape;111;p20"/>
          <p:cNvSpPr txBox="1"/>
          <p:nvPr/>
        </p:nvSpPr>
        <p:spPr>
          <a:xfrm>
            <a:off x="1726825" y="4455325"/>
            <a:ext cx="1521600" cy="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chemeClr val="dk2"/>
                </a:solidFill>
              </a:rPr>
              <a:t>THOUGHTS</a:t>
            </a:r>
            <a:endParaRPr b="1">
              <a:solidFill>
                <a:schemeClr val="dk2"/>
              </a:solidFill>
            </a:endParaRPr>
          </a:p>
        </p:txBody>
      </p:sp>
      <p:sp>
        <p:nvSpPr>
          <p:cNvPr id="112" name="Google Shape;112;p20"/>
          <p:cNvSpPr/>
          <p:nvPr/>
        </p:nvSpPr>
        <p:spPr>
          <a:xfrm>
            <a:off x="801925" y="846575"/>
            <a:ext cx="3066600" cy="2787900"/>
          </a:xfrm>
          <a:prstGeom prst="triangle">
            <a:avLst>
              <a:gd name="adj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20"/>
          <p:cNvSpPr txBox="1"/>
          <p:nvPr/>
        </p:nvSpPr>
        <p:spPr>
          <a:xfrm>
            <a:off x="1853125" y="2284475"/>
            <a:ext cx="964200" cy="6969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dk2"/>
                </a:solidFill>
              </a:rPr>
              <a:t>Foci of Stigma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4" name="Google Shape;114;p20"/>
          <p:cNvSpPr txBox="1"/>
          <p:nvPr/>
        </p:nvSpPr>
        <p:spPr>
          <a:xfrm rot="3683704">
            <a:off x="1899141" y="1333485"/>
            <a:ext cx="1986350" cy="4763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Substance</a:t>
            </a:r>
            <a:endParaRPr sz="1800" b="1">
              <a:solidFill>
                <a:schemeClr val="dk2"/>
              </a:solidFill>
            </a:endParaRPr>
          </a:p>
        </p:txBody>
      </p:sp>
      <p:sp>
        <p:nvSpPr>
          <p:cNvPr id="115" name="Google Shape;115;p20"/>
          <p:cNvSpPr txBox="1"/>
          <p:nvPr/>
        </p:nvSpPr>
        <p:spPr>
          <a:xfrm>
            <a:off x="3041100" y="3534950"/>
            <a:ext cx="19863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Person</a:t>
            </a:r>
            <a:endParaRPr sz="1800" b="1">
              <a:solidFill>
                <a:schemeClr val="dk2"/>
              </a:solidFill>
            </a:endParaRPr>
          </a:p>
        </p:txBody>
      </p:sp>
      <p:sp>
        <p:nvSpPr>
          <p:cNvPr id="116" name="Google Shape;116;p20"/>
          <p:cNvSpPr txBox="1"/>
          <p:nvPr/>
        </p:nvSpPr>
        <p:spPr>
          <a:xfrm rot="-3731562">
            <a:off x="89108" y="2547195"/>
            <a:ext cx="1986498" cy="4762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Disorder</a:t>
            </a:r>
            <a:endParaRPr sz="1800" b="1">
              <a:solidFill>
                <a:schemeClr val="dk2"/>
              </a:solidFill>
            </a:endParaRPr>
          </a:p>
        </p:txBody>
      </p:sp>
      <p:cxnSp>
        <p:nvCxnSpPr>
          <p:cNvPr id="117" name="Google Shape;117;p20"/>
          <p:cNvCxnSpPr>
            <a:stCxn id="113" idx="3"/>
            <a:endCxn id="118" idx="1"/>
          </p:cNvCxnSpPr>
          <p:nvPr/>
        </p:nvCxnSpPr>
        <p:spPr>
          <a:xfrm>
            <a:off x="2817325" y="2632925"/>
            <a:ext cx="28410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19" name="Google Shape;119;p20"/>
          <p:cNvCxnSpPr>
            <a:stCxn id="113" idx="3"/>
            <a:endCxn id="120" idx="1"/>
          </p:cNvCxnSpPr>
          <p:nvPr/>
        </p:nvCxnSpPr>
        <p:spPr>
          <a:xfrm rot="10800000" flipH="1">
            <a:off x="2817325" y="1638125"/>
            <a:ext cx="2841000" cy="99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cxnSp>
        <p:nvCxnSpPr>
          <p:cNvPr id="121" name="Google Shape;121;p20"/>
          <p:cNvCxnSpPr>
            <a:stCxn id="113" idx="3"/>
            <a:endCxn id="122" idx="1"/>
          </p:cNvCxnSpPr>
          <p:nvPr/>
        </p:nvCxnSpPr>
        <p:spPr>
          <a:xfrm>
            <a:off x="2817325" y="2632925"/>
            <a:ext cx="2841000" cy="958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stealth" w="med" len="med"/>
          </a:ln>
        </p:spPr>
      </p:cxnSp>
      <p:sp>
        <p:nvSpPr>
          <p:cNvPr id="120" name="Google Shape;120;p20"/>
          <p:cNvSpPr/>
          <p:nvPr/>
        </p:nvSpPr>
        <p:spPr>
          <a:xfrm>
            <a:off x="5658325" y="1266413"/>
            <a:ext cx="1115100" cy="7434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0"/>
          <p:cNvSpPr/>
          <p:nvPr/>
        </p:nvSpPr>
        <p:spPr>
          <a:xfrm>
            <a:off x="5658325" y="2261213"/>
            <a:ext cx="1115100" cy="7434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0"/>
          <p:cNvSpPr/>
          <p:nvPr/>
        </p:nvSpPr>
        <p:spPr>
          <a:xfrm>
            <a:off x="5658325" y="3220100"/>
            <a:ext cx="1115100" cy="743400"/>
          </a:xfrm>
          <a:prstGeom prst="flowChartAlternateProcess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20"/>
          <p:cNvSpPr txBox="1"/>
          <p:nvPr/>
        </p:nvSpPr>
        <p:spPr>
          <a:xfrm>
            <a:off x="5773825" y="1491213"/>
            <a:ext cx="8841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Systemic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24" name="Google Shape;124;p20"/>
          <p:cNvSpPr txBox="1"/>
          <p:nvPr/>
        </p:nvSpPr>
        <p:spPr>
          <a:xfrm>
            <a:off x="5886925" y="2470925"/>
            <a:ext cx="8841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Public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25" name="Google Shape;125;p20"/>
          <p:cNvSpPr txBox="1"/>
          <p:nvPr/>
        </p:nvSpPr>
        <p:spPr>
          <a:xfrm>
            <a:off x="5963125" y="3450613"/>
            <a:ext cx="884100" cy="47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Self</a:t>
            </a:r>
            <a:endParaRPr sz="1300">
              <a:solidFill>
                <a:schemeClr val="dk2"/>
              </a:solidFill>
            </a:endParaRPr>
          </a:p>
        </p:txBody>
      </p:sp>
      <p:sp>
        <p:nvSpPr>
          <p:cNvPr id="126" name="Google Shape;126;p20"/>
          <p:cNvSpPr txBox="1"/>
          <p:nvPr/>
        </p:nvSpPr>
        <p:spPr>
          <a:xfrm>
            <a:off x="5029325" y="694175"/>
            <a:ext cx="2439600" cy="420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2"/>
                </a:solidFill>
              </a:rPr>
              <a:t> Levels of Discrimination</a:t>
            </a:r>
            <a:endParaRPr sz="1600">
              <a:solidFill>
                <a:schemeClr val="dk2"/>
              </a:solidFill>
            </a:endParaRPr>
          </a:p>
        </p:txBody>
      </p:sp>
      <p:cxnSp>
        <p:nvCxnSpPr>
          <p:cNvPr id="127" name="Google Shape;127;p20"/>
          <p:cNvCxnSpPr/>
          <p:nvPr/>
        </p:nvCxnSpPr>
        <p:spPr>
          <a:xfrm>
            <a:off x="3096025" y="4683900"/>
            <a:ext cx="2638500" cy="3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128" name="Google Shape;128;p20"/>
          <p:cNvSpPr txBox="1"/>
          <p:nvPr/>
        </p:nvSpPr>
        <p:spPr>
          <a:xfrm>
            <a:off x="4090650" y="4386338"/>
            <a:ext cx="1115100" cy="9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2"/>
                </a:solidFill>
              </a:rPr>
              <a:t>Lead to</a:t>
            </a:r>
            <a:endParaRPr>
              <a:solidFill>
                <a:schemeClr val="dk2"/>
              </a:solidFill>
            </a:endParaRPr>
          </a:p>
        </p:txBody>
      </p:sp>
      <p:pic>
        <p:nvPicPr>
          <p:cNvPr id="129" name="Google Shape;12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2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1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Person</a:t>
            </a:r>
            <a:endParaRPr/>
          </a:p>
        </p:txBody>
      </p:sp>
      <p:sp>
        <p:nvSpPr>
          <p:cNvPr id="136" name="Google Shape;136;p21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Stigma Focus</a:t>
            </a:r>
            <a:endParaRPr/>
          </a:p>
        </p:txBody>
      </p:sp>
      <p:pic>
        <p:nvPicPr>
          <p:cNvPr id="137" name="Google Shape;137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306250" y="277150"/>
            <a:ext cx="3103500" cy="1821274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1"/>
          <p:cNvSpPr txBox="1"/>
          <p:nvPr/>
        </p:nvSpPr>
        <p:spPr>
          <a:xfrm>
            <a:off x="5136900" y="2706175"/>
            <a:ext cx="3747000" cy="112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>
                <a:solidFill>
                  <a:schemeClr val="dk2"/>
                </a:solidFill>
              </a:rPr>
              <a:t>Core</a:t>
            </a:r>
            <a:r>
              <a:rPr lang="en" sz="1800">
                <a:solidFill>
                  <a:schemeClr val="dk2"/>
                </a:solidFill>
              </a:rPr>
              <a:t> </a:t>
            </a:r>
            <a:r>
              <a:rPr lang="en" sz="1800" b="1">
                <a:solidFill>
                  <a:schemeClr val="dk2"/>
                </a:solidFill>
              </a:rPr>
              <a:t>misconceptions</a:t>
            </a:r>
            <a:r>
              <a:rPr lang="en" sz="1800">
                <a:solidFill>
                  <a:schemeClr val="dk2"/>
                </a:solidFill>
              </a:rPr>
              <a:t>: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PWUD are untrustworthy, immoral, dangerous, criminal, lazy, etc.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“Drug seeking” label</a:t>
            </a:r>
            <a:endParaRPr sz="1800">
              <a:solidFill>
                <a:schemeClr val="dk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</a:pPr>
            <a:r>
              <a:rPr lang="en" sz="1800">
                <a:solidFill>
                  <a:schemeClr val="dk2"/>
                </a:solidFill>
              </a:rPr>
              <a:t>Conflating substance use with morality</a:t>
            </a:r>
            <a:endParaRPr sz="1800">
              <a:solidFill>
                <a:schemeClr val="dk2"/>
              </a:solidFill>
            </a:endParaRPr>
          </a:p>
        </p:txBody>
      </p:sp>
      <p:pic>
        <p:nvPicPr>
          <p:cNvPr id="139" name="Google Shape;139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p2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265500" y="2207850"/>
            <a:ext cx="4045200" cy="727800"/>
          </a:xfrm>
          <a:prstGeom prst="rect">
            <a:avLst/>
          </a:prstGeom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Person</a:t>
            </a:r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subTitle" idx="1"/>
          </p:nvPr>
        </p:nvSpPr>
        <p:spPr>
          <a:xfrm>
            <a:off x="265500" y="277150"/>
            <a:ext cx="4045200" cy="60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Examples</a:t>
            </a:r>
            <a:endParaRPr/>
          </a:p>
        </p:txBody>
      </p:sp>
      <p:sp>
        <p:nvSpPr>
          <p:cNvPr id="147" name="Google Shape;147;p22"/>
          <p:cNvSpPr txBox="1"/>
          <p:nvPr/>
        </p:nvSpPr>
        <p:spPr>
          <a:xfrm>
            <a:off x="5002675" y="3665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SYSTEMIC</a:t>
            </a:r>
            <a:r>
              <a:rPr lang="en" sz="1800">
                <a:solidFill>
                  <a:schemeClr val="dk2"/>
                </a:solidFill>
              </a:rPr>
              <a:t>: harm reduction services are seen as “enabling” and illegal in many states.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8" name="Google Shape;148;p22"/>
          <p:cNvSpPr txBox="1"/>
          <p:nvPr/>
        </p:nvSpPr>
        <p:spPr>
          <a:xfrm>
            <a:off x="5002800" y="1869300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PUBLIC</a:t>
            </a:r>
            <a:r>
              <a:rPr lang="en" sz="1800">
                <a:solidFill>
                  <a:schemeClr val="dk2"/>
                </a:solidFill>
              </a:rPr>
              <a:t>: NIMBYism; communities inherently mistrust and block public health interventions for SUD in favor of keeping their neighborhood more “safe”</a:t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9" name="Google Shape;149;p22"/>
          <p:cNvSpPr txBox="1"/>
          <p:nvPr/>
        </p:nvSpPr>
        <p:spPr>
          <a:xfrm>
            <a:off x="5002675" y="3643125"/>
            <a:ext cx="3897300" cy="14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u="sng">
                <a:solidFill>
                  <a:schemeClr val="dk2"/>
                </a:solidFill>
              </a:rPr>
              <a:t>SELF</a:t>
            </a:r>
            <a:r>
              <a:rPr lang="en" sz="1800">
                <a:solidFill>
                  <a:schemeClr val="dk2"/>
                </a:solidFill>
              </a:rPr>
              <a:t>: people avoid seeking treatment for SUD, believing it’s their fault &amp; lack of “willpower.”</a:t>
            </a:r>
            <a:endParaRPr sz="1800">
              <a:solidFill>
                <a:schemeClr val="dk2"/>
              </a:solidFill>
            </a:endParaRPr>
          </a:p>
        </p:txBody>
      </p:sp>
      <p:cxnSp>
        <p:nvCxnSpPr>
          <p:cNvPr id="150" name="Google Shape;150;p22"/>
          <p:cNvCxnSpPr>
            <a:stCxn id="145" idx="3"/>
            <a:endCxn id="147" idx="1"/>
          </p:cNvCxnSpPr>
          <p:nvPr/>
        </p:nvCxnSpPr>
        <p:spPr>
          <a:xfrm rot="10800000" flipH="1">
            <a:off x="4310700" y="1069050"/>
            <a:ext cx="692100" cy="1502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1" name="Google Shape;151;p22"/>
          <p:cNvCxnSpPr>
            <a:stCxn id="145" idx="3"/>
            <a:endCxn id="148" idx="1"/>
          </p:cNvCxnSpPr>
          <p:nvPr/>
        </p:nvCxnSpPr>
        <p:spPr>
          <a:xfrm>
            <a:off x="4310700" y="2571750"/>
            <a:ext cx="6921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52" name="Google Shape;152;p22"/>
          <p:cNvCxnSpPr>
            <a:stCxn id="145" idx="3"/>
            <a:endCxn id="149" idx="1"/>
          </p:cNvCxnSpPr>
          <p:nvPr/>
        </p:nvCxnSpPr>
        <p:spPr>
          <a:xfrm>
            <a:off x="4310700" y="2571750"/>
            <a:ext cx="692100" cy="17739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153" name="Google Shape;15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496227" y="4800603"/>
            <a:ext cx="1560248" cy="251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4" name="Google Shape;154;p2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60750" y="4579254"/>
            <a:ext cx="1633150" cy="6940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999</Words>
  <Application>Microsoft Office PowerPoint</Application>
  <PresentationFormat>On-screen Show (16:9)</PresentationFormat>
  <Paragraphs>114</Paragraphs>
  <Slides>18</Slides>
  <Notes>18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Simple Light</vt:lpstr>
      <vt:lpstr>Understanding &amp; Applying a Novel Framework for Drug-Related Stigma</vt:lpstr>
      <vt:lpstr>Disclosures</vt:lpstr>
      <vt:lpstr>PowerPoint Presentation</vt:lpstr>
      <vt:lpstr>Basic Assumptions</vt:lpstr>
      <vt:lpstr>Objectives</vt:lpstr>
      <vt:lpstr>What is Stigma?</vt:lpstr>
      <vt:lpstr>PowerPoint Presentation</vt:lpstr>
      <vt:lpstr>The Person</vt:lpstr>
      <vt:lpstr>The Person</vt:lpstr>
      <vt:lpstr>The Substance</vt:lpstr>
      <vt:lpstr>The Substance</vt:lpstr>
      <vt:lpstr>The Disorder</vt:lpstr>
      <vt:lpstr>The Disorder</vt:lpstr>
      <vt:lpstr>Stigma &amp; Racism Are Intertwined</vt:lpstr>
      <vt:lpstr>Stigmas Rooted in Racist Beliefs</vt:lpstr>
      <vt:lpstr>Case 1: Experiences of PWUD</vt:lpstr>
      <vt:lpstr>Case 2: Destigmatizing Documentation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Damaraju, Shraddha R.,MD, MPH</cp:lastModifiedBy>
  <cp:revision>119</cp:revision>
  <dcterms:modified xsi:type="dcterms:W3CDTF">2024-11-21T05:16:38Z</dcterms:modified>
</cp:coreProperties>
</file>