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1"/>
  </p:notesMasterIdLst>
  <p:handoutMasterIdLst>
    <p:handoutMasterId r:id="rId22"/>
  </p:handoutMasterIdLst>
  <p:sldIdLst>
    <p:sldId id="258" r:id="rId2"/>
    <p:sldId id="259" r:id="rId3"/>
    <p:sldId id="341" r:id="rId4"/>
    <p:sldId id="284" r:id="rId5"/>
    <p:sldId id="287" r:id="rId6"/>
    <p:sldId id="301" r:id="rId7"/>
    <p:sldId id="309" r:id="rId8"/>
    <p:sldId id="310" r:id="rId9"/>
    <p:sldId id="335" r:id="rId10"/>
    <p:sldId id="311" r:id="rId11"/>
    <p:sldId id="312" r:id="rId12"/>
    <p:sldId id="342" r:id="rId13"/>
    <p:sldId id="317" r:id="rId14"/>
    <p:sldId id="339" r:id="rId15"/>
    <p:sldId id="320" r:id="rId16"/>
    <p:sldId id="298" r:id="rId17"/>
    <p:sldId id="323" r:id="rId18"/>
    <p:sldId id="330" r:id="rId19"/>
    <p:sldId id="331" r:id="rId2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2035"/>
    <a:srgbClr val="B20828"/>
    <a:srgbClr val="B30838"/>
    <a:srgbClr val="AB15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13" autoAdjust="0"/>
    <p:restoredTop sz="96327"/>
  </p:normalViewPr>
  <p:slideViewPr>
    <p:cSldViewPr snapToGrid="0" snapToObjects="1">
      <p:cViewPr varScale="1">
        <p:scale>
          <a:sx n="116" d="100"/>
          <a:sy n="116" d="100"/>
        </p:scale>
        <p:origin x="648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604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6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86E13-8351-4FB3-AE2E-23E8A1ECC2F9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4B8A78E-CEDF-4C64-8070-9870A7612BEB}">
      <dgm:prSet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 2022, Boston recorded 352 opioid-related deaths, marking a 36% increase since 2019.</a:t>
          </a:r>
        </a:p>
      </dgm:t>
    </dgm:pt>
    <dgm:pt modelId="{0A97FF6B-89F1-466A-A011-55F1FC511E0A}" type="parTrans" cxnId="{01A2612E-E6FF-4963-B214-EF11A84E547F}">
      <dgm:prSet/>
      <dgm:spPr/>
      <dgm:t>
        <a:bodyPr/>
        <a:lstStyle/>
        <a:p>
          <a:endParaRPr lang="en-US"/>
        </a:p>
      </dgm:t>
    </dgm:pt>
    <dgm:pt modelId="{261D2407-5D44-430F-BC43-D2BF0003ED98}" type="sibTrans" cxnId="{01A2612E-E6FF-4963-B214-EF11A84E547F}">
      <dgm:prSet/>
      <dgm:spPr/>
      <dgm:t>
        <a:bodyPr/>
        <a:lstStyle/>
        <a:p>
          <a:endParaRPr lang="en-US"/>
        </a:p>
      </dgm:t>
    </dgm:pt>
    <dgm:pt modelId="{50AAD607-5290-4C4C-AD37-CF76F67FFEE1}">
      <dgm:prSet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This surge in opioid-related fatalities in Boston in 2022 was more than double the statewide rate.</a:t>
          </a:r>
        </a:p>
      </dgm:t>
    </dgm:pt>
    <dgm:pt modelId="{4B030BFA-4A1A-42BD-A800-3BC8F1B14F09}" type="parTrans" cxnId="{ABC55DA9-7F17-407F-A5FB-31C716C5EA6B}">
      <dgm:prSet/>
      <dgm:spPr/>
      <dgm:t>
        <a:bodyPr/>
        <a:lstStyle/>
        <a:p>
          <a:endParaRPr lang="en-US"/>
        </a:p>
      </dgm:t>
    </dgm:pt>
    <dgm:pt modelId="{65FE7C59-600D-4039-A946-C267D3F9735A}" type="sibTrans" cxnId="{ABC55DA9-7F17-407F-A5FB-31C716C5EA6B}">
      <dgm:prSet/>
      <dgm:spPr/>
      <dgm:t>
        <a:bodyPr/>
        <a:lstStyle/>
        <a:p>
          <a:endParaRPr lang="en-US"/>
        </a:p>
      </dgm:t>
    </dgm:pt>
    <dgm:pt modelId="{C923F09E-BF64-472D-B624-53F7BD585E98}">
      <dgm:prSet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These overdose deaths impact individuals from diverse backgrounds and communities.</a:t>
          </a:r>
        </a:p>
      </dgm:t>
    </dgm:pt>
    <dgm:pt modelId="{DB4FEE53-BA5D-4BFA-8178-ED3CE5F83002}" type="parTrans" cxnId="{870F774E-5C24-4CBA-9846-46FEC706E9C7}">
      <dgm:prSet/>
      <dgm:spPr/>
      <dgm:t>
        <a:bodyPr/>
        <a:lstStyle/>
        <a:p>
          <a:endParaRPr lang="en-US"/>
        </a:p>
      </dgm:t>
    </dgm:pt>
    <dgm:pt modelId="{7F790B84-BF0A-4F25-8B13-93F04BD61234}" type="sibTrans" cxnId="{870F774E-5C24-4CBA-9846-46FEC706E9C7}">
      <dgm:prSet/>
      <dgm:spPr/>
      <dgm:t>
        <a:bodyPr/>
        <a:lstStyle/>
        <a:p>
          <a:endParaRPr lang="en-US"/>
        </a:p>
      </dgm:t>
    </dgm:pt>
    <dgm:pt modelId="{F10CCBC6-54FC-3041-96D0-4A9982525F2A}">
      <dgm:prSet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Understand insights and perspectives of stakeholders on opioid overdose prevention in Boston.</a:t>
          </a:r>
        </a:p>
      </dgm:t>
    </dgm:pt>
    <dgm:pt modelId="{A6008216-D26C-F044-961A-772B71AF2C84}" type="parTrans" cxnId="{9AF8083A-0D2E-0140-ABF2-0C696C71543F}">
      <dgm:prSet/>
      <dgm:spPr/>
      <dgm:t>
        <a:bodyPr/>
        <a:lstStyle/>
        <a:p>
          <a:endParaRPr lang="en-US"/>
        </a:p>
      </dgm:t>
    </dgm:pt>
    <dgm:pt modelId="{FF258526-D901-8748-B4B3-E7EF04B151E0}" type="sibTrans" cxnId="{9AF8083A-0D2E-0140-ABF2-0C696C71543F}">
      <dgm:prSet/>
      <dgm:spPr/>
      <dgm:t>
        <a:bodyPr/>
        <a:lstStyle/>
        <a:p>
          <a:endParaRPr lang="en-US"/>
        </a:p>
      </dgm:t>
    </dgm:pt>
    <dgm:pt modelId="{FD0FB0C3-F6A9-2142-8DC8-9A1F8D58F8C5}">
      <dgm:prSet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Identify gaps and areas for improvement from stakeholder feedback.</a:t>
          </a:r>
        </a:p>
      </dgm:t>
    </dgm:pt>
    <dgm:pt modelId="{4BFB5B38-50FB-1647-8335-EBAB59506AE3}" type="parTrans" cxnId="{66D3B2A2-2259-F842-BF10-80DF237976B2}">
      <dgm:prSet/>
      <dgm:spPr/>
      <dgm:t>
        <a:bodyPr/>
        <a:lstStyle/>
        <a:p>
          <a:endParaRPr lang="en-US"/>
        </a:p>
      </dgm:t>
    </dgm:pt>
    <dgm:pt modelId="{3D7EDC26-294A-3147-95C1-0D191953B329}" type="sibTrans" cxnId="{66D3B2A2-2259-F842-BF10-80DF237976B2}">
      <dgm:prSet/>
      <dgm:spPr/>
      <dgm:t>
        <a:bodyPr/>
        <a:lstStyle/>
        <a:p>
          <a:endParaRPr lang="en-US"/>
        </a:p>
      </dgm:t>
    </dgm:pt>
    <dgm:pt modelId="{760B937B-EEC6-F145-9021-059A4436C397}" type="pres">
      <dgm:prSet presAssocID="{98086E13-8351-4FB3-AE2E-23E8A1ECC2F9}" presName="vert0" presStyleCnt="0">
        <dgm:presLayoutVars>
          <dgm:dir/>
          <dgm:animOne val="branch"/>
          <dgm:animLvl val="lvl"/>
        </dgm:presLayoutVars>
      </dgm:prSet>
      <dgm:spPr/>
    </dgm:pt>
    <dgm:pt modelId="{6EE94785-B311-2B4D-A3B5-792B82FFC639}" type="pres">
      <dgm:prSet presAssocID="{54B8A78E-CEDF-4C64-8070-9870A7612BEB}" presName="thickLine" presStyleLbl="alignNode1" presStyleIdx="0" presStyleCnt="5"/>
      <dgm:spPr/>
    </dgm:pt>
    <dgm:pt modelId="{6BCE97C7-123B-5E49-9977-B592C7EAFEF6}" type="pres">
      <dgm:prSet presAssocID="{54B8A78E-CEDF-4C64-8070-9870A7612BEB}" presName="horz1" presStyleCnt="0"/>
      <dgm:spPr/>
    </dgm:pt>
    <dgm:pt modelId="{54AD3FB0-86D7-A145-B508-B64B9BD44721}" type="pres">
      <dgm:prSet presAssocID="{54B8A78E-CEDF-4C64-8070-9870A7612BEB}" presName="tx1" presStyleLbl="revTx" presStyleIdx="0" presStyleCnt="5"/>
      <dgm:spPr/>
    </dgm:pt>
    <dgm:pt modelId="{CD04ABEE-4CCB-E54F-BB83-15890451AA13}" type="pres">
      <dgm:prSet presAssocID="{54B8A78E-CEDF-4C64-8070-9870A7612BEB}" presName="vert1" presStyleCnt="0"/>
      <dgm:spPr/>
    </dgm:pt>
    <dgm:pt modelId="{21CBA14D-E0C5-8C4B-9A57-C3936B9D7B49}" type="pres">
      <dgm:prSet presAssocID="{50AAD607-5290-4C4C-AD37-CF76F67FFEE1}" presName="thickLine" presStyleLbl="alignNode1" presStyleIdx="1" presStyleCnt="5"/>
      <dgm:spPr/>
    </dgm:pt>
    <dgm:pt modelId="{2591FB64-4D63-5447-85EC-103253B4E6D0}" type="pres">
      <dgm:prSet presAssocID="{50AAD607-5290-4C4C-AD37-CF76F67FFEE1}" presName="horz1" presStyleCnt="0"/>
      <dgm:spPr/>
    </dgm:pt>
    <dgm:pt modelId="{52F3DA2A-BEFC-B44F-9D97-788FABF6FD8E}" type="pres">
      <dgm:prSet presAssocID="{50AAD607-5290-4C4C-AD37-CF76F67FFEE1}" presName="tx1" presStyleLbl="revTx" presStyleIdx="1" presStyleCnt="5"/>
      <dgm:spPr/>
    </dgm:pt>
    <dgm:pt modelId="{93982F8D-D4FB-AA4A-B5D3-C0431711202C}" type="pres">
      <dgm:prSet presAssocID="{50AAD607-5290-4C4C-AD37-CF76F67FFEE1}" presName="vert1" presStyleCnt="0"/>
      <dgm:spPr/>
    </dgm:pt>
    <dgm:pt modelId="{2008B645-E718-064B-A580-28839D583FE2}" type="pres">
      <dgm:prSet presAssocID="{C923F09E-BF64-472D-B624-53F7BD585E98}" presName="thickLine" presStyleLbl="alignNode1" presStyleIdx="2" presStyleCnt="5"/>
      <dgm:spPr/>
    </dgm:pt>
    <dgm:pt modelId="{1FE95B6E-A648-1247-A88F-E20BDE5901C7}" type="pres">
      <dgm:prSet presAssocID="{C923F09E-BF64-472D-B624-53F7BD585E98}" presName="horz1" presStyleCnt="0"/>
      <dgm:spPr/>
    </dgm:pt>
    <dgm:pt modelId="{2A0569F1-A209-0943-8553-EB2EDA5FE85F}" type="pres">
      <dgm:prSet presAssocID="{C923F09E-BF64-472D-B624-53F7BD585E98}" presName="tx1" presStyleLbl="revTx" presStyleIdx="2" presStyleCnt="5"/>
      <dgm:spPr/>
    </dgm:pt>
    <dgm:pt modelId="{5C4BEA05-320E-3643-98CF-E83F07D8C761}" type="pres">
      <dgm:prSet presAssocID="{C923F09E-BF64-472D-B624-53F7BD585E98}" presName="vert1" presStyleCnt="0"/>
      <dgm:spPr/>
    </dgm:pt>
    <dgm:pt modelId="{1DC163BE-73F9-344A-8009-B5337FDFE060}" type="pres">
      <dgm:prSet presAssocID="{F10CCBC6-54FC-3041-96D0-4A9982525F2A}" presName="thickLine" presStyleLbl="alignNode1" presStyleIdx="3" presStyleCnt="5"/>
      <dgm:spPr/>
    </dgm:pt>
    <dgm:pt modelId="{E71B4B7A-3DED-6F4E-AAE6-A073F6462AB1}" type="pres">
      <dgm:prSet presAssocID="{F10CCBC6-54FC-3041-96D0-4A9982525F2A}" presName="horz1" presStyleCnt="0"/>
      <dgm:spPr/>
    </dgm:pt>
    <dgm:pt modelId="{E8424245-15A8-AF45-8456-E9EF98B66859}" type="pres">
      <dgm:prSet presAssocID="{F10CCBC6-54FC-3041-96D0-4A9982525F2A}" presName="tx1" presStyleLbl="revTx" presStyleIdx="3" presStyleCnt="5"/>
      <dgm:spPr/>
    </dgm:pt>
    <dgm:pt modelId="{BE00950B-E3BA-E84A-BFE2-2D57D00547F5}" type="pres">
      <dgm:prSet presAssocID="{F10CCBC6-54FC-3041-96D0-4A9982525F2A}" presName="vert1" presStyleCnt="0"/>
      <dgm:spPr/>
    </dgm:pt>
    <dgm:pt modelId="{98D4E4A0-3130-474A-9BB8-344B2ECA59AA}" type="pres">
      <dgm:prSet presAssocID="{FD0FB0C3-F6A9-2142-8DC8-9A1F8D58F8C5}" presName="thickLine" presStyleLbl="alignNode1" presStyleIdx="4" presStyleCnt="5"/>
      <dgm:spPr/>
    </dgm:pt>
    <dgm:pt modelId="{2799A276-FF79-2D42-9823-3EBC07DBEB6E}" type="pres">
      <dgm:prSet presAssocID="{FD0FB0C3-F6A9-2142-8DC8-9A1F8D58F8C5}" presName="horz1" presStyleCnt="0"/>
      <dgm:spPr/>
    </dgm:pt>
    <dgm:pt modelId="{48CD2B47-AD88-BD49-9A24-19FE64F293A7}" type="pres">
      <dgm:prSet presAssocID="{FD0FB0C3-F6A9-2142-8DC8-9A1F8D58F8C5}" presName="tx1" presStyleLbl="revTx" presStyleIdx="4" presStyleCnt="5"/>
      <dgm:spPr/>
    </dgm:pt>
    <dgm:pt modelId="{C004AFFF-C337-A24D-B5CD-5C3B4241BD47}" type="pres">
      <dgm:prSet presAssocID="{FD0FB0C3-F6A9-2142-8DC8-9A1F8D58F8C5}" presName="vert1" presStyleCnt="0"/>
      <dgm:spPr/>
    </dgm:pt>
  </dgm:ptLst>
  <dgm:cxnLst>
    <dgm:cxn modelId="{7785CF15-52D4-4843-9B17-7C2861E83071}" type="presOf" srcId="{C923F09E-BF64-472D-B624-53F7BD585E98}" destId="{2A0569F1-A209-0943-8553-EB2EDA5FE85F}" srcOrd="0" destOrd="0" presId="urn:microsoft.com/office/officeart/2008/layout/LinedList"/>
    <dgm:cxn modelId="{F4626C29-7E86-D54C-B8EB-EDE94B55F8A1}" type="presOf" srcId="{F10CCBC6-54FC-3041-96D0-4A9982525F2A}" destId="{E8424245-15A8-AF45-8456-E9EF98B66859}" srcOrd="0" destOrd="0" presId="urn:microsoft.com/office/officeart/2008/layout/LinedList"/>
    <dgm:cxn modelId="{01A2612E-E6FF-4963-B214-EF11A84E547F}" srcId="{98086E13-8351-4FB3-AE2E-23E8A1ECC2F9}" destId="{54B8A78E-CEDF-4C64-8070-9870A7612BEB}" srcOrd="0" destOrd="0" parTransId="{0A97FF6B-89F1-466A-A011-55F1FC511E0A}" sibTransId="{261D2407-5D44-430F-BC43-D2BF0003ED98}"/>
    <dgm:cxn modelId="{9AF8083A-0D2E-0140-ABF2-0C696C71543F}" srcId="{98086E13-8351-4FB3-AE2E-23E8A1ECC2F9}" destId="{F10CCBC6-54FC-3041-96D0-4A9982525F2A}" srcOrd="3" destOrd="0" parTransId="{A6008216-D26C-F044-961A-772B71AF2C84}" sibTransId="{FF258526-D901-8748-B4B3-E7EF04B151E0}"/>
    <dgm:cxn modelId="{870F774E-5C24-4CBA-9846-46FEC706E9C7}" srcId="{98086E13-8351-4FB3-AE2E-23E8A1ECC2F9}" destId="{C923F09E-BF64-472D-B624-53F7BD585E98}" srcOrd="2" destOrd="0" parTransId="{DB4FEE53-BA5D-4BFA-8178-ED3CE5F83002}" sibTransId="{7F790B84-BF0A-4F25-8B13-93F04BD61234}"/>
    <dgm:cxn modelId="{F3C88495-F652-694B-A741-AE0C04E43953}" type="presOf" srcId="{54B8A78E-CEDF-4C64-8070-9870A7612BEB}" destId="{54AD3FB0-86D7-A145-B508-B64B9BD44721}" srcOrd="0" destOrd="0" presId="urn:microsoft.com/office/officeart/2008/layout/LinedList"/>
    <dgm:cxn modelId="{66D3B2A2-2259-F842-BF10-80DF237976B2}" srcId="{98086E13-8351-4FB3-AE2E-23E8A1ECC2F9}" destId="{FD0FB0C3-F6A9-2142-8DC8-9A1F8D58F8C5}" srcOrd="4" destOrd="0" parTransId="{4BFB5B38-50FB-1647-8335-EBAB59506AE3}" sibTransId="{3D7EDC26-294A-3147-95C1-0D191953B329}"/>
    <dgm:cxn modelId="{FA74EDA3-1F65-2545-8FB6-EEBD9EC3BDE7}" type="presOf" srcId="{50AAD607-5290-4C4C-AD37-CF76F67FFEE1}" destId="{52F3DA2A-BEFC-B44F-9D97-788FABF6FD8E}" srcOrd="0" destOrd="0" presId="urn:microsoft.com/office/officeart/2008/layout/LinedList"/>
    <dgm:cxn modelId="{ABC55DA9-7F17-407F-A5FB-31C716C5EA6B}" srcId="{98086E13-8351-4FB3-AE2E-23E8A1ECC2F9}" destId="{50AAD607-5290-4C4C-AD37-CF76F67FFEE1}" srcOrd="1" destOrd="0" parTransId="{4B030BFA-4A1A-42BD-A800-3BC8F1B14F09}" sibTransId="{65FE7C59-600D-4039-A946-C267D3F9735A}"/>
    <dgm:cxn modelId="{B84CEBAF-9DCF-ED49-9856-D6F781596E7C}" type="presOf" srcId="{98086E13-8351-4FB3-AE2E-23E8A1ECC2F9}" destId="{760B937B-EEC6-F145-9021-059A4436C397}" srcOrd="0" destOrd="0" presId="urn:microsoft.com/office/officeart/2008/layout/LinedList"/>
    <dgm:cxn modelId="{EF716ECA-7924-C14A-A60B-741C8A78438D}" type="presOf" srcId="{FD0FB0C3-F6A9-2142-8DC8-9A1F8D58F8C5}" destId="{48CD2B47-AD88-BD49-9A24-19FE64F293A7}" srcOrd="0" destOrd="0" presId="urn:microsoft.com/office/officeart/2008/layout/LinedList"/>
    <dgm:cxn modelId="{77052F09-0387-F74F-91D8-854F64054634}" type="presParOf" srcId="{760B937B-EEC6-F145-9021-059A4436C397}" destId="{6EE94785-B311-2B4D-A3B5-792B82FFC639}" srcOrd="0" destOrd="0" presId="urn:microsoft.com/office/officeart/2008/layout/LinedList"/>
    <dgm:cxn modelId="{93B4F1B7-2433-EC42-9D7A-CE4F2D20F0A4}" type="presParOf" srcId="{760B937B-EEC6-F145-9021-059A4436C397}" destId="{6BCE97C7-123B-5E49-9977-B592C7EAFEF6}" srcOrd="1" destOrd="0" presId="urn:microsoft.com/office/officeart/2008/layout/LinedList"/>
    <dgm:cxn modelId="{A1262EF3-64C5-C345-8A79-C264D70AFE68}" type="presParOf" srcId="{6BCE97C7-123B-5E49-9977-B592C7EAFEF6}" destId="{54AD3FB0-86D7-A145-B508-B64B9BD44721}" srcOrd="0" destOrd="0" presId="urn:microsoft.com/office/officeart/2008/layout/LinedList"/>
    <dgm:cxn modelId="{E0B3CEF1-4D87-5541-A1EC-3F4DBAD4C081}" type="presParOf" srcId="{6BCE97C7-123B-5E49-9977-B592C7EAFEF6}" destId="{CD04ABEE-4CCB-E54F-BB83-15890451AA13}" srcOrd="1" destOrd="0" presId="urn:microsoft.com/office/officeart/2008/layout/LinedList"/>
    <dgm:cxn modelId="{7B5EEF07-0E24-514F-8BFC-1865081FBD79}" type="presParOf" srcId="{760B937B-EEC6-F145-9021-059A4436C397}" destId="{21CBA14D-E0C5-8C4B-9A57-C3936B9D7B49}" srcOrd="2" destOrd="0" presId="urn:microsoft.com/office/officeart/2008/layout/LinedList"/>
    <dgm:cxn modelId="{D2B482B7-918B-7E44-AE1B-DBA3CDA8A0DE}" type="presParOf" srcId="{760B937B-EEC6-F145-9021-059A4436C397}" destId="{2591FB64-4D63-5447-85EC-103253B4E6D0}" srcOrd="3" destOrd="0" presId="urn:microsoft.com/office/officeart/2008/layout/LinedList"/>
    <dgm:cxn modelId="{745E2FF5-AE37-724B-806F-5AA4A11AD3C4}" type="presParOf" srcId="{2591FB64-4D63-5447-85EC-103253B4E6D0}" destId="{52F3DA2A-BEFC-B44F-9D97-788FABF6FD8E}" srcOrd="0" destOrd="0" presId="urn:microsoft.com/office/officeart/2008/layout/LinedList"/>
    <dgm:cxn modelId="{E9E1E89D-4FFF-204A-B7DA-D205E3954173}" type="presParOf" srcId="{2591FB64-4D63-5447-85EC-103253B4E6D0}" destId="{93982F8D-D4FB-AA4A-B5D3-C0431711202C}" srcOrd="1" destOrd="0" presId="urn:microsoft.com/office/officeart/2008/layout/LinedList"/>
    <dgm:cxn modelId="{83A8FD4A-378C-394F-ADA2-984733B48663}" type="presParOf" srcId="{760B937B-EEC6-F145-9021-059A4436C397}" destId="{2008B645-E718-064B-A580-28839D583FE2}" srcOrd="4" destOrd="0" presId="urn:microsoft.com/office/officeart/2008/layout/LinedList"/>
    <dgm:cxn modelId="{14D6B0A0-BD51-3E4E-A5E1-A1215B9112FA}" type="presParOf" srcId="{760B937B-EEC6-F145-9021-059A4436C397}" destId="{1FE95B6E-A648-1247-A88F-E20BDE5901C7}" srcOrd="5" destOrd="0" presId="urn:microsoft.com/office/officeart/2008/layout/LinedList"/>
    <dgm:cxn modelId="{C847F9D3-B350-5943-9993-3350C388B77E}" type="presParOf" srcId="{1FE95B6E-A648-1247-A88F-E20BDE5901C7}" destId="{2A0569F1-A209-0943-8553-EB2EDA5FE85F}" srcOrd="0" destOrd="0" presId="urn:microsoft.com/office/officeart/2008/layout/LinedList"/>
    <dgm:cxn modelId="{8249E94A-2EF7-6E43-91A6-F2F7485C6199}" type="presParOf" srcId="{1FE95B6E-A648-1247-A88F-E20BDE5901C7}" destId="{5C4BEA05-320E-3643-98CF-E83F07D8C761}" srcOrd="1" destOrd="0" presId="urn:microsoft.com/office/officeart/2008/layout/LinedList"/>
    <dgm:cxn modelId="{27277B78-3292-224A-A086-BF5C814E62C3}" type="presParOf" srcId="{760B937B-EEC6-F145-9021-059A4436C397}" destId="{1DC163BE-73F9-344A-8009-B5337FDFE060}" srcOrd="6" destOrd="0" presId="urn:microsoft.com/office/officeart/2008/layout/LinedList"/>
    <dgm:cxn modelId="{5CC1855F-31FE-DE4A-A7AC-9EBCA347C496}" type="presParOf" srcId="{760B937B-EEC6-F145-9021-059A4436C397}" destId="{E71B4B7A-3DED-6F4E-AAE6-A073F6462AB1}" srcOrd="7" destOrd="0" presId="urn:microsoft.com/office/officeart/2008/layout/LinedList"/>
    <dgm:cxn modelId="{33028697-4A90-3D4D-A20C-EEA75F560A4C}" type="presParOf" srcId="{E71B4B7A-3DED-6F4E-AAE6-A073F6462AB1}" destId="{E8424245-15A8-AF45-8456-E9EF98B66859}" srcOrd="0" destOrd="0" presId="urn:microsoft.com/office/officeart/2008/layout/LinedList"/>
    <dgm:cxn modelId="{C196F0B7-0C03-3848-8F65-30D8FFBE835F}" type="presParOf" srcId="{E71B4B7A-3DED-6F4E-AAE6-A073F6462AB1}" destId="{BE00950B-E3BA-E84A-BFE2-2D57D00547F5}" srcOrd="1" destOrd="0" presId="urn:microsoft.com/office/officeart/2008/layout/LinedList"/>
    <dgm:cxn modelId="{9511EB06-F95A-5246-99D7-BFF000A6CEB7}" type="presParOf" srcId="{760B937B-EEC6-F145-9021-059A4436C397}" destId="{98D4E4A0-3130-474A-9BB8-344B2ECA59AA}" srcOrd="8" destOrd="0" presId="urn:microsoft.com/office/officeart/2008/layout/LinedList"/>
    <dgm:cxn modelId="{10671972-A0B2-4848-A60F-B0478F086A68}" type="presParOf" srcId="{760B937B-EEC6-F145-9021-059A4436C397}" destId="{2799A276-FF79-2D42-9823-3EBC07DBEB6E}" srcOrd="9" destOrd="0" presId="urn:microsoft.com/office/officeart/2008/layout/LinedList"/>
    <dgm:cxn modelId="{BD351AF2-9CD3-194F-BFA2-EEAA5CCB917D}" type="presParOf" srcId="{2799A276-FF79-2D42-9823-3EBC07DBEB6E}" destId="{48CD2B47-AD88-BD49-9A24-19FE64F293A7}" srcOrd="0" destOrd="0" presId="urn:microsoft.com/office/officeart/2008/layout/LinedList"/>
    <dgm:cxn modelId="{7132099E-5AB4-D04B-8F5B-C681989EB643}" type="presParOf" srcId="{2799A276-FF79-2D42-9823-3EBC07DBEB6E}" destId="{C004AFFF-C337-A24D-B5CD-5C3B4241BD4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307E246-41CE-479F-9B73-736CECE79F5E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7FC056-4525-486E-BD72-2ADF92DD0D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Emphasizes </a:t>
          </a:r>
          <a:r>
            <a:rPr lang="en-US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integrated strategies.</a:t>
          </a:r>
        </a:p>
      </dgm:t>
    </dgm:pt>
    <dgm:pt modelId="{50EF9C17-5E80-4004-ADB8-7CC9FB34A4C7}" type="parTrans" cxnId="{8BEE08B8-4E20-4465-BEF5-D9285EF27EC8}">
      <dgm:prSet/>
      <dgm:spPr/>
      <dgm:t>
        <a:bodyPr/>
        <a:lstStyle/>
        <a:p>
          <a:endParaRPr lang="en-US"/>
        </a:p>
      </dgm:t>
    </dgm:pt>
    <dgm:pt modelId="{3CF5BFE1-CC01-41DC-A0DE-F5152702B49D}" type="sibTrans" cxnId="{8BEE08B8-4E20-4465-BEF5-D9285EF27E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E45A8E-C36D-49DC-B374-786ED48CB8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Provides a </a:t>
          </a:r>
          <a:r>
            <a:rPr lang="en-US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model for other urban</a:t>
          </a: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settings.</a:t>
          </a:r>
        </a:p>
      </dgm:t>
    </dgm:pt>
    <dgm:pt modelId="{9E7959E2-A2E7-4359-9EF2-D906704C6D43}" type="parTrans" cxnId="{31DA81A6-E9EA-4296-99FE-88AB15F7A019}">
      <dgm:prSet/>
      <dgm:spPr/>
      <dgm:t>
        <a:bodyPr/>
        <a:lstStyle/>
        <a:p>
          <a:endParaRPr lang="en-US"/>
        </a:p>
      </dgm:t>
    </dgm:pt>
    <dgm:pt modelId="{DDE58074-7BE7-4B73-A139-888A66FB83C2}" type="sibTrans" cxnId="{31DA81A6-E9EA-4296-99FE-88AB15F7A01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189C964-EC91-460E-9E1F-D613CA01D0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Highlights the importance of </a:t>
          </a:r>
          <a:r>
            <a:rPr lang="en-US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refining strategies</a:t>
          </a: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to align with evolving community needs.</a:t>
          </a:r>
        </a:p>
      </dgm:t>
    </dgm:pt>
    <dgm:pt modelId="{280648E0-046C-4C06-A073-0B4D27216472}" type="parTrans" cxnId="{A2D68B6C-82E2-475C-B059-69B72E521705}">
      <dgm:prSet/>
      <dgm:spPr/>
      <dgm:t>
        <a:bodyPr/>
        <a:lstStyle/>
        <a:p>
          <a:endParaRPr lang="en-US"/>
        </a:p>
      </dgm:t>
    </dgm:pt>
    <dgm:pt modelId="{37701EBE-2589-49D4-A1D8-F87A2403709E}" type="sibTrans" cxnId="{A2D68B6C-82E2-475C-B059-69B72E52170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5E16692-A887-4E76-9254-D67E28A85C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Importance of </a:t>
          </a:r>
          <a:r>
            <a:rPr lang="en-US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systemic reforms</a:t>
          </a: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to overcome barriers.</a:t>
          </a:r>
        </a:p>
      </dgm:t>
    </dgm:pt>
    <dgm:pt modelId="{A8274EEB-9BE7-4838-B4F6-41FA20060591}" type="parTrans" cxnId="{2E6CAF8D-F4CB-422F-B132-5966A8C841DE}">
      <dgm:prSet/>
      <dgm:spPr/>
      <dgm:t>
        <a:bodyPr/>
        <a:lstStyle/>
        <a:p>
          <a:endParaRPr lang="en-US"/>
        </a:p>
      </dgm:t>
    </dgm:pt>
    <dgm:pt modelId="{7652A7DF-3FB7-41B6-B76E-3775B005C8D9}" type="sibTrans" cxnId="{2E6CAF8D-F4CB-422F-B132-5966A8C841DE}">
      <dgm:prSet/>
      <dgm:spPr/>
      <dgm:t>
        <a:bodyPr/>
        <a:lstStyle/>
        <a:p>
          <a:endParaRPr lang="en-US"/>
        </a:p>
      </dgm:t>
    </dgm:pt>
    <dgm:pt modelId="{E34788E4-416B-4C10-A687-0F74DBD54674}" type="pres">
      <dgm:prSet presAssocID="{1307E246-41CE-479F-9B73-736CECE79F5E}" presName="root" presStyleCnt="0">
        <dgm:presLayoutVars>
          <dgm:dir/>
          <dgm:resizeHandles val="exact"/>
        </dgm:presLayoutVars>
      </dgm:prSet>
      <dgm:spPr/>
    </dgm:pt>
    <dgm:pt modelId="{D65C354D-810F-4C61-9C51-02E8678B5437}" type="pres">
      <dgm:prSet presAssocID="{1307E246-41CE-479F-9B73-736CECE79F5E}" presName="container" presStyleCnt="0">
        <dgm:presLayoutVars>
          <dgm:dir/>
          <dgm:resizeHandles val="exact"/>
        </dgm:presLayoutVars>
      </dgm:prSet>
      <dgm:spPr/>
    </dgm:pt>
    <dgm:pt modelId="{C735CDF7-B0C9-4282-A07E-5F9406DDC14A}" type="pres">
      <dgm:prSet presAssocID="{007FC056-4525-486E-BD72-2ADF92DD0DA8}" presName="compNode" presStyleCnt="0"/>
      <dgm:spPr/>
    </dgm:pt>
    <dgm:pt modelId="{CCCA47B5-CDC6-4CB7-8563-27931795B9D1}" type="pres">
      <dgm:prSet presAssocID="{007FC056-4525-486E-BD72-2ADF92DD0DA8}" presName="iconBgRect" presStyleLbl="bgShp" presStyleIdx="0" presStyleCnt="4"/>
      <dgm:spPr/>
    </dgm:pt>
    <dgm:pt modelId="{E9E0EC35-89FE-428C-AAD7-641ABE8F0E8F}" type="pres">
      <dgm:prSet presAssocID="{007FC056-4525-486E-BD72-2ADF92DD0DA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471543F8-F4B3-4332-B0C6-A267F2029CBB}" type="pres">
      <dgm:prSet presAssocID="{007FC056-4525-486E-BD72-2ADF92DD0DA8}" presName="spaceRect" presStyleCnt="0"/>
      <dgm:spPr/>
    </dgm:pt>
    <dgm:pt modelId="{55709903-8629-43A6-B5DA-9EEC6FE3CF15}" type="pres">
      <dgm:prSet presAssocID="{007FC056-4525-486E-BD72-2ADF92DD0DA8}" presName="textRect" presStyleLbl="revTx" presStyleIdx="0" presStyleCnt="4">
        <dgm:presLayoutVars>
          <dgm:chMax val="1"/>
          <dgm:chPref val="1"/>
        </dgm:presLayoutVars>
      </dgm:prSet>
      <dgm:spPr/>
    </dgm:pt>
    <dgm:pt modelId="{86AC128E-3047-401B-B283-2F7B92816F1F}" type="pres">
      <dgm:prSet presAssocID="{3CF5BFE1-CC01-41DC-A0DE-F5152702B49D}" presName="sibTrans" presStyleLbl="sibTrans2D1" presStyleIdx="0" presStyleCnt="0"/>
      <dgm:spPr/>
    </dgm:pt>
    <dgm:pt modelId="{65F98DB5-C8A8-43B2-9132-CEAEA12E1ECC}" type="pres">
      <dgm:prSet presAssocID="{5AE45A8E-C36D-49DC-B374-786ED48CB84F}" presName="compNode" presStyleCnt="0"/>
      <dgm:spPr/>
    </dgm:pt>
    <dgm:pt modelId="{EAFAC928-5101-4E10-87E8-D1CB573C5330}" type="pres">
      <dgm:prSet presAssocID="{5AE45A8E-C36D-49DC-B374-786ED48CB84F}" presName="iconBgRect" presStyleLbl="bgShp" presStyleIdx="1" presStyleCnt="4"/>
      <dgm:spPr/>
    </dgm:pt>
    <dgm:pt modelId="{3C5FC22A-55E2-4E47-914B-EF02A1FA4B05}" type="pres">
      <dgm:prSet presAssocID="{5AE45A8E-C36D-49DC-B374-786ED48CB84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9D729689-5C2E-4D75-83B7-FA6170CE9C00}" type="pres">
      <dgm:prSet presAssocID="{5AE45A8E-C36D-49DC-B374-786ED48CB84F}" presName="spaceRect" presStyleCnt="0"/>
      <dgm:spPr/>
    </dgm:pt>
    <dgm:pt modelId="{A9B5AF93-B998-43BD-AAB2-E52B9001C165}" type="pres">
      <dgm:prSet presAssocID="{5AE45A8E-C36D-49DC-B374-786ED48CB84F}" presName="textRect" presStyleLbl="revTx" presStyleIdx="1" presStyleCnt="4">
        <dgm:presLayoutVars>
          <dgm:chMax val="1"/>
          <dgm:chPref val="1"/>
        </dgm:presLayoutVars>
      </dgm:prSet>
      <dgm:spPr/>
    </dgm:pt>
    <dgm:pt modelId="{603E258D-FC5D-4370-9322-0E16CFEDE3AC}" type="pres">
      <dgm:prSet presAssocID="{DDE58074-7BE7-4B73-A139-888A66FB83C2}" presName="sibTrans" presStyleLbl="sibTrans2D1" presStyleIdx="0" presStyleCnt="0"/>
      <dgm:spPr/>
    </dgm:pt>
    <dgm:pt modelId="{EEBD7A32-37C3-433B-A1A7-024AC9DB0B57}" type="pres">
      <dgm:prSet presAssocID="{A189C964-EC91-460E-9E1F-D613CA01D0AC}" presName="compNode" presStyleCnt="0"/>
      <dgm:spPr/>
    </dgm:pt>
    <dgm:pt modelId="{B2466F38-FA68-4A2F-8184-15FD54927063}" type="pres">
      <dgm:prSet presAssocID="{A189C964-EC91-460E-9E1F-D613CA01D0AC}" presName="iconBgRect" presStyleLbl="bgShp" presStyleIdx="2" presStyleCnt="4"/>
      <dgm:spPr/>
    </dgm:pt>
    <dgm:pt modelId="{967E15CF-FFAF-4BA5-8015-C7B7186F8496}" type="pres">
      <dgm:prSet presAssocID="{A189C964-EC91-460E-9E1F-D613CA01D0A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D6737F4C-BC23-42E6-8555-C6761312474D}" type="pres">
      <dgm:prSet presAssocID="{A189C964-EC91-460E-9E1F-D613CA01D0AC}" presName="spaceRect" presStyleCnt="0"/>
      <dgm:spPr/>
    </dgm:pt>
    <dgm:pt modelId="{585B5B8E-6C3D-4643-82C0-8C0E7658814F}" type="pres">
      <dgm:prSet presAssocID="{A189C964-EC91-460E-9E1F-D613CA01D0AC}" presName="textRect" presStyleLbl="revTx" presStyleIdx="2" presStyleCnt="4">
        <dgm:presLayoutVars>
          <dgm:chMax val="1"/>
          <dgm:chPref val="1"/>
        </dgm:presLayoutVars>
      </dgm:prSet>
      <dgm:spPr/>
    </dgm:pt>
    <dgm:pt modelId="{F55CA201-A4DF-4AA7-891B-2F136FB99227}" type="pres">
      <dgm:prSet presAssocID="{37701EBE-2589-49D4-A1D8-F87A2403709E}" presName="sibTrans" presStyleLbl="sibTrans2D1" presStyleIdx="0" presStyleCnt="0"/>
      <dgm:spPr/>
    </dgm:pt>
    <dgm:pt modelId="{E77CBEA4-FC0E-4D18-9C52-F23B29258D76}" type="pres">
      <dgm:prSet presAssocID="{65E16692-A887-4E76-9254-D67E28A85CC7}" presName="compNode" presStyleCnt="0"/>
      <dgm:spPr/>
    </dgm:pt>
    <dgm:pt modelId="{1D600D6C-59E3-4955-9EA9-591A8934CE7D}" type="pres">
      <dgm:prSet presAssocID="{65E16692-A887-4E76-9254-D67E28A85CC7}" presName="iconBgRect" presStyleLbl="bgShp" presStyleIdx="3" presStyleCnt="4"/>
      <dgm:spPr/>
    </dgm:pt>
    <dgm:pt modelId="{2BAF581E-7361-428F-80A6-C8512093862F}" type="pres">
      <dgm:prSet presAssocID="{65E16692-A887-4E76-9254-D67E28A85CC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14DBB334-535B-4174-98E7-250DCB4EE3A2}" type="pres">
      <dgm:prSet presAssocID="{65E16692-A887-4E76-9254-D67E28A85CC7}" presName="spaceRect" presStyleCnt="0"/>
      <dgm:spPr/>
    </dgm:pt>
    <dgm:pt modelId="{D350D6DF-8090-4217-B09E-B6D08E9497A8}" type="pres">
      <dgm:prSet presAssocID="{65E16692-A887-4E76-9254-D67E28A85CC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3123E0A-683F-9E48-943A-0378636CCA82}" type="presOf" srcId="{1307E246-41CE-479F-9B73-736CECE79F5E}" destId="{E34788E4-416B-4C10-A687-0F74DBD54674}" srcOrd="0" destOrd="0" presId="urn:microsoft.com/office/officeart/2018/2/layout/IconCircleList"/>
    <dgm:cxn modelId="{A2D68B6C-82E2-475C-B059-69B72E521705}" srcId="{1307E246-41CE-479F-9B73-736CECE79F5E}" destId="{A189C964-EC91-460E-9E1F-D613CA01D0AC}" srcOrd="2" destOrd="0" parTransId="{280648E0-046C-4C06-A073-0B4D27216472}" sibTransId="{37701EBE-2589-49D4-A1D8-F87A2403709E}"/>
    <dgm:cxn modelId="{0AA7E274-27F7-F646-BCFD-1DD372EF11C7}" type="presOf" srcId="{007FC056-4525-486E-BD72-2ADF92DD0DA8}" destId="{55709903-8629-43A6-B5DA-9EEC6FE3CF15}" srcOrd="0" destOrd="0" presId="urn:microsoft.com/office/officeart/2018/2/layout/IconCircleList"/>
    <dgm:cxn modelId="{58CC2785-81F0-6547-B71C-DDCA707C6A2E}" type="presOf" srcId="{3CF5BFE1-CC01-41DC-A0DE-F5152702B49D}" destId="{86AC128E-3047-401B-B283-2F7B92816F1F}" srcOrd="0" destOrd="0" presId="urn:microsoft.com/office/officeart/2018/2/layout/IconCircleList"/>
    <dgm:cxn modelId="{85B75486-D959-DB4A-A0EC-01F6C6B752D9}" type="presOf" srcId="{5AE45A8E-C36D-49DC-B374-786ED48CB84F}" destId="{A9B5AF93-B998-43BD-AAB2-E52B9001C165}" srcOrd="0" destOrd="0" presId="urn:microsoft.com/office/officeart/2018/2/layout/IconCircleList"/>
    <dgm:cxn modelId="{2E6CAF8D-F4CB-422F-B132-5966A8C841DE}" srcId="{1307E246-41CE-479F-9B73-736CECE79F5E}" destId="{65E16692-A887-4E76-9254-D67E28A85CC7}" srcOrd="3" destOrd="0" parTransId="{A8274EEB-9BE7-4838-B4F6-41FA20060591}" sibTransId="{7652A7DF-3FB7-41B6-B76E-3775B005C8D9}"/>
    <dgm:cxn modelId="{709CC390-8BBF-454D-BA05-52E8D094A7CF}" type="presOf" srcId="{37701EBE-2589-49D4-A1D8-F87A2403709E}" destId="{F55CA201-A4DF-4AA7-891B-2F136FB99227}" srcOrd="0" destOrd="0" presId="urn:microsoft.com/office/officeart/2018/2/layout/IconCircleList"/>
    <dgm:cxn modelId="{1638BA91-1D52-0C45-9579-8F00F3C731B2}" type="presOf" srcId="{65E16692-A887-4E76-9254-D67E28A85CC7}" destId="{D350D6DF-8090-4217-B09E-B6D08E9497A8}" srcOrd="0" destOrd="0" presId="urn:microsoft.com/office/officeart/2018/2/layout/IconCircleList"/>
    <dgm:cxn modelId="{55968099-0574-EC46-A63C-9BA8028436B1}" type="presOf" srcId="{DDE58074-7BE7-4B73-A139-888A66FB83C2}" destId="{603E258D-FC5D-4370-9322-0E16CFEDE3AC}" srcOrd="0" destOrd="0" presId="urn:microsoft.com/office/officeart/2018/2/layout/IconCircleList"/>
    <dgm:cxn modelId="{665438A1-F842-8D43-A2B8-F503BF34C3EF}" type="presOf" srcId="{A189C964-EC91-460E-9E1F-D613CA01D0AC}" destId="{585B5B8E-6C3D-4643-82C0-8C0E7658814F}" srcOrd="0" destOrd="0" presId="urn:microsoft.com/office/officeart/2018/2/layout/IconCircleList"/>
    <dgm:cxn modelId="{31DA81A6-E9EA-4296-99FE-88AB15F7A019}" srcId="{1307E246-41CE-479F-9B73-736CECE79F5E}" destId="{5AE45A8E-C36D-49DC-B374-786ED48CB84F}" srcOrd="1" destOrd="0" parTransId="{9E7959E2-A2E7-4359-9EF2-D906704C6D43}" sibTransId="{DDE58074-7BE7-4B73-A139-888A66FB83C2}"/>
    <dgm:cxn modelId="{8BEE08B8-4E20-4465-BEF5-D9285EF27EC8}" srcId="{1307E246-41CE-479F-9B73-736CECE79F5E}" destId="{007FC056-4525-486E-BD72-2ADF92DD0DA8}" srcOrd="0" destOrd="0" parTransId="{50EF9C17-5E80-4004-ADB8-7CC9FB34A4C7}" sibTransId="{3CF5BFE1-CC01-41DC-A0DE-F5152702B49D}"/>
    <dgm:cxn modelId="{C94440D8-D2EB-C541-832C-407737C5020F}" type="presParOf" srcId="{E34788E4-416B-4C10-A687-0F74DBD54674}" destId="{D65C354D-810F-4C61-9C51-02E8678B5437}" srcOrd="0" destOrd="0" presId="urn:microsoft.com/office/officeart/2018/2/layout/IconCircleList"/>
    <dgm:cxn modelId="{3DCBE920-68AE-3447-830A-823979513B28}" type="presParOf" srcId="{D65C354D-810F-4C61-9C51-02E8678B5437}" destId="{C735CDF7-B0C9-4282-A07E-5F9406DDC14A}" srcOrd="0" destOrd="0" presId="urn:microsoft.com/office/officeart/2018/2/layout/IconCircleList"/>
    <dgm:cxn modelId="{A60D72A2-7C79-5743-B333-C51F8A10BD74}" type="presParOf" srcId="{C735CDF7-B0C9-4282-A07E-5F9406DDC14A}" destId="{CCCA47B5-CDC6-4CB7-8563-27931795B9D1}" srcOrd="0" destOrd="0" presId="urn:microsoft.com/office/officeart/2018/2/layout/IconCircleList"/>
    <dgm:cxn modelId="{751069F7-A06B-B943-8EA7-44E9F7016495}" type="presParOf" srcId="{C735CDF7-B0C9-4282-A07E-5F9406DDC14A}" destId="{E9E0EC35-89FE-428C-AAD7-641ABE8F0E8F}" srcOrd="1" destOrd="0" presId="urn:microsoft.com/office/officeart/2018/2/layout/IconCircleList"/>
    <dgm:cxn modelId="{93975748-1034-B944-AB40-64EC64FBF23D}" type="presParOf" srcId="{C735CDF7-B0C9-4282-A07E-5F9406DDC14A}" destId="{471543F8-F4B3-4332-B0C6-A267F2029CBB}" srcOrd="2" destOrd="0" presId="urn:microsoft.com/office/officeart/2018/2/layout/IconCircleList"/>
    <dgm:cxn modelId="{997C77C1-E821-954E-B327-90C0464EED76}" type="presParOf" srcId="{C735CDF7-B0C9-4282-A07E-5F9406DDC14A}" destId="{55709903-8629-43A6-B5DA-9EEC6FE3CF15}" srcOrd="3" destOrd="0" presId="urn:microsoft.com/office/officeart/2018/2/layout/IconCircleList"/>
    <dgm:cxn modelId="{B4D7DF39-6C28-BC41-AA9C-1611EC1DB17B}" type="presParOf" srcId="{D65C354D-810F-4C61-9C51-02E8678B5437}" destId="{86AC128E-3047-401B-B283-2F7B92816F1F}" srcOrd="1" destOrd="0" presId="urn:microsoft.com/office/officeart/2018/2/layout/IconCircleList"/>
    <dgm:cxn modelId="{A41F7BFE-B466-BF49-8E8E-36F7171C0FA3}" type="presParOf" srcId="{D65C354D-810F-4C61-9C51-02E8678B5437}" destId="{65F98DB5-C8A8-43B2-9132-CEAEA12E1ECC}" srcOrd="2" destOrd="0" presId="urn:microsoft.com/office/officeart/2018/2/layout/IconCircleList"/>
    <dgm:cxn modelId="{B2895A2A-3ECC-3444-92C0-2665A1970407}" type="presParOf" srcId="{65F98DB5-C8A8-43B2-9132-CEAEA12E1ECC}" destId="{EAFAC928-5101-4E10-87E8-D1CB573C5330}" srcOrd="0" destOrd="0" presId="urn:microsoft.com/office/officeart/2018/2/layout/IconCircleList"/>
    <dgm:cxn modelId="{D4063D90-D22D-FE48-ABD6-64C05DABEF2C}" type="presParOf" srcId="{65F98DB5-C8A8-43B2-9132-CEAEA12E1ECC}" destId="{3C5FC22A-55E2-4E47-914B-EF02A1FA4B05}" srcOrd="1" destOrd="0" presId="urn:microsoft.com/office/officeart/2018/2/layout/IconCircleList"/>
    <dgm:cxn modelId="{02EAF2B3-8999-4A43-9DE0-680E6542A561}" type="presParOf" srcId="{65F98DB5-C8A8-43B2-9132-CEAEA12E1ECC}" destId="{9D729689-5C2E-4D75-83B7-FA6170CE9C00}" srcOrd="2" destOrd="0" presId="urn:microsoft.com/office/officeart/2018/2/layout/IconCircleList"/>
    <dgm:cxn modelId="{72CF6E73-A592-D743-9CBE-F570221F23C0}" type="presParOf" srcId="{65F98DB5-C8A8-43B2-9132-CEAEA12E1ECC}" destId="{A9B5AF93-B998-43BD-AAB2-E52B9001C165}" srcOrd="3" destOrd="0" presId="urn:microsoft.com/office/officeart/2018/2/layout/IconCircleList"/>
    <dgm:cxn modelId="{656BE93B-94F7-CD49-8768-63739010504E}" type="presParOf" srcId="{D65C354D-810F-4C61-9C51-02E8678B5437}" destId="{603E258D-FC5D-4370-9322-0E16CFEDE3AC}" srcOrd="3" destOrd="0" presId="urn:microsoft.com/office/officeart/2018/2/layout/IconCircleList"/>
    <dgm:cxn modelId="{8F6199FE-D977-E341-BAF4-770AB1AEA9F9}" type="presParOf" srcId="{D65C354D-810F-4C61-9C51-02E8678B5437}" destId="{EEBD7A32-37C3-433B-A1A7-024AC9DB0B57}" srcOrd="4" destOrd="0" presId="urn:microsoft.com/office/officeart/2018/2/layout/IconCircleList"/>
    <dgm:cxn modelId="{C4256849-EABD-F24B-B66D-BE71C7D4009B}" type="presParOf" srcId="{EEBD7A32-37C3-433B-A1A7-024AC9DB0B57}" destId="{B2466F38-FA68-4A2F-8184-15FD54927063}" srcOrd="0" destOrd="0" presId="urn:microsoft.com/office/officeart/2018/2/layout/IconCircleList"/>
    <dgm:cxn modelId="{8AEFB371-E6D1-3A4B-8605-6F8458F61CF6}" type="presParOf" srcId="{EEBD7A32-37C3-433B-A1A7-024AC9DB0B57}" destId="{967E15CF-FFAF-4BA5-8015-C7B7186F8496}" srcOrd="1" destOrd="0" presId="urn:microsoft.com/office/officeart/2018/2/layout/IconCircleList"/>
    <dgm:cxn modelId="{D9CB602D-255B-8146-A86D-C8E20CAFBA90}" type="presParOf" srcId="{EEBD7A32-37C3-433B-A1A7-024AC9DB0B57}" destId="{D6737F4C-BC23-42E6-8555-C6761312474D}" srcOrd="2" destOrd="0" presId="urn:microsoft.com/office/officeart/2018/2/layout/IconCircleList"/>
    <dgm:cxn modelId="{59C321E6-C90F-FF4C-82F5-857683D729DC}" type="presParOf" srcId="{EEBD7A32-37C3-433B-A1A7-024AC9DB0B57}" destId="{585B5B8E-6C3D-4643-82C0-8C0E7658814F}" srcOrd="3" destOrd="0" presId="urn:microsoft.com/office/officeart/2018/2/layout/IconCircleList"/>
    <dgm:cxn modelId="{2847655E-6CF2-6049-91C0-80161B44FEA6}" type="presParOf" srcId="{D65C354D-810F-4C61-9C51-02E8678B5437}" destId="{F55CA201-A4DF-4AA7-891B-2F136FB99227}" srcOrd="5" destOrd="0" presId="urn:microsoft.com/office/officeart/2018/2/layout/IconCircleList"/>
    <dgm:cxn modelId="{4796017B-CC11-AC49-8CAC-398BF78410A5}" type="presParOf" srcId="{D65C354D-810F-4C61-9C51-02E8678B5437}" destId="{E77CBEA4-FC0E-4D18-9C52-F23B29258D76}" srcOrd="6" destOrd="0" presId="urn:microsoft.com/office/officeart/2018/2/layout/IconCircleList"/>
    <dgm:cxn modelId="{8F7DC1C2-9BD5-264C-A0CB-16C7D6A6A62E}" type="presParOf" srcId="{E77CBEA4-FC0E-4D18-9C52-F23B29258D76}" destId="{1D600D6C-59E3-4955-9EA9-591A8934CE7D}" srcOrd="0" destOrd="0" presId="urn:microsoft.com/office/officeart/2018/2/layout/IconCircleList"/>
    <dgm:cxn modelId="{485878FD-3B82-E541-A4CF-4740DDE19FF8}" type="presParOf" srcId="{E77CBEA4-FC0E-4D18-9C52-F23B29258D76}" destId="{2BAF581E-7361-428F-80A6-C8512093862F}" srcOrd="1" destOrd="0" presId="urn:microsoft.com/office/officeart/2018/2/layout/IconCircleList"/>
    <dgm:cxn modelId="{2951911B-1285-FE4D-A2DA-207506A1531E}" type="presParOf" srcId="{E77CBEA4-FC0E-4D18-9C52-F23B29258D76}" destId="{14DBB334-535B-4174-98E7-250DCB4EE3A2}" srcOrd="2" destOrd="0" presId="urn:microsoft.com/office/officeart/2018/2/layout/IconCircleList"/>
    <dgm:cxn modelId="{B5CDB4B8-DDF3-5C41-867A-4EA32B6890C1}" type="presParOf" srcId="{E77CBEA4-FC0E-4D18-9C52-F23B29258D76}" destId="{D350D6DF-8090-4217-B09E-B6D08E9497A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DC13BA-A023-4D7F-942F-078127DF05E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E8FC7C-900B-4CB4-89A5-7CEBAFCA2B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What insights and perspectives do stakeholders hold regarding opioid overdose prevention in Boston?</a:t>
          </a:r>
        </a:p>
      </dgm:t>
    </dgm:pt>
    <dgm:pt modelId="{256A8224-7A02-4CB5-BB75-31D597B765E8}" type="parTrans" cxnId="{7AB46A1F-54FB-4F68-B156-C3F8FDCA2D61}">
      <dgm:prSet/>
      <dgm:spPr/>
      <dgm:t>
        <a:bodyPr/>
        <a:lstStyle/>
        <a:p>
          <a:endParaRPr lang="en-US"/>
        </a:p>
      </dgm:t>
    </dgm:pt>
    <dgm:pt modelId="{FB4D18C0-6925-4495-9091-9BE412E4FCA9}" type="sibTrans" cxnId="{7AB46A1F-54FB-4F68-B156-C3F8FDCA2D61}">
      <dgm:prSet/>
      <dgm:spPr/>
      <dgm:t>
        <a:bodyPr/>
        <a:lstStyle/>
        <a:p>
          <a:endParaRPr lang="en-US"/>
        </a:p>
      </dgm:t>
    </dgm:pt>
    <dgm:pt modelId="{B50BF9E8-F999-4B96-8374-0A8A3F8B7C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How do stakeholders support or resist opioid overdose prevention in Boston, and how can these insights inform strategies to enhance cooperation and support among stakeholders?</a:t>
          </a:r>
        </a:p>
      </dgm:t>
    </dgm:pt>
    <dgm:pt modelId="{24140679-D17A-41AA-99EA-5D504DA3F6B1}" type="parTrans" cxnId="{AE29D97A-07AE-47E3-8663-D0E39544227F}">
      <dgm:prSet/>
      <dgm:spPr/>
      <dgm:t>
        <a:bodyPr/>
        <a:lstStyle/>
        <a:p>
          <a:endParaRPr lang="en-US"/>
        </a:p>
      </dgm:t>
    </dgm:pt>
    <dgm:pt modelId="{620964F2-A3C8-4930-B16C-DE60C085F12E}" type="sibTrans" cxnId="{AE29D97A-07AE-47E3-8663-D0E39544227F}">
      <dgm:prSet/>
      <dgm:spPr/>
      <dgm:t>
        <a:bodyPr/>
        <a:lstStyle/>
        <a:p>
          <a:endParaRPr lang="en-US"/>
        </a:p>
      </dgm:t>
    </dgm:pt>
    <dgm:pt modelId="{FCF591D5-22B4-4713-988D-6DEBAE9184D5}" type="pres">
      <dgm:prSet presAssocID="{22DC13BA-A023-4D7F-942F-078127DF05EE}" presName="root" presStyleCnt="0">
        <dgm:presLayoutVars>
          <dgm:dir/>
          <dgm:resizeHandles val="exact"/>
        </dgm:presLayoutVars>
      </dgm:prSet>
      <dgm:spPr/>
    </dgm:pt>
    <dgm:pt modelId="{28855CDF-FD05-4CD4-90ED-2223AEBA2464}" type="pres">
      <dgm:prSet presAssocID="{6AE8FC7C-900B-4CB4-89A5-7CEBAFCA2BB5}" presName="compNode" presStyleCnt="0"/>
      <dgm:spPr/>
    </dgm:pt>
    <dgm:pt modelId="{1C01A27E-4949-43A1-80C7-2210D195B2A8}" type="pres">
      <dgm:prSet presAssocID="{6AE8FC7C-900B-4CB4-89A5-7CEBAFCA2BB5}" presName="bgRect" presStyleLbl="bgShp" presStyleIdx="0" presStyleCnt="2" custLinFactNeighborX="1572" custLinFactNeighborY="3999"/>
      <dgm:spPr/>
    </dgm:pt>
    <dgm:pt modelId="{52C43EAB-4C21-43AD-BF7C-6BFC8153F087}" type="pres">
      <dgm:prSet presAssocID="{6AE8FC7C-900B-4CB4-89A5-7CEBAFCA2BB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957A3334-D82D-42E6-B471-2B1C4C931DC3}" type="pres">
      <dgm:prSet presAssocID="{6AE8FC7C-900B-4CB4-89A5-7CEBAFCA2BB5}" presName="spaceRect" presStyleCnt="0"/>
      <dgm:spPr/>
    </dgm:pt>
    <dgm:pt modelId="{BB461DDF-A620-43CB-8148-A4D0F71B6580}" type="pres">
      <dgm:prSet presAssocID="{6AE8FC7C-900B-4CB4-89A5-7CEBAFCA2BB5}" presName="parTx" presStyleLbl="revTx" presStyleIdx="0" presStyleCnt="2">
        <dgm:presLayoutVars>
          <dgm:chMax val="0"/>
          <dgm:chPref val="0"/>
        </dgm:presLayoutVars>
      </dgm:prSet>
      <dgm:spPr/>
    </dgm:pt>
    <dgm:pt modelId="{5B75F0B6-702A-4DA6-9092-03938C25BEF4}" type="pres">
      <dgm:prSet presAssocID="{FB4D18C0-6925-4495-9091-9BE412E4FCA9}" presName="sibTrans" presStyleCnt="0"/>
      <dgm:spPr/>
    </dgm:pt>
    <dgm:pt modelId="{0880EDFE-643D-44ED-93AE-69AA29611722}" type="pres">
      <dgm:prSet presAssocID="{B50BF9E8-F999-4B96-8374-0A8A3F8B7CFF}" presName="compNode" presStyleCnt="0"/>
      <dgm:spPr/>
    </dgm:pt>
    <dgm:pt modelId="{FEFDED27-8042-4717-9274-6857673C2FB4}" type="pres">
      <dgm:prSet presAssocID="{B50BF9E8-F999-4B96-8374-0A8A3F8B7CFF}" presName="bgRect" presStyleLbl="bgShp" presStyleIdx="1" presStyleCnt="2"/>
      <dgm:spPr/>
    </dgm:pt>
    <dgm:pt modelId="{99AE1D9D-84BD-42E6-A7CB-17032CD4C274}" type="pres">
      <dgm:prSet presAssocID="{B50BF9E8-F999-4B96-8374-0A8A3F8B7CF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2104E82E-2495-47DC-AAE8-D5E47643DC70}" type="pres">
      <dgm:prSet presAssocID="{B50BF9E8-F999-4B96-8374-0A8A3F8B7CFF}" presName="spaceRect" presStyleCnt="0"/>
      <dgm:spPr/>
    </dgm:pt>
    <dgm:pt modelId="{C75AAEE7-E4CE-41F3-9745-C8071120B915}" type="pres">
      <dgm:prSet presAssocID="{B50BF9E8-F999-4B96-8374-0A8A3F8B7CF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7AB46A1F-54FB-4F68-B156-C3F8FDCA2D61}" srcId="{22DC13BA-A023-4D7F-942F-078127DF05EE}" destId="{6AE8FC7C-900B-4CB4-89A5-7CEBAFCA2BB5}" srcOrd="0" destOrd="0" parTransId="{256A8224-7A02-4CB5-BB75-31D597B765E8}" sibTransId="{FB4D18C0-6925-4495-9091-9BE412E4FCA9}"/>
    <dgm:cxn modelId="{21C59843-E05C-074B-90AA-6D4DC89D912A}" type="presOf" srcId="{22DC13BA-A023-4D7F-942F-078127DF05EE}" destId="{FCF591D5-22B4-4713-988D-6DEBAE9184D5}" srcOrd="0" destOrd="0" presId="urn:microsoft.com/office/officeart/2018/2/layout/IconVerticalSolidList"/>
    <dgm:cxn modelId="{520CE476-9674-FE45-B326-8FCEB25ED632}" type="presOf" srcId="{6AE8FC7C-900B-4CB4-89A5-7CEBAFCA2BB5}" destId="{BB461DDF-A620-43CB-8148-A4D0F71B6580}" srcOrd="0" destOrd="0" presId="urn:microsoft.com/office/officeart/2018/2/layout/IconVerticalSolidList"/>
    <dgm:cxn modelId="{AE29D97A-07AE-47E3-8663-D0E39544227F}" srcId="{22DC13BA-A023-4D7F-942F-078127DF05EE}" destId="{B50BF9E8-F999-4B96-8374-0A8A3F8B7CFF}" srcOrd="1" destOrd="0" parTransId="{24140679-D17A-41AA-99EA-5D504DA3F6B1}" sibTransId="{620964F2-A3C8-4930-B16C-DE60C085F12E}"/>
    <dgm:cxn modelId="{36715CEF-38B8-644B-BB10-4F6C875F4E67}" type="presOf" srcId="{B50BF9E8-F999-4B96-8374-0A8A3F8B7CFF}" destId="{C75AAEE7-E4CE-41F3-9745-C8071120B915}" srcOrd="0" destOrd="0" presId="urn:microsoft.com/office/officeart/2018/2/layout/IconVerticalSolidList"/>
    <dgm:cxn modelId="{23019CB3-8E41-F44B-B480-950AD9229931}" type="presParOf" srcId="{FCF591D5-22B4-4713-988D-6DEBAE9184D5}" destId="{28855CDF-FD05-4CD4-90ED-2223AEBA2464}" srcOrd="0" destOrd="0" presId="urn:microsoft.com/office/officeart/2018/2/layout/IconVerticalSolidList"/>
    <dgm:cxn modelId="{ADE32A9C-3C0C-A743-95B3-57F919BFDB04}" type="presParOf" srcId="{28855CDF-FD05-4CD4-90ED-2223AEBA2464}" destId="{1C01A27E-4949-43A1-80C7-2210D195B2A8}" srcOrd="0" destOrd="0" presId="urn:microsoft.com/office/officeart/2018/2/layout/IconVerticalSolidList"/>
    <dgm:cxn modelId="{C5406B72-E32E-E54F-9354-C59AC78F4D26}" type="presParOf" srcId="{28855CDF-FD05-4CD4-90ED-2223AEBA2464}" destId="{52C43EAB-4C21-43AD-BF7C-6BFC8153F087}" srcOrd="1" destOrd="0" presId="urn:microsoft.com/office/officeart/2018/2/layout/IconVerticalSolidList"/>
    <dgm:cxn modelId="{C6FFB0D2-C485-0D42-9DF0-F40E5DBCDE14}" type="presParOf" srcId="{28855CDF-FD05-4CD4-90ED-2223AEBA2464}" destId="{957A3334-D82D-42E6-B471-2B1C4C931DC3}" srcOrd="2" destOrd="0" presId="urn:microsoft.com/office/officeart/2018/2/layout/IconVerticalSolidList"/>
    <dgm:cxn modelId="{4018EB8A-F1F4-E844-983F-CFB15133E4F1}" type="presParOf" srcId="{28855CDF-FD05-4CD4-90ED-2223AEBA2464}" destId="{BB461DDF-A620-43CB-8148-A4D0F71B6580}" srcOrd="3" destOrd="0" presId="urn:microsoft.com/office/officeart/2018/2/layout/IconVerticalSolidList"/>
    <dgm:cxn modelId="{743AEBCD-FFC6-A848-A681-4A5C0B483C6B}" type="presParOf" srcId="{FCF591D5-22B4-4713-988D-6DEBAE9184D5}" destId="{5B75F0B6-702A-4DA6-9092-03938C25BEF4}" srcOrd="1" destOrd="0" presId="urn:microsoft.com/office/officeart/2018/2/layout/IconVerticalSolidList"/>
    <dgm:cxn modelId="{CFB0811E-5F58-D244-B006-C2FEA015ECD1}" type="presParOf" srcId="{FCF591D5-22B4-4713-988D-6DEBAE9184D5}" destId="{0880EDFE-643D-44ED-93AE-69AA29611722}" srcOrd="2" destOrd="0" presId="urn:microsoft.com/office/officeart/2018/2/layout/IconVerticalSolidList"/>
    <dgm:cxn modelId="{B212DB18-41D6-5443-927C-60AAC106DE45}" type="presParOf" srcId="{0880EDFE-643D-44ED-93AE-69AA29611722}" destId="{FEFDED27-8042-4717-9274-6857673C2FB4}" srcOrd="0" destOrd="0" presId="urn:microsoft.com/office/officeart/2018/2/layout/IconVerticalSolidList"/>
    <dgm:cxn modelId="{380A9491-8486-2A4F-8276-F4FF35675BDC}" type="presParOf" srcId="{0880EDFE-643D-44ED-93AE-69AA29611722}" destId="{99AE1D9D-84BD-42E6-A7CB-17032CD4C274}" srcOrd="1" destOrd="0" presId="urn:microsoft.com/office/officeart/2018/2/layout/IconVerticalSolidList"/>
    <dgm:cxn modelId="{89177104-7E85-0845-87FD-02ABBB08C7D9}" type="presParOf" srcId="{0880EDFE-643D-44ED-93AE-69AA29611722}" destId="{2104E82E-2495-47DC-AAE8-D5E47643DC70}" srcOrd="2" destOrd="0" presId="urn:microsoft.com/office/officeart/2018/2/layout/IconVerticalSolidList"/>
    <dgm:cxn modelId="{C14ADC06-4B3D-7F42-8012-DC436C12DD14}" type="presParOf" srcId="{0880EDFE-643D-44ED-93AE-69AA29611722}" destId="{C75AAEE7-E4CE-41F3-9745-C8071120B9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0949C3-4CBA-4AD1-8142-3773A5B70FF1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B800FA-391B-461C-9D88-A39063C769EA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Purposive selection of 15 stakeholders</a:t>
          </a:r>
        </a:p>
      </dgm:t>
    </dgm:pt>
    <dgm:pt modelId="{D8D888E1-F1C4-467B-8853-48873AAC1877}" type="parTrans" cxnId="{5DDEB039-BFFB-4E5E-912C-F44391767A07}">
      <dgm:prSet/>
      <dgm:spPr/>
      <dgm:t>
        <a:bodyPr/>
        <a:lstStyle/>
        <a:p>
          <a:endParaRPr lang="en-US"/>
        </a:p>
      </dgm:t>
    </dgm:pt>
    <dgm:pt modelId="{C99BB5BF-931A-46BA-A418-10DB6D860128}" type="sibTrans" cxnId="{5DDEB039-BFFB-4E5E-912C-F44391767A07}">
      <dgm:prSet/>
      <dgm:spPr/>
      <dgm:t>
        <a:bodyPr/>
        <a:lstStyle/>
        <a:p>
          <a:endParaRPr lang="en-US"/>
        </a:p>
      </dgm:t>
    </dgm:pt>
    <dgm:pt modelId="{E5A62C7D-5879-473E-AD18-349B44BDA969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Treatment and recovery, law enforcement, health policy, community leaders.</a:t>
          </a:r>
        </a:p>
      </dgm:t>
    </dgm:pt>
    <dgm:pt modelId="{46BECC85-0523-44BA-9955-F8FE18A58ADD}" type="parTrans" cxnId="{DD265223-3E33-4BF8-8162-AF60555D6B3D}">
      <dgm:prSet/>
      <dgm:spPr/>
      <dgm:t>
        <a:bodyPr/>
        <a:lstStyle/>
        <a:p>
          <a:endParaRPr lang="en-US"/>
        </a:p>
      </dgm:t>
    </dgm:pt>
    <dgm:pt modelId="{ABC2CF70-583C-4551-AF12-17063A576952}" type="sibTrans" cxnId="{DD265223-3E33-4BF8-8162-AF60555D6B3D}">
      <dgm:prSet/>
      <dgm:spPr/>
      <dgm:t>
        <a:bodyPr/>
        <a:lstStyle/>
        <a:p>
          <a:endParaRPr lang="en-US"/>
        </a:p>
      </dgm:t>
    </dgm:pt>
    <dgm:pt modelId="{8D3A8135-617E-4F9A-9135-E055CFCD6715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Personal contacts </a:t>
          </a:r>
        </a:p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Email requests </a:t>
          </a:r>
        </a:p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Mayor's Opioid Task Force</a:t>
          </a:r>
        </a:p>
      </dgm:t>
    </dgm:pt>
    <dgm:pt modelId="{081D2B11-CD94-469C-8459-0B95C7DB2F7C}" type="parTrans" cxnId="{68CB2622-7460-4F13-BF77-28802A5DEB75}">
      <dgm:prSet/>
      <dgm:spPr/>
      <dgm:t>
        <a:bodyPr/>
        <a:lstStyle/>
        <a:p>
          <a:endParaRPr lang="en-US"/>
        </a:p>
      </dgm:t>
    </dgm:pt>
    <dgm:pt modelId="{43B9D705-DB64-4270-AB04-76A4060B93FA}" type="sibTrans" cxnId="{68CB2622-7460-4F13-BF77-28802A5DEB75}">
      <dgm:prSet/>
      <dgm:spPr/>
      <dgm:t>
        <a:bodyPr/>
        <a:lstStyle/>
        <a:p>
          <a:endParaRPr lang="en-US"/>
        </a:p>
      </dgm:t>
    </dgm:pt>
    <dgm:pt modelId="{152A9D2C-A695-4C4A-98B4-2500B7609CEB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January to March 2024</a:t>
          </a:r>
        </a:p>
      </dgm:t>
    </dgm:pt>
    <dgm:pt modelId="{D67CC71E-2327-453F-A3E3-25CBE79D98DB}" type="parTrans" cxnId="{06501248-962B-4C8D-BDF6-C35E2BFA34E7}">
      <dgm:prSet/>
      <dgm:spPr/>
      <dgm:t>
        <a:bodyPr/>
        <a:lstStyle/>
        <a:p>
          <a:endParaRPr lang="en-US"/>
        </a:p>
      </dgm:t>
    </dgm:pt>
    <dgm:pt modelId="{D52C5B34-AC77-418E-A9E1-C202C6175DB6}" type="sibTrans" cxnId="{06501248-962B-4C8D-BDF6-C35E2BFA34E7}">
      <dgm:prSet/>
      <dgm:spPr/>
      <dgm:t>
        <a:bodyPr/>
        <a:lstStyle/>
        <a:p>
          <a:endParaRPr lang="en-US"/>
        </a:p>
      </dgm:t>
    </dgm:pt>
    <dgm:pt modelId="{AB1ED604-EBEE-4BAD-A578-8771E2E55332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Total interview duration: 870</a:t>
          </a:r>
        </a:p>
      </dgm:t>
    </dgm:pt>
    <dgm:pt modelId="{BE9354ED-3065-47CD-B36F-25842FC977F7}" type="parTrans" cxnId="{3CC02ECE-F28B-45D0-9C66-E276BC504CE5}">
      <dgm:prSet/>
      <dgm:spPr/>
      <dgm:t>
        <a:bodyPr/>
        <a:lstStyle/>
        <a:p>
          <a:endParaRPr lang="en-US"/>
        </a:p>
      </dgm:t>
    </dgm:pt>
    <dgm:pt modelId="{AC23D32B-7EE9-4D95-BF36-6AA7B36ADF56}" type="sibTrans" cxnId="{3CC02ECE-F28B-45D0-9C66-E276BC504CE5}">
      <dgm:prSet/>
      <dgm:spPr/>
      <dgm:t>
        <a:bodyPr/>
        <a:lstStyle/>
        <a:p>
          <a:endParaRPr lang="en-US"/>
        </a:p>
      </dgm:t>
    </dgm:pt>
    <dgm:pt modelId="{2337F205-0ADA-4124-AFFF-24D61A04EAE4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in person and 5 via Zoom </a:t>
          </a:r>
        </a:p>
      </dgm:t>
    </dgm:pt>
    <dgm:pt modelId="{AF448DE1-6E3F-47CF-9774-D3F9128FF6CB}" type="parTrans" cxnId="{858ED3C9-1482-4073-BDCB-06EA6A562FAE}">
      <dgm:prSet/>
      <dgm:spPr/>
      <dgm:t>
        <a:bodyPr/>
        <a:lstStyle/>
        <a:p>
          <a:endParaRPr lang="en-US"/>
        </a:p>
      </dgm:t>
    </dgm:pt>
    <dgm:pt modelId="{8DDA9803-E78F-4B06-B391-D6FAD15DC43D}" type="sibTrans" cxnId="{858ED3C9-1482-4073-BDCB-06EA6A562FAE}">
      <dgm:prSet/>
      <dgm:spPr/>
      <dgm:t>
        <a:bodyPr/>
        <a:lstStyle/>
        <a:p>
          <a:endParaRPr lang="en-US"/>
        </a:p>
      </dgm:t>
    </dgm:pt>
    <dgm:pt modelId="{573E200F-1266-734D-906E-24AE2DD84DA9}" type="pres">
      <dgm:prSet presAssocID="{820949C3-4CBA-4AD1-8142-3773A5B70FF1}" presName="diagram" presStyleCnt="0">
        <dgm:presLayoutVars>
          <dgm:dir/>
          <dgm:resizeHandles val="exact"/>
        </dgm:presLayoutVars>
      </dgm:prSet>
      <dgm:spPr/>
    </dgm:pt>
    <dgm:pt modelId="{DC84F79E-DF90-A240-8D56-02A49800DB4D}" type="pres">
      <dgm:prSet presAssocID="{A1B800FA-391B-461C-9D88-A39063C769EA}" presName="node" presStyleLbl="node1" presStyleIdx="0" presStyleCnt="6">
        <dgm:presLayoutVars>
          <dgm:bulletEnabled val="1"/>
        </dgm:presLayoutVars>
      </dgm:prSet>
      <dgm:spPr/>
    </dgm:pt>
    <dgm:pt modelId="{62BCE791-5465-8B41-AF99-DD11E48C7895}" type="pres">
      <dgm:prSet presAssocID="{C99BB5BF-931A-46BA-A418-10DB6D860128}" presName="sibTrans" presStyleCnt="0"/>
      <dgm:spPr/>
    </dgm:pt>
    <dgm:pt modelId="{E92E1D60-1BC9-784C-B0FF-A3296360940A}" type="pres">
      <dgm:prSet presAssocID="{E5A62C7D-5879-473E-AD18-349B44BDA969}" presName="node" presStyleLbl="node1" presStyleIdx="1" presStyleCnt="6">
        <dgm:presLayoutVars>
          <dgm:bulletEnabled val="1"/>
        </dgm:presLayoutVars>
      </dgm:prSet>
      <dgm:spPr/>
    </dgm:pt>
    <dgm:pt modelId="{136FCD01-7339-5D47-AD16-0F1A0BBC2C0D}" type="pres">
      <dgm:prSet presAssocID="{ABC2CF70-583C-4551-AF12-17063A576952}" presName="sibTrans" presStyleCnt="0"/>
      <dgm:spPr/>
    </dgm:pt>
    <dgm:pt modelId="{ED26B59F-78A5-BA48-8297-D1BA8892C08A}" type="pres">
      <dgm:prSet presAssocID="{8D3A8135-617E-4F9A-9135-E055CFCD6715}" presName="node" presStyleLbl="node1" presStyleIdx="2" presStyleCnt="6">
        <dgm:presLayoutVars>
          <dgm:bulletEnabled val="1"/>
        </dgm:presLayoutVars>
      </dgm:prSet>
      <dgm:spPr/>
    </dgm:pt>
    <dgm:pt modelId="{3836BDF5-EE7E-A44D-90CE-848F19CC9A89}" type="pres">
      <dgm:prSet presAssocID="{43B9D705-DB64-4270-AB04-76A4060B93FA}" presName="sibTrans" presStyleCnt="0"/>
      <dgm:spPr/>
    </dgm:pt>
    <dgm:pt modelId="{AE3E1B27-9597-1041-9CBD-F253F5DBC7F0}" type="pres">
      <dgm:prSet presAssocID="{152A9D2C-A695-4C4A-98B4-2500B7609CEB}" presName="node" presStyleLbl="node1" presStyleIdx="3" presStyleCnt="6">
        <dgm:presLayoutVars>
          <dgm:bulletEnabled val="1"/>
        </dgm:presLayoutVars>
      </dgm:prSet>
      <dgm:spPr/>
    </dgm:pt>
    <dgm:pt modelId="{3D04AFB8-4B78-564A-A5E0-16B83955C97F}" type="pres">
      <dgm:prSet presAssocID="{D52C5B34-AC77-418E-A9E1-C202C6175DB6}" presName="sibTrans" presStyleCnt="0"/>
      <dgm:spPr/>
    </dgm:pt>
    <dgm:pt modelId="{3A4FA05A-7A80-8648-97A0-8347BF528CE9}" type="pres">
      <dgm:prSet presAssocID="{AB1ED604-EBEE-4BAD-A578-8771E2E55332}" presName="node" presStyleLbl="node1" presStyleIdx="4" presStyleCnt="6">
        <dgm:presLayoutVars>
          <dgm:bulletEnabled val="1"/>
        </dgm:presLayoutVars>
      </dgm:prSet>
      <dgm:spPr/>
    </dgm:pt>
    <dgm:pt modelId="{45C88A61-09C0-8142-B569-CFDDB2CABC0B}" type="pres">
      <dgm:prSet presAssocID="{AC23D32B-7EE9-4D95-BF36-6AA7B36ADF56}" presName="sibTrans" presStyleCnt="0"/>
      <dgm:spPr/>
    </dgm:pt>
    <dgm:pt modelId="{2F26A0B5-C43B-8A41-A87A-F71A73EE0AE5}" type="pres">
      <dgm:prSet presAssocID="{2337F205-0ADA-4124-AFFF-24D61A04EAE4}" presName="node" presStyleLbl="node1" presStyleIdx="5" presStyleCnt="6">
        <dgm:presLayoutVars>
          <dgm:bulletEnabled val="1"/>
        </dgm:presLayoutVars>
      </dgm:prSet>
      <dgm:spPr/>
    </dgm:pt>
  </dgm:ptLst>
  <dgm:cxnLst>
    <dgm:cxn modelId="{0A8EDB04-EA71-3F41-BB76-B24FBCE758BD}" type="presOf" srcId="{E5A62C7D-5879-473E-AD18-349B44BDA969}" destId="{E92E1D60-1BC9-784C-B0FF-A3296360940A}" srcOrd="0" destOrd="0" presId="urn:microsoft.com/office/officeart/2005/8/layout/default"/>
    <dgm:cxn modelId="{68CB2622-7460-4F13-BF77-28802A5DEB75}" srcId="{820949C3-4CBA-4AD1-8142-3773A5B70FF1}" destId="{8D3A8135-617E-4F9A-9135-E055CFCD6715}" srcOrd="2" destOrd="0" parTransId="{081D2B11-CD94-469C-8459-0B95C7DB2F7C}" sibTransId="{43B9D705-DB64-4270-AB04-76A4060B93FA}"/>
    <dgm:cxn modelId="{DD265223-3E33-4BF8-8162-AF60555D6B3D}" srcId="{820949C3-4CBA-4AD1-8142-3773A5B70FF1}" destId="{E5A62C7D-5879-473E-AD18-349B44BDA969}" srcOrd="1" destOrd="0" parTransId="{46BECC85-0523-44BA-9955-F8FE18A58ADD}" sibTransId="{ABC2CF70-583C-4551-AF12-17063A576952}"/>
    <dgm:cxn modelId="{5DDEB039-BFFB-4E5E-912C-F44391767A07}" srcId="{820949C3-4CBA-4AD1-8142-3773A5B70FF1}" destId="{A1B800FA-391B-461C-9D88-A39063C769EA}" srcOrd="0" destOrd="0" parTransId="{D8D888E1-F1C4-467B-8853-48873AAC1877}" sibTransId="{C99BB5BF-931A-46BA-A418-10DB6D860128}"/>
    <dgm:cxn modelId="{27B96B3E-DA39-5045-BE72-75722838FB12}" type="presOf" srcId="{A1B800FA-391B-461C-9D88-A39063C769EA}" destId="{DC84F79E-DF90-A240-8D56-02A49800DB4D}" srcOrd="0" destOrd="0" presId="urn:microsoft.com/office/officeart/2005/8/layout/default"/>
    <dgm:cxn modelId="{5451EE3F-741F-D64A-86FB-9D81F50826A4}" type="presOf" srcId="{AB1ED604-EBEE-4BAD-A578-8771E2E55332}" destId="{3A4FA05A-7A80-8648-97A0-8347BF528CE9}" srcOrd="0" destOrd="0" presId="urn:microsoft.com/office/officeart/2005/8/layout/default"/>
    <dgm:cxn modelId="{06501248-962B-4C8D-BDF6-C35E2BFA34E7}" srcId="{820949C3-4CBA-4AD1-8142-3773A5B70FF1}" destId="{152A9D2C-A695-4C4A-98B4-2500B7609CEB}" srcOrd="3" destOrd="0" parTransId="{D67CC71E-2327-453F-A3E3-25CBE79D98DB}" sibTransId="{D52C5B34-AC77-418E-A9E1-C202C6175DB6}"/>
    <dgm:cxn modelId="{858ED3C9-1482-4073-BDCB-06EA6A562FAE}" srcId="{820949C3-4CBA-4AD1-8142-3773A5B70FF1}" destId="{2337F205-0ADA-4124-AFFF-24D61A04EAE4}" srcOrd="5" destOrd="0" parTransId="{AF448DE1-6E3F-47CF-9774-D3F9128FF6CB}" sibTransId="{8DDA9803-E78F-4B06-B391-D6FAD15DC43D}"/>
    <dgm:cxn modelId="{3CC02ECE-F28B-45D0-9C66-E276BC504CE5}" srcId="{820949C3-4CBA-4AD1-8142-3773A5B70FF1}" destId="{AB1ED604-EBEE-4BAD-A578-8771E2E55332}" srcOrd="4" destOrd="0" parTransId="{BE9354ED-3065-47CD-B36F-25842FC977F7}" sibTransId="{AC23D32B-7EE9-4D95-BF36-6AA7B36ADF56}"/>
    <dgm:cxn modelId="{F6DE97D4-E823-2942-8F54-2D9A9EB063F1}" type="presOf" srcId="{2337F205-0ADA-4124-AFFF-24D61A04EAE4}" destId="{2F26A0B5-C43B-8A41-A87A-F71A73EE0AE5}" srcOrd="0" destOrd="0" presId="urn:microsoft.com/office/officeart/2005/8/layout/default"/>
    <dgm:cxn modelId="{FB3533D8-F075-484F-BB77-FAE8A438A720}" type="presOf" srcId="{820949C3-4CBA-4AD1-8142-3773A5B70FF1}" destId="{573E200F-1266-734D-906E-24AE2DD84DA9}" srcOrd="0" destOrd="0" presId="urn:microsoft.com/office/officeart/2005/8/layout/default"/>
    <dgm:cxn modelId="{B8B857ED-D335-2141-998B-25962838CEDD}" type="presOf" srcId="{152A9D2C-A695-4C4A-98B4-2500B7609CEB}" destId="{AE3E1B27-9597-1041-9CBD-F253F5DBC7F0}" srcOrd="0" destOrd="0" presId="urn:microsoft.com/office/officeart/2005/8/layout/default"/>
    <dgm:cxn modelId="{CC2F73FD-1D85-1641-A2EF-44B3E3D7B78B}" type="presOf" srcId="{8D3A8135-617E-4F9A-9135-E055CFCD6715}" destId="{ED26B59F-78A5-BA48-8297-D1BA8892C08A}" srcOrd="0" destOrd="0" presId="urn:microsoft.com/office/officeart/2005/8/layout/default"/>
    <dgm:cxn modelId="{257A2769-10B7-C546-927E-13CFD1201004}" type="presParOf" srcId="{573E200F-1266-734D-906E-24AE2DD84DA9}" destId="{DC84F79E-DF90-A240-8D56-02A49800DB4D}" srcOrd="0" destOrd="0" presId="urn:microsoft.com/office/officeart/2005/8/layout/default"/>
    <dgm:cxn modelId="{76AB0ED1-C52D-CE46-A117-65360E816386}" type="presParOf" srcId="{573E200F-1266-734D-906E-24AE2DD84DA9}" destId="{62BCE791-5465-8B41-AF99-DD11E48C7895}" srcOrd="1" destOrd="0" presId="urn:microsoft.com/office/officeart/2005/8/layout/default"/>
    <dgm:cxn modelId="{385785E6-C650-8147-86FC-97ADB2F098C9}" type="presParOf" srcId="{573E200F-1266-734D-906E-24AE2DD84DA9}" destId="{E92E1D60-1BC9-784C-B0FF-A3296360940A}" srcOrd="2" destOrd="0" presId="urn:microsoft.com/office/officeart/2005/8/layout/default"/>
    <dgm:cxn modelId="{79E3C830-44FA-BE43-999B-5E3423F948DB}" type="presParOf" srcId="{573E200F-1266-734D-906E-24AE2DD84DA9}" destId="{136FCD01-7339-5D47-AD16-0F1A0BBC2C0D}" srcOrd="3" destOrd="0" presId="urn:microsoft.com/office/officeart/2005/8/layout/default"/>
    <dgm:cxn modelId="{B5373F2A-2CE3-794D-B44B-C9E4EA859BEA}" type="presParOf" srcId="{573E200F-1266-734D-906E-24AE2DD84DA9}" destId="{ED26B59F-78A5-BA48-8297-D1BA8892C08A}" srcOrd="4" destOrd="0" presId="urn:microsoft.com/office/officeart/2005/8/layout/default"/>
    <dgm:cxn modelId="{DF72BE2B-8FA7-3249-B30B-404864F894A8}" type="presParOf" srcId="{573E200F-1266-734D-906E-24AE2DD84DA9}" destId="{3836BDF5-EE7E-A44D-90CE-848F19CC9A89}" srcOrd="5" destOrd="0" presId="urn:microsoft.com/office/officeart/2005/8/layout/default"/>
    <dgm:cxn modelId="{559E65FD-ADDE-8946-8A8B-9AF844E842EF}" type="presParOf" srcId="{573E200F-1266-734D-906E-24AE2DD84DA9}" destId="{AE3E1B27-9597-1041-9CBD-F253F5DBC7F0}" srcOrd="6" destOrd="0" presId="urn:microsoft.com/office/officeart/2005/8/layout/default"/>
    <dgm:cxn modelId="{BC0C8D24-5EE2-7441-A3EE-225E71552467}" type="presParOf" srcId="{573E200F-1266-734D-906E-24AE2DD84DA9}" destId="{3D04AFB8-4B78-564A-A5E0-16B83955C97F}" srcOrd="7" destOrd="0" presId="urn:microsoft.com/office/officeart/2005/8/layout/default"/>
    <dgm:cxn modelId="{B79387CB-4597-4240-B2CB-1CD50D318B4D}" type="presParOf" srcId="{573E200F-1266-734D-906E-24AE2DD84DA9}" destId="{3A4FA05A-7A80-8648-97A0-8347BF528CE9}" srcOrd="8" destOrd="0" presId="urn:microsoft.com/office/officeart/2005/8/layout/default"/>
    <dgm:cxn modelId="{E84D1A4C-086B-6347-9544-0E20B3AA9790}" type="presParOf" srcId="{573E200F-1266-734D-906E-24AE2DD84DA9}" destId="{45C88A61-09C0-8142-B569-CFDDB2CABC0B}" srcOrd="9" destOrd="0" presId="urn:microsoft.com/office/officeart/2005/8/layout/default"/>
    <dgm:cxn modelId="{476AEAE6-C3C4-504C-9DF6-08A2BA12D5BA}" type="presParOf" srcId="{573E200F-1266-734D-906E-24AE2DD84DA9}" destId="{2F26A0B5-C43B-8A41-A87A-F71A73EE0AE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D3721D-AB26-4B21-B501-220D715EA773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85B8CCF-14AF-4F56-A898-D110FF6AE7C3}">
      <dgm:prSet custT="1"/>
      <dgm:spPr/>
      <dgm:t>
        <a:bodyPr/>
        <a:lstStyle/>
        <a:p>
          <a:r>
            <a:rPr lang="en-US" sz="20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Essential tool for understanding diverse views and needs </a:t>
          </a:r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 opioid overdose prevention (</a:t>
          </a:r>
          <a:r>
            <a:rPr lang="en-US" sz="2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Drainoni</a:t>
          </a:r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et al., 2022b; Walker et al., 2022).</a:t>
          </a:r>
        </a:p>
      </dgm:t>
    </dgm:pt>
    <dgm:pt modelId="{A10E07B3-BCF4-42E3-A818-4748A1793A46}" type="parTrans" cxnId="{CF0E34C0-8C08-44FF-9587-22B343D456D0}">
      <dgm:prSet/>
      <dgm:spPr/>
      <dgm:t>
        <a:bodyPr/>
        <a:lstStyle/>
        <a:p>
          <a:endParaRPr lang="en-US"/>
        </a:p>
      </dgm:t>
    </dgm:pt>
    <dgm:pt modelId="{513873A0-5CCF-4839-808C-493326E237FA}" type="sibTrans" cxnId="{CF0E34C0-8C08-44FF-9587-22B343D456D0}">
      <dgm:prSet/>
      <dgm:spPr/>
      <dgm:t>
        <a:bodyPr/>
        <a:lstStyle/>
        <a:p>
          <a:endParaRPr lang="en-US"/>
        </a:p>
      </dgm:t>
    </dgm:pt>
    <dgm:pt modelId="{76C663AA-C292-4662-BABD-AD503EAA8A2A}">
      <dgm:prSet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Ensures that interventions are </a:t>
          </a:r>
          <a:r>
            <a:rPr lang="en-US" sz="20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comprehensive and sensitive to socio-economic and cultural contexts</a:t>
          </a:r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(Fuhrmann-Berger, 2018; </a:t>
          </a:r>
          <a:r>
            <a:rPr lang="en-US" sz="2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Ghertner</a:t>
          </a:r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&amp; Groves, 2018).</a:t>
          </a:r>
        </a:p>
      </dgm:t>
    </dgm:pt>
    <dgm:pt modelId="{DCA898EB-5BA4-42BB-AF6A-09D26E8544C8}" type="parTrans" cxnId="{C5DF2768-64C2-414A-8FA1-11EDB5761D49}">
      <dgm:prSet/>
      <dgm:spPr/>
      <dgm:t>
        <a:bodyPr/>
        <a:lstStyle/>
        <a:p>
          <a:endParaRPr lang="en-US"/>
        </a:p>
      </dgm:t>
    </dgm:pt>
    <dgm:pt modelId="{B7311FA7-4BF4-4F70-8787-8E3B3452DA95}" type="sibTrans" cxnId="{C5DF2768-64C2-414A-8FA1-11EDB5761D49}">
      <dgm:prSet/>
      <dgm:spPr/>
      <dgm:t>
        <a:bodyPr/>
        <a:lstStyle/>
        <a:p>
          <a:endParaRPr lang="en-US"/>
        </a:p>
      </dgm:t>
    </dgm:pt>
    <dgm:pt modelId="{1F817CCF-49A8-4939-8AD6-B239F473CB10}">
      <dgm:prSet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Aligns strategies with </a:t>
          </a:r>
          <a:r>
            <a:rPr lang="en-US" sz="20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practical realities and actual community needs </a:t>
          </a:r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(Young et al., 2022).</a:t>
          </a:r>
        </a:p>
      </dgm:t>
    </dgm:pt>
    <dgm:pt modelId="{8E27BE9E-B5D9-4EFB-9CA9-2B6549821A21}" type="parTrans" cxnId="{85B95092-6882-4B89-9765-463E8B601748}">
      <dgm:prSet/>
      <dgm:spPr/>
      <dgm:t>
        <a:bodyPr/>
        <a:lstStyle/>
        <a:p>
          <a:endParaRPr lang="en-US"/>
        </a:p>
      </dgm:t>
    </dgm:pt>
    <dgm:pt modelId="{EA630112-06CE-45BD-8CCF-B5D039B87EC4}" type="sibTrans" cxnId="{85B95092-6882-4B89-9765-463E8B601748}">
      <dgm:prSet/>
      <dgm:spPr/>
      <dgm:t>
        <a:bodyPr/>
        <a:lstStyle/>
        <a:p>
          <a:endParaRPr lang="en-US"/>
        </a:p>
      </dgm:t>
    </dgm:pt>
    <dgm:pt modelId="{AC97AF73-9511-4DAD-A4C3-3E179CDDA26D}">
      <dgm:prSet custT="1"/>
      <dgm:spPr/>
      <dgm:t>
        <a:bodyPr/>
        <a:lstStyle/>
        <a:p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Develop </a:t>
          </a:r>
          <a:r>
            <a:rPr lang="en-US" sz="20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targeted, context-specific responses leveraging strengths and resources </a:t>
          </a:r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of all sectors involved (</a:t>
          </a:r>
          <a:r>
            <a:rPr lang="en-US" sz="2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Kivits</a:t>
          </a:r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&amp; </a:t>
          </a:r>
          <a:r>
            <a:rPr lang="en-US" sz="20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Sawang</a:t>
          </a:r>
          <a:r>
            <a: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2021).</a:t>
          </a:r>
        </a:p>
      </dgm:t>
    </dgm:pt>
    <dgm:pt modelId="{44BDD2B9-5047-4F85-8940-6F7631C5F405}" type="parTrans" cxnId="{16C3E951-2926-4637-B794-FB6722EDD9F6}">
      <dgm:prSet/>
      <dgm:spPr/>
      <dgm:t>
        <a:bodyPr/>
        <a:lstStyle/>
        <a:p>
          <a:endParaRPr lang="en-US"/>
        </a:p>
      </dgm:t>
    </dgm:pt>
    <dgm:pt modelId="{0C15FF3E-0A67-46F7-A97E-6873D162000F}" type="sibTrans" cxnId="{16C3E951-2926-4637-B794-FB6722EDD9F6}">
      <dgm:prSet/>
      <dgm:spPr/>
      <dgm:t>
        <a:bodyPr/>
        <a:lstStyle/>
        <a:p>
          <a:endParaRPr lang="en-US"/>
        </a:p>
      </dgm:t>
    </dgm:pt>
    <dgm:pt modelId="{77F95624-2482-485D-B012-9FC5D141982C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Foster </a:t>
          </a:r>
          <a:r>
            <a:rPr lang="en-US" sz="20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effective and sustainable health interventions </a:t>
          </a:r>
          <a:r>
            <a:rPr lang="en-U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addressing the multifaceted nature of the opioid crisis in Boston</a:t>
          </a:r>
          <a:r>
            <a:rPr lang="en-US" sz="2300" dirty="0">
              <a:solidFill>
                <a:schemeClr val="tx1"/>
              </a:solidFill>
            </a:rPr>
            <a:t>.</a:t>
          </a:r>
        </a:p>
      </dgm:t>
    </dgm:pt>
    <dgm:pt modelId="{84FC7750-2907-4E00-8FF2-29C35C6454B9}" type="parTrans" cxnId="{1E13C8FF-4A47-4944-BC9B-53E1D6DE7ED7}">
      <dgm:prSet/>
      <dgm:spPr/>
      <dgm:t>
        <a:bodyPr/>
        <a:lstStyle/>
        <a:p>
          <a:endParaRPr lang="en-US"/>
        </a:p>
      </dgm:t>
    </dgm:pt>
    <dgm:pt modelId="{17E158E1-2C49-4BFF-856D-81C29A4961D7}" type="sibTrans" cxnId="{1E13C8FF-4A47-4944-BC9B-53E1D6DE7ED7}">
      <dgm:prSet/>
      <dgm:spPr/>
      <dgm:t>
        <a:bodyPr/>
        <a:lstStyle/>
        <a:p>
          <a:endParaRPr lang="en-US"/>
        </a:p>
      </dgm:t>
    </dgm:pt>
    <dgm:pt modelId="{99839E43-3733-FE49-92D1-2EC376A5AEB7}" type="pres">
      <dgm:prSet presAssocID="{2AD3721D-AB26-4B21-B501-220D715EA773}" presName="vert0" presStyleCnt="0">
        <dgm:presLayoutVars>
          <dgm:dir/>
          <dgm:animOne val="branch"/>
          <dgm:animLvl val="lvl"/>
        </dgm:presLayoutVars>
      </dgm:prSet>
      <dgm:spPr/>
    </dgm:pt>
    <dgm:pt modelId="{933E650B-7FA0-4541-A5D8-EAFD8B8DFF83}" type="pres">
      <dgm:prSet presAssocID="{985B8CCF-14AF-4F56-A898-D110FF6AE7C3}" presName="thickLine" presStyleLbl="alignNode1" presStyleIdx="0" presStyleCnt="5"/>
      <dgm:spPr/>
    </dgm:pt>
    <dgm:pt modelId="{418F004E-8BB5-1045-8AB9-C08B1CCC16CF}" type="pres">
      <dgm:prSet presAssocID="{985B8CCF-14AF-4F56-A898-D110FF6AE7C3}" presName="horz1" presStyleCnt="0"/>
      <dgm:spPr/>
    </dgm:pt>
    <dgm:pt modelId="{9A8B8CA8-DF9C-894E-A3C8-627126BB4C2C}" type="pres">
      <dgm:prSet presAssocID="{985B8CCF-14AF-4F56-A898-D110FF6AE7C3}" presName="tx1" presStyleLbl="revTx" presStyleIdx="0" presStyleCnt="5"/>
      <dgm:spPr/>
    </dgm:pt>
    <dgm:pt modelId="{59FE8355-A932-9241-B5C1-84B226D58CDC}" type="pres">
      <dgm:prSet presAssocID="{985B8CCF-14AF-4F56-A898-D110FF6AE7C3}" presName="vert1" presStyleCnt="0"/>
      <dgm:spPr/>
    </dgm:pt>
    <dgm:pt modelId="{15E7F64E-33A4-BE49-ACA5-63FCCABDC943}" type="pres">
      <dgm:prSet presAssocID="{76C663AA-C292-4662-BABD-AD503EAA8A2A}" presName="thickLine" presStyleLbl="alignNode1" presStyleIdx="1" presStyleCnt="5"/>
      <dgm:spPr/>
    </dgm:pt>
    <dgm:pt modelId="{99812F7D-4FC4-F44C-9A28-B3B15916FF64}" type="pres">
      <dgm:prSet presAssocID="{76C663AA-C292-4662-BABD-AD503EAA8A2A}" presName="horz1" presStyleCnt="0"/>
      <dgm:spPr/>
    </dgm:pt>
    <dgm:pt modelId="{E5FEFABF-E090-5244-88E5-C26FD599FEFD}" type="pres">
      <dgm:prSet presAssocID="{76C663AA-C292-4662-BABD-AD503EAA8A2A}" presName="tx1" presStyleLbl="revTx" presStyleIdx="1" presStyleCnt="5"/>
      <dgm:spPr/>
    </dgm:pt>
    <dgm:pt modelId="{B76B00B5-0F47-3D4D-96AF-3CD81086EB9A}" type="pres">
      <dgm:prSet presAssocID="{76C663AA-C292-4662-BABD-AD503EAA8A2A}" presName="vert1" presStyleCnt="0"/>
      <dgm:spPr/>
    </dgm:pt>
    <dgm:pt modelId="{F53D1AC4-911C-174B-999D-0B519A593DD2}" type="pres">
      <dgm:prSet presAssocID="{1F817CCF-49A8-4939-8AD6-B239F473CB10}" presName="thickLine" presStyleLbl="alignNode1" presStyleIdx="2" presStyleCnt="5"/>
      <dgm:spPr/>
    </dgm:pt>
    <dgm:pt modelId="{158AE0AF-BFCE-3B47-B055-74088BB3ED7D}" type="pres">
      <dgm:prSet presAssocID="{1F817CCF-49A8-4939-8AD6-B239F473CB10}" presName="horz1" presStyleCnt="0"/>
      <dgm:spPr/>
    </dgm:pt>
    <dgm:pt modelId="{EA20EE71-2D0B-3044-B4C7-983AE3642B27}" type="pres">
      <dgm:prSet presAssocID="{1F817CCF-49A8-4939-8AD6-B239F473CB10}" presName="tx1" presStyleLbl="revTx" presStyleIdx="2" presStyleCnt="5"/>
      <dgm:spPr/>
    </dgm:pt>
    <dgm:pt modelId="{0C3BC4B0-E18A-D64D-9A64-C1A280DE4C36}" type="pres">
      <dgm:prSet presAssocID="{1F817CCF-49A8-4939-8AD6-B239F473CB10}" presName="vert1" presStyleCnt="0"/>
      <dgm:spPr/>
    </dgm:pt>
    <dgm:pt modelId="{FB33C870-6E51-E446-8007-1C7A704459D1}" type="pres">
      <dgm:prSet presAssocID="{AC97AF73-9511-4DAD-A4C3-3E179CDDA26D}" presName="thickLine" presStyleLbl="alignNode1" presStyleIdx="3" presStyleCnt="5"/>
      <dgm:spPr/>
    </dgm:pt>
    <dgm:pt modelId="{83A037C9-96A6-3B40-ACD4-AD0BE29E0A77}" type="pres">
      <dgm:prSet presAssocID="{AC97AF73-9511-4DAD-A4C3-3E179CDDA26D}" presName="horz1" presStyleCnt="0"/>
      <dgm:spPr/>
    </dgm:pt>
    <dgm:pt modelId="{F99D04DC-9263-8248-BED1-5D57120FCF80}" type="pres">
      <dgm:prSet presAssocID="{AC97AF73-9511-4DAD-A4C3-3E179CDDA26D}" presName="tx1" presStyleLbl="revTx" presStyleIdx="3" presStyleCnt="5"/>
      <dgm:spPr/>
    </dgm:pt>
    <dgm:pt modelId="{0E39DD7F-B3C7-CB4E-80D9-02D3BB349A61}" type="pres">
      <dgm:prSet presAssocID="{AC97AF73-9511-4DAD-A4C3-3E179CDDA26D}" presName="vert1" presStyleCnt="0"/>
      <dgm:spPr/>
    </dgm:pt>
    <dgm:pt modelId="{169F2F47-8FD5-4645-AB33-2736EA5349A0}" type="pres">
      <dgm:prSet presAssocID="{77F95624-2482-485D-B012-9FC5D141982C}" presName="thickLine" presStyleLbl="alignNode1" presStyleIdx="4" presStyleCnt="5"/>
      <dgm:spPr/>
    </dgm:pt>
    <dgm:pt modelId="{44D738C6-1078-A94F-A982-6F2EA8CADAE2}" type="pres">
      <dgm:prSet presAssocID="{77F95624-2482-485D-B012-9FC5D141982C}" presName="horz1" presStyleCnt="0"/>
      <dgm:spPr/>
    </dgm:pt>
    <dgm:pt modelId="{06D5A354-4C4A-654B-924A-5345772D7BE0}" type="pres">
      <dgm:prSet presAssocID="{77F95624-2482-485D-B012-9FC5D141982C}" presName="tx1" presStyleLbl="revTx" presStyleIdx="4" presStyleCnt="5"/>
      <dgm:spPr/>
    </dgm:pt>
    <dgm:pt modelId="{48E46440-7FCD-8649-A8E2-EC2A48B086A2}" type="pres">
      <dgm:prSet presAssocID="{77F95624-2482-485D-B012-9FC5D141982C}" presName="vert1" presStyleCnt="0"/>
      <dgm:spPr/>
    </dgm:pt>
  </dgm:ptLst>
  <dgm:cxnLst>
    <dgm:cxn modelId="{56096430-4B7C-D347-84F6-9A2D9EB035EA}" type="presOf" srcId="{AC97AF73-9511-4DAD-A4C3-3E179CDDA26D}" destId="{F99D04DC-9263-8248-BED1-5D57120FCF80}" srcOrd="0" destOrd="0" presId="urn:microsoft.com/office/officeart/2008/layout/LinedList"/>
    <dgm:cxn modelId="{16C3E951-2926-4637-B794-FB6722EDD9F6}" srcId="{2AD3721D-AB26-4B21-B501-220D715EA773}" destId="{AC97AF73-9511-4DAD-A4C3-3E179CDDA26D}" srcOrd="3" destOrd="0" parTransId="{44BDD2B9-5047-4F85-8940-6F7631C5F405}" sibTransId="{0C15FF3E-0A67-46F7-A97E-6873D162000F}"/>
    <dgm:cxn modelId="{C5DF2768-64C2-414A-8FA1-11EDB5761D49}" srcId="{2AD3721D-AB26-4B21-B501-220D715EA773}" destId="{76C663AA-C292-4662-BABD-AD503EAA8A2A}" srcOrd="1" destOrd="0" parTransId="{DCA898EB-5BA4-42BB-AF6A-09D26E8544C8}" sibTransId="{B7311FA7-4BF4-4F70-8787-8E3B3452DA95}"/>
    <dgm:cxn modelId="{3431076E-F0DF-3041-935F-590EDE4FA926}" type="presOf" srcId="{77F95624-2482-485D-B012-9FC5D141982C}" destId="{06D5A354-4C4A-654B-924A-5345772D7BE0}" srcOrd="0" destOrd="0" presId="urn:microsoft.com/office/officeart/2008/layout/LinedList"/>
    <dgm:cxn modelId="{85B95092-6882-4B89-9765-463E8B601748}" srcId="{2AD3721D-AB26-4B21-B501-220D715EA773}" destId="{1F817CCF-49A8-4939-8AD6-B239F473CB10}" srcOrd="2" destOrd="0" parTransId="{8E27BE9E-B5D9-4EFB-9CA9-2B6549821A21}" sibTransId="{EA630112-06CE-45BD-8CCF-B5D039B87EC4}"/>
    <dgm:cxn modelId="{428F25A3-C353-B345-897A-3EF3E1AB9D15}" type="presOf" srcId="{1F817CCF-49A8-4939-8AD6-B239F473CB10}" destId="{EA20EE71-2D0B-3044-B4C7-983AE3642B27}" srcOrd="0" destOrd="0" presId="urn:microsoft.com/office/officeart/2008/layout/LinedList"/>
    <dgm:cxn modelId="{F7E0ECB8-0593-2D47-B3ED-664C3D6D1E99}" type="presOf" srcId="{985B8CCF-14AF-4F56-A898-D110FF6AE7C3}" destId="{9A8B8CA8-DF9C-894E-A3C8-627126BB4C2C}" srcOrd="0" destOrd="0" presId="urn:microsoft.com/office/officeart/2008/layout/LinedList"/>
    <dgm:cxn modelId="{312101C0-D8A7-6A48-A194-22D25BAF5758}" type="presOf" srcId="{76C663AA-C292-4662-BABD-AD503EAA8A2A}" destId="{E5FEFABF-E090-5244-88E5-C26FD599FEFD}" srcOrd="0" destOrd="0" presId="urn:microsoft.com/office/officeart/2008/layout/LinedList"/>
    <dgm:cxn modelId="{CF0E34C0-8C08-44FF-9587-22B343D456D0}" srcId="{2AD3721D-AB26-4B21-B501-220D715EA773}" destId="{985B8CCF-14AF-4F56-A898-D110FF6AE7C3}" srcOrd="0" destOrd="0" parTransId="{A10E07B3-BCF4-42E3-A818-4748A1793A46}" sibTransId="{513873A0-5CCF-4839-808C-493326E237FA}"/>
    <dgm:cxn modelId="{F05A17E6-649F-9E42-9625-D0BB9681C570}" type="presOf" srcId="{2AD3721D-AB26-4B21-B501-220D715EA773}" destId="{99839E43-3733-FE49-92D1-2EC376A5AEB7}" srcOrd="0" destOrd="0" presId="urn:microsoft.com/office/officeart/2008/layout/LinedList"/>
    <dgm:cxn modelId="{1E13C8FF-4A47-4944-BC9B-53E1D6DE7ED7}" srcId="{2AD3721D-AB26-4B21-B501-220D715EA773}" destId="{77F95624-2482-485D-B012-9FC5D141982C}" srcOrd="4" destOrd="0" parTransId="{84FC7750-2907-4E00-8FF2-29C35C6454B9}" sibTransId="{17E158E1-2C49-4BFF-856D-81C29A4961D7}"/>
    <dgm:cxn modelId="{8123E8C8-49BD-F642-9406-FF880FC362F4}" type="presParOf" srcId="{99839E43-3733-FE49-92D1-2EC376A5AEB7}" destId="{933E650B-7FA0-4541-A5D8-EAFD8B8DFF83}" srcOrd="0" destOrd="0" presId="urn:microsoft.com/office/officeart/2008/layout/LinedList"/>
    <dgm:cxn modelId="{06DB3F09-088D-FB47-8E7C-BA4EBBD0E0EF}" type="presParOf" srcId="{99839E43-3733-FE49-92D1-2EC376A5AEB7}" destId="{418F004E-8BB5-1045-8AB9-C08B1CCC16CF}" srcOrd="1" destOrd="0" presId="urn:microsoft.com/office/officeart/2008/layout/LinedList"/>
    <dgm:cxn modelId="{314D9337-8BAB-0148-8559-8CC98F621C41}" type="presParOf" srcId="{418F004E-8BB5-1045-8AB9-C08B1CCC16CF}" destId="{9A8B8CA8-DF9C-894E-A3C8-627126BB4C2C}" srcOrd="0" destOrd="0" presId="urn:microsoft.com/office/officeart/2008/layout/LinedList"/>
    <dgm:cxn modelId="{DD53B9BF-8F63-F543-87AD-409B9393DD7F}" type="presParOf" srcId="{418F004E-8BB5-1045-8AB9-C08B1CCC16CF}" destId="{59FE8355-A932-9241-B5C1-84B226D58CDC}" srcOrd="1" destOrd="0" presId="urn:microsoft.com/office/officeart/2008/layout/LinedList"/>
    <dgm:cxn modelId="{54C29DF9-FCA0-114E-945A-6F6F23F6C3BA}" type="presParOf" srcId="{99839E43-3733-FE49-92D1-2EC376A5AEB7}" destId="{15E7F64E-33A4-BE49-ACA5-63FCCABDC943}" srcOrd="2" destOrd="0" presId="urn:microsoft.com/office/officeart/2008/layout/LinedList"/>
    <dgm:cxn modelId="{59E40D9C-3854-024F-AA36-DFFEC9EFBF01}" type="presParOf" srcId="{99839E43-3733-FE49-92D1-2EC376A5AEB7}" destId="{99812F7D-4FC4-F44C-9A28-B3B15916FF64}" srcOrd="3" destOrd="0" presId="urn:microsoft.com/office/officeart/2008/layout/LinedList"/>
    <dgm:cxn modelId="{512F6008-373C-E543-B691-3309352894B8}" type="presParOf" srcId="{99812F7D-4FC4-F44C-9A28-B3B15916FF64}" destId="{E5FEFABF-E090-5244-88E5-C26FD599FEFD}" srcOrd="0" destOrd="0" presId="urn:microsoft.com/office/officeart/2008/layout/LinedList"/>
    <dgm:cxn modelId="{FE609FE4-F849-E549-A1B2-ECB4A3BC4D53}" type="presParOf" srcId="{99812F7D-4FC4-F44C-9A28-B3B15916FF64}" destId="{B76B00B5-0F47-3D4D-96AF-3CD81086EB9A}" srcOrd="1" destOrd="0" presId="urn:microsoft.com/office/officeart/2008/layout/LinedList"/>
    <dgm:cxn modelId="{83F53BCE-36E6-0542-8B73-AF97D1E3D344}" type="presParOf" srcId="{99839E43-3733-FE49-92D1-2EC376A5AEB7}" destId="{F53D1AC4-911C-174B-999D-0B519A593DD2}" srcOrd="4" destOrd="0" presId="urn:microsoft.com/office/officeart/2008/layout/LinedList"/>
    <dgm:cxn modelId="{C53EEFF7-60A6-1943-8B43-BDF9CF902B37}" type="presParOf" srcId="{99839E43-3733-FE49-92D1-2EC376A5AEB7}" destId="{158AE0AF-BFCE-3B47-B055-74088BB3ED7D}" srcOrd="5" destOrd="0" presId="urn:microsoft.com/office/officeart/2008/layout/LinedList"/>
    <dgm:cxn modelId="{8E1503D1-BBF2-8F43-A7DB-DA57F2B0B600}" type="presParOf" srcId="{158AE0AF-BFCE-3B47-B055-74088BB3ED7D}" destId="{EA20EE71-2D0B-3044-B4C7-983AE3642B27}" srcOrd="0" destOrd="0" presId="urn:microsoft.com/office/officeart/2008/layout/LinedList"/>
    <dgm:cxn modelId="{18CA7564-28B7-BA44-B84E-BE8A3F945938}" type="presParOf" srcId="{158AE0AF-BFCE-3B47-B055-74088BB3ED7D}" destId="{0C3BC4B0-E18A-D64D-9A64-C1A280DE4C36}" srcOrd="1" destOrd="0" presId="urn:microsoft.com/office/officeart/2008/layout/LinedList"/>
    <dgm:cxn modelId="{3431A4D5-B97C-BB41-89B2-81C09DDB9B05}" type="presParOf" srcId="{99839E43-3733-FE49-92D1-2EC376A5AEB7}" destId="{FB33C870-6E51-E446-8007-1C7A704459D1}" srcOrd="6" destOrd="0" presId="urn:microsoft.com/office/officeart/2008/layout/LinedList"/>
    <dgm:cxn modelId="{29EF2E04-9D13-7A40-A065-57CFB9F2D924}" type="presParOf" srcId="{99839E43-3733-FE49-92D1-2EC376A5AEB7}" destId="{83A037C9-96A6-3B40-ACD4-AD0BE29E0A77}" srcOrd="7" destOrd="0" presId="urn:microsoft.com/office/officeart/2008/layout/LinedList"/>
    <dgm:cxn modelId="{9BE2D5BF-01C6-A64F-ABFE-F65304F0BC00}" type="presParOf" srcId="{83A037C9-96A6-3B40-ACD4-AD0BE29E0A77}" destId="{F99D04DC-9263-8248-BED1-5D57120FCF80}" srcOrd="0" destOrd="0" presId="urn:microsoft.com/office/officeart/2008/layout/LinedList"/>
    <dgm:cxn modelId="{09E39D6D-B75C-6545-9DF4-F4C6BFD17672}" type="presParOf" srcId="{83A037C9-96A6-3B40-ACD4-AD0BE29E0A77}" destId="{0E39DD7F-B3C7-CB4E-80D9-02D3BB349A61}" srcOrd="1" destOrd="0" presId="urn:microsoft.com/office/officeart/2008/layout/LinedList"/>
    <dgm:cxn modelId="{FAF28908-2920-184D-BA4C-06987926EDEE}" type="presParOf" srcId="{99839E43-3733-FE49-92D1-2EC376A5AEB7}" destId="{169F2F47-8FD5-4645-AB33-2736EA5349A0}" srcOrd="8" destOrd="0" presId="urn:microsoft.com/office/officeart/2008/layout/LinedList"/>
    <dgm:cxn modelId="{57BD09AA-A222-1A4F-90B1-117DFFC03C97}" type="presParOf" srcId="{99839E43-3733-FE49-92D1-2EC376A5AEB7}" destId="{44D738C6-1078-A94F-A982-6F2EA8CADAE2}" srcOrd="9" destOrd="0" presId="urn:microsoft.com/office/officeart/2008/layout/LinedList"/>
    <dgm:cxn modelId="{974DD3C8-800A-A64F-98F3-0D52798D427D}" type="presParOf" srcId="{44D738C6-1078-A94F-A982-6F2EA8CADAE2}" destId="{06D5A354-4C4A-654B-924A-5345772D7BE0}" srcOrd="0" destOrd="0" presId="urn:microsoft.com/office/officeart/2008/layout/LinedList"/>
    <dgm:cxn modelId="{C24D35DA-C1B8-9F4F-B44B-FA491172B120}" type="presParOf" srcId="{44D738C6-1078-A94F-A982-6F2EA8CADAE2}" destId="{48E46440-7FCD-8649-A8E2-EC2A48B086A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86F7FA-B92D-4A22-9E81-1645D0A8A7B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EF81B6-02F8-4072-804C-814E290227E5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Interview transcripts analyzed using the adapted AHRQ stakeholder analysis tool.</a:t>
          </a:r>
        </a:p>
      </dgm:t>
    </dgm:pt>
    <dgm:pt modelId="{B3C59D99-7D03-4E25-81A6-8CA2EFB2969B}" type="parTrans" cxnId="{9640B897-EC8C-4115-907E-304A812377E6}">
      <dgm:prSet/>
      <dgm:spPr/>
      <dgm:t>
        <a:bodyPr/>
        <a:lstStyle/>
        <a:p>
          <a:endParaRPr lang="en-US"/>
        </a:p>
      </dgm:t>
    </dgm:pt>
    <dgm:pt modelId="{4167DCDF-B855-4BB2-B0B1-13692FE52E08}" type="sibTrans" cxnId="{9640B897-EC8C-4115-907E-304A812377E6}">
      <dgm:prSet/>
      <dgm:spPr/>
      <dgm:t>
        <a:bodyPr/>
        <a:lstStyle/>
        <a:p>
          <a:endParaRPr lang="en-US"/>
        </a:p>
      </dgm:t>
    </dgm:pt>
    <dgm:pt modelId="{7A79496B-0F2F-463E-9862-08A4E51FF07A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Assessed stakeholder influence, requirements, and contributions.</a:t>
          </a:r>
        </a:p>
      </dgm:t>
    </dgm:pt>
    <dgm:pt modelId="{E139A42B-1F8F-47F2-B6BF-8EFB8FAEE753}" type="parTrans" cxnId="{79648E82-FCAF-4471-A94C-B0D736DA99B7}">
      <dgm:prSet/>
      <dgm:spPr/>
      <dgm:t>
        <a:bodyPr/>
        <a:lstStyle/>
        <a:p>
          <a:endParaRPr lang="en-US"/>
        </a:p>
      </dgm:t>
    </dgm:pt>
    <dgm:pt modelId="{6916619A-48E8-479D-A667-0445062F3055}" type="sibTrans" cxnId="{79648E82-FCAF-4471-A94C-B0D736DA99B7}">
      <dgm:prSet/>
      <dgm:spPr/>
      <dgm:t>
        <a:bodyPr/>
        <a:lstStyle/>
        <a:p>
          <a:endParaRPr lang="en-US"/>
        </a:p>
      </dgm:t>
    </dgm:pt>
    <dgm:pt modelId="{AB5997FB-C831-4461-A504-F819C861CF49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Mapping Stakeholder Responses</a:t>
          </a:r>
        </a:p>
      </dgm:t>
    </dgm:pt>
    <dgm:pt modelId="{B7450EB2-D867-40DD-B48A-B443BB1BB334}" type="parTrans" cxnId="{BE11E5FA-38CD-4E39-8904-DD05C3BE9817}">
      <dgm:prSet/>
      <dgm:spPr/>
      <dgm:t>
        <a:bodyPr/>
        <a:lstStyle/>
        <a:p>
          <a:endParaRPr lang="en-US"/>
        </a:p>
      </dgm:t>
    </dgm:pt>
    <dgm:pt modelId="{79CF01E6-72F5-4B70-9395-B587B1E7BEAD}" type="sibTrans" cxnId="{BE11E5FA-38CD-4E39-8904-DD05C3BE9817}">
      <dgm:prSet/>
      <dgm:spPr/>
      <dgm:t>
        <a:bodyPr/>
        <a:lstStyle/>
        <a:p>
          <a:endParaRPr lang="en-US"/>
        </a:p>
      </dgm:t>
    </dgm:pt>
    <dgm:pt modelId="{EB45B150-CB04-4793-AC18-6A72068AB90A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Ensured alignment with strategic planning needs.</a:t>
          </a:r>
        </a:p>
      </dgm:t>
    </dgm:pt>
    <dgm:pt modelId="{01B29FFF-E978-4C63-B586-F39350562D16}" type="parTrans" cxnId="{ACBE88D3-B559-4802-8D51-3A3034541745}">
      <dgm:prSet/>
      <dgm:spPr/>
      <dgm:t>
        <a:bodyPr/>
        <a:lstStyle/>
        <a:p>
          <a:endParaRPr lang="en-US"/>
        </a:p>
      </dgm:t>
    </dgm:pt>
    <dgm:pt modelId="{5FD9B821-DEF3-476B-89EA-8B16DC9C630E}" type="sibTrans" cxnId="{ACBE88D3-B559-4802-8D51-3A3034541745}">
      <dgm:prSet/>
      <dgm:spPr/>
      <dgm:t>
        <a:bodyPr/>
        <a:lstStyle/>
        <a:p>
          <a:endParaRPr lang="en-US"/>
        </a:p>
      </dgm:t>
    </dgm:pt>
    <dgm:pt modelId="{4E1BA66C-4A3D-4D1D-B741-123A553153FF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Synthesis of Insights: Transformed individual inputs into strategic points.</a:t>
          </a:r>
        </a:p>
      </dgm:t>
    </dgm:pt>
    <dgm:pt modelId="{824EFAF1-93CD-4B13-B8EA-0EF87270AF53}" type="parTrans" cxnId="{1E6DDD1F-D471-4C70-AC55-628F62C7A5A8}">
      <dgm:prSet/>
      <dgm:spPr/>
      <dgm:t>
        <a:bodyPr/>
        <a:lstStyle/>
        <a:p>
          <a:endParaRPr lang="en-US"/>
        </a:p>
      </dgm:t>
    </dgm:pt>
    <dgm:pt modelId="{ABE0AEE4-9892-4F91-BA0B-0F978939EFBC}" type="sibTrans" cxnId="{1E6DDD1F-D471-4C70-AC55-628F62C7A5A8}">
      <dgm:prSet/>
      <dgm:spPr/>
      <dgm:t>
        <a:bodyPr/>
        <a:lstStyle/>
        <a:p>
          <a:endParaRPr lang="en-US"/>
        </a:p>
      </dgm:t>
    </dgm:pt>
    <dgm:pt modelId="{3D591B3D-4004-49A2-B4BE-F72A4AF957C2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Systematic categorization of perceived barriers, contributions, and recommendations.</a:t>
          </a:r>
        </a:p>
      </dgm:t>
    </dgm:pt>
    <dgm:pt modelId="{ED7E1444-301A-4F07-A4EE-26FB6046DB9B}" type="parTrans" cxnId="{3E9CE588-8D98-41F0-882E-788F7B62BCE1}">
      <dgm:prSet/>
      <dgm:spPr/>
      <dgm:t>
        <a:bodyPr/>
        <a:lstStyle/>
        <a:p>
          <a:endParaRPr lang="en-US"/>
        </a:p>
      </dgm:t>
    </dgm:pt>
    <dgm:pt modelId="{B5571137-BADA-4BD6-AA3F-3EF4E322C8F8}" type="sibTrans" cxnId="{3E9CE588-8D98-41F0-882E-788F7B62BCE1}">
      <dgm:prSet/>
      <dgm:spPr/>
      <dgm:t>
        <a:bodyPr/>
        <a:lstStyle/>
        <a:p>
          <a:endParaRPr lang="en-US"/>
        </a:p>
      </dgm:t>
    </dgm:pt>
    <dgm:pt modelId="{5633D234-15A8-434C-AE3E-7EB392101C01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Validation and Accuracy: Second and Third reviewer.</a:t>
          </a:r>
        </a:p>
      </dgm:t>
    </dgm:pt>
    <dgm:pt modelId="{82260DA8-7CE3-41CE-AD33-A6A2252E9487}" type="parTrans" cxnId="{C4657A4B-282C-40BC-ACF3-3BDE130B3F73}">
      <dgm:prSet/>
      <dgm:spPr/>
      <dgm:t>
        <a:bodyPr/>
        <a:lstStyle/>
        <a:p>
          <a:endParaRPr lang="en-US"/>
        </a:p>
      </dgm:t>
    </dgm:pt>
    <dgm:pt modelId="{8878FCC4-665B-4928-A95F-51D4253A45A8}" type="sibTrans" cxnId="{C4657A4B-282C-40BC-ACF3-3BDE130B3F73}">
      <dgm:prSet/>
      <dgm:spPr/>
      <dgm:t>
        <a:bodyPr/>
        <a:lstStyle/>
        <a:p>
          <a:endParaRPr lang="en-US"/>
        </a:p>
      </dgm:t>
    </dgm:pt>
    <dgm:pt modelId="{D5F2B2E8-BA7A-2F4A-9894-6B74B0439118}" type="pres">
      <dgm:prSet presAssocID="{3A86F7FA-B92D-4A22-9E81-1645D0A8A7B1}" presName="diagram" presStyleCnt="0">
        <dgm:presLayoutVars>
          <dgm:dir/>
          <dgm:resizeHandles val="exact"/>
        </dgm:presLayoutVars>
      </dgm:prSet>
      <dgm:spPr/>
    </dgm:pt>
    <dgm:pt modelId="{60FBFC42-92A1-1540-90AD-472A83E000B9}" type="pres">
      <dgm:prSet presAssocID="{44EF81B6-02F8-4072-804C-814E290227E5}" presName="node" presStyleLbl="node1" presStyleIdx="0" presStyleCnt="7">
        <dgm:presLayoutVars>
          <dgm:bulletEnabled val="1"/>
        </dgm:presLayoutVars>
      </dgm:prSet>
      <dgm:spPr/>
    </dgm:pt>
    <dgm:pt modelId="{08C14F8A-99F5-304E-9F54-FA2643886D0F}" type="pres">
      <dgm:prSet presAssocID="{4167DCDF-B855-4BB2-B0B1-13692FE52E08}" presName="sibTrans" presStyleCnt="0"/>
      <dgm:spPr/>
    </dgm:pt>
    <dgm:pt modelId="{ECA75B2E-583A-A84E-899B-A9A5C854044E}" type="pres">
      <dgm:prSet presAssocID="{AB5997FB-C831-4461-A504-F819C861CF49}" presName="node" presStyleLbl="node1" presStyleIdx="1" presStyleCnt="7">
        <dgm:presLayoutVars>
          <dgm:bulletEnabled val="1"/>
        </dgm:presLayoutVars>
      </dgm:prSet>
      <dgm:spPr/>
    </dgm:pt>
    <dgm:pt modelId="{8DC5E1E1-E4FA-664D-A880-79BE88609D1B}" type="pres">
      <dgm:prSet presAssocID="{79CF01E6-72F5-4B70-9395-B587B1E7BEAD}" presName="sibTrans" presStyleCnt="0"/>
      <dgm:spPr/>
    </dgm:pt>
    <dgm:pt modelId="{9D267F3A-A8CA-7E4D-930B-FD72EF25978F}" type="pres">
      <dgm:prSet presAssocID="{4E1BA66C-4A3D-4D1D-B741-123A553153FF}" presName="node" presStyleLbl="node1" presStyleIdx="2" presStyleCnt="7">
        <dgm:presLayoutVars>
          <dgm:bulletEnabled val="1"/>
        </dgm:presLayoutVars>
      </dgm:prSet>
      <dgm:spPr/>
    </dgm:pt>
    <dgm:pt modelId="{B83D5580-F06A-A74F-A940-A104716A279C}" type="pres">
      <dgm:prSet presAssocID="{ABE0AEE4-9892-4F91-BA0B-0F978939EFBC}" presName="sibTrans" presStyleCnt="0"/>
      <dgm:spPr/>
    </dgm:pt>
    <dgm:pt modelId="{5A04B1D7-20B7-F74F-BBD8-CF4276FD18F7}" type="pres">
      <dgm:prSet presAssocID="{3D591B3D-4004-49A2-B4BE-F72A4AF957C2}" presName="node" presStyleLbl="node1" presStyleIdx="3" presStyleCnt="7">
        <dgm:presLayoutVars>
          <dgm:bulletEnabled val="1"/>
        </dgm:presLayoutVars>
      </dgm:prSet>
      <dgm:spPr/>
    </dgm:pt>
    <dgm:pt modelId="{D716E8D6-35FC-F142-AB17-550F5F35F832}" type="pres">
      <dgm:prSet presAssocID="{B5571137-BADA-4BD6-AA3F-3EF4E322C8F8}" presName="sibTrans" presStyleCnt="0"/>
      <dgm:spPr/>
    </dgm:pt>
    <dgm:pt modelId="{5C817341-7726-1140-B1FD-6516F439DC8F}" type="pres">
      <dgm:prSet presAssocID="{7A79496B-0F2F-463E-9862-08A4E51FF07A}" presName="node" presStyleLbl="node1" presStyleIdx="4" presStyleCnt="7">
        <dgm:presLayoutVars>
          <dgm:bulletEnabled val="1"/>
        </dgm:presLayoutVars>
      </dgm:prSet>
      <dgm:spPr/>
    </dgm:pt>
    <dgm:pt modelId="{701148F5-904B-EC40-83D4-B5BDB8FC9BEC}" type="pres">
      <dgm:prSet presAssocID="{6916619A-48E8-479D-A667-0445062F3055}" presName="sibTrans" presStyleCnt="0"/>
      <dgm:spPr/>
    </dgm:pt>
    <dgm:pt modelId="{B2ECDB87-BA86-E244-9FC5-C13162FA0186}" type="pres">
      <dgm:prSet presAssocID="{EB45B150-CB04-4793-AC18-6A72068AB90A}" presName="node" presStyleLbl="node1" presStyleIdx="5" presStyleCnt="7">
        <dgm:presLayoutVars>
          <dgm:bulletEnabled val="1"/>
        </dgm:presLayoutVars>
      </dgm:prSet>
      <dgm:spPr/>
    </dgm:pt>
    <dgm:pt modelId="{231F2321-28B9-904A-BCFA-6B6FDC174C14}" type="pres">
      <dgm:prSet presAssocID="{5FD9B821-DEF3-476B-89EA-8B16DC9C630E}" presName="sibTrans" presStyleCnt="0"/>
      <dgm:spPr/>
    </dgm:pt>
    <dgm:pt modelId="{20FF3D01-C7F9-EC4C-8192-ABFEF251D90D}" type="pres">
      <dgm:prSet presAssocID="{5633D234-15A8-434C-AE3E-7EB392101C01}" presName="node" presStyleLbl="node1" presStyleIdx="6" presStyleCnt="7">
        <dgm:presLayoutVars>
          <dgm:bulletEnabled val="1"/>
        </dgm:presLayoutVars>
      </dgm:prSet>
      <dgm:spPr/>
    </dgm:pt>
  </dgm:ptLst>
  <dgm:cxnLst>
    <dgm:cxn modelId="{1E6DDD1F-D471-4C70-AC55-628F62C7A5A8}" srcId="{3A86F7FA-B92D-4A22-9E81-1645D0A8A7B1}" destId="{4E1BA66C-4A3D-4D1D-B741-123A553153FF}" srcOrd="2" destOrd="0" parTransId="{824EFAF1-93CD-4B13-B8EA-0EF87270AF53}" sibTransId="{ABE0AEE4-9892-4F91-BA0B-0F978939EFBC}"/>
    <dgm:cxn modelId="{EF54D82F-A494-1A45-A5A6-B654C94C7331}" type="presOf" srcId="{4E1BA66C-4A3D-4D1D-B741-123A553153FF}" destId="{9D267F3A-A8CA-7E4D-930B-FD72EF25978F}" srcOrd="0" destOrd="0" presId="urn:microsoft.com/office/officeart/2005/8/layout/default"/>
    <dgm:cxn modelId="{B538AE38-4FAC-7446-87F2-9C9699A5AD6C}" type="presOf" srcId="{7A79496B-0F2F-463E-9862-08A4E51FF07A}" destId="{5C817341-7726-1140-B1FD-6516F439DC8F}" srcOrd="0" destOrd="0" presId="urn:microsoft.com/office/officeart/2005/8/layout/default"/>
    <dgm:cxn modelId="{16856C3D-D431-A641-8ACD-B77BD6ABD449}" type="presOf" srcId="{EB45B150-CB04-4793-AC18-6A72068AB90A}" destId="{B2ECDB87-BA86-E244-9FC5-C13162FA0186}" srcOrd="0" destOrd="0" presId="urn:microsoft.com/office/officeart/2005/8/layout/default"/>
    <dgm:cxn modelId="{8013DF3F-ED05-7F49-BF00-E622764CD06F}" type="presOf" srcId="{AB5997FB-C831-4461-A504-F819C861CF49}" destId="{ECA75B2E-583A-A84E-899B-A9A5C854044E}" srcOrd="0" destOrd="0" presId="urn:microsoft.com/office/officeart/2005/8/layout/default"/>
    <dgm:cxn modelId="{C4657A4B-282C-40BC-ACF3-3BDE130B3F73}" srcId="{3A86F7FA-B92D-4A22-9E81-1645D0A8A7B1}" destId="{5633D234-15A8-434C-AE3E-7EB392101C01}" srcOrd="6" destOrd="0" parTransId="{82260DA8-7CE3-41CE-AD33-A6A2252E9487}" sibTransId="{8878FCC4-665B-4928-A95F-51D4253A45A8}"/>
    <dgm:cxn modelId="{79648E82-FCAF-4471-A94C-B0D736DA99B7}" srcId="{3A86F7FA-B92D-4A22-9E81-1645D0A8A7B1}" destId="{7A79496B-0F2F-463E-9862-08A4E51FF07A}" srcOrd="4" destOrd="0" parTransId="{E139A42B-1F8F-47F2-B6BF-8EFB8FAEE753}" sibTransId="{6916619A-48E8-479D-A667-0445062F3055}"/>
    <dgm:cxn modelId="{3E9CE588-8D98-41F0-882E-788F7B62BCE1}" srcId="{3A86F7FA-B92D-4A22-9E81-1645D0A8A7B1}" destId="{3D591B3D-4004-49A2-B4BE-F72A4AF957C2}" srcOrd="3" destOrd="0" parTransId="{ED7E1444-301A-4F07-A4EE-26FB6046DB9B}" sibTransId="{B5571137-BADA-4BD6-AA3F-3EF4E322C8F8}"/>
    <dgm:cxn modelId="{9640B897-EC8C-4115-907E-304A812377E6}" srcId="{3A86F7FA-B92D-4A22-9E81-1645D0A8A7B1}" destId="{44EF81B6-02F8-4072-804C-814E290227E5}" srcOrd="0" destOrd="0" parTransId="{B3C59D99-7D03-4E25-81A6-8CA2EFB2969B}" sibTransId="{4167DCDF-B855-4BB2-B0B1-13692FE52E08}"/>
    <dgm:cxn modelId="{DCB2CEBC-B2E8-B54F-9230-5D9F9096D60C}" type="presOf" srcId="{44EF81B6-02F8-4072-804C-814E290227E5}" destId="{60FBFC42-92A1-1540-90AD-472A83E000B9}" srcOrd="0" destOrd="0" presId="urn:microsoft.com/office/officeart/2005/8/layout/default"/>
    <dgm:cxn modelId="{5F01F9CC-7C40-954A-BE29-1019293301CE}" type="presOf" srcId="{3D591B3D-4004-49A2-B4BE-F72A4AF957C2}" destId="{5A04B1D7-20B7-F74F-BBD8-CF4276FD18F7}" srcOrd="0" destOrd="0" presId="urn:microsoft.com/office/officeart/2005/8/layout/default"/>
    <dgm:cxn modelId="{ACBE88D3-B559-4802-8D51-3A3034541745}" srcId="{3A86F7FA-B92D-4A22-9E81-1645D0A8A7B1}" destId="{EB45B150-CB04-4793-AC18-6A72068AB90A}" srcOrd="5" destOrd="0" parTransId="{01B29FFF-E978-4C63-B586-F39350562D16}" sibTransId="{5FD9B821-DEF3-476B-89EA-8B16DC9C630E}"/>
    <dgm:cxn modelId="{810C44D7-BED2-5040-9A95-C59B24F7C060}" type="presOf" srcId="{3A86F7FA-B92D-4A22-9E81-1645D0A8A7B1}" destId="{D5F2B2E8-BA7A-2F4A-9894-6B74B0439118}" srcOrd="0" destOrd="0" presId="urn:microsoft.com/office/officeart/2005/8/layout/default"/>
    <dgm:cxn modelId="{BE11E5FA-38CD-4E39-8904-DD05C3BE9817}" srcId="{3A86F7FA-B92D-4A22-9E81-1645D0A8A7B1}" destId="{AB5997FB-C831-4461-A504-F819C861CF49}" srcOrd="1" destOrd="0" parTransId="{B7450EB2-D867-40DD-B48A-B443BB1BB334}" sibTransId="{79CF01E6-72F5-4B70-9395-B587B1E7BEAD}"/>
    <dgm:cxn modelId="{586839FC-DC53-E247-83E2-BCB7FCBC7F32}" type="presOf" srcId="{5633D234-15A8-434C-AE3E-7EB392101C01}" destId="{20FF3D01-C7F9-EC4C-8192-ABFEF251D90D}" srcOrd="0" destOrd="0" presId="urn:microsoft.com/office/officeart/2005/8/layout/default"/>
    <dgm:cxn modelId="{85383A37-AD75-514A-BEF7-318486DC222E}" type="presParOf" srcId="{D5F2B2E8-BA7A-2F4A-9894-6B74B0439118}" destId="{60FBFC42-92A1-1540-90AD-472A83E000B9}" srcOrd="0" destOrd="0" presId="urn:microsoft.com/office/officeart/2005/8/layout/default"/>
    <dgm:cxn modelId="{B4832B6B-37D5-7648-AB6E-308E0EC8AD88}" type="presParOf" srcId="{D5F2B2E8-BA7A-2F4A-9894-6B74B0439118}" destId="{08C14F8A-99F5-304E-9F54-FA2643886D0F}" srcOrd="1" destOrd="0" presId="urn:microsoft.com/office/officeart/2005/8/layout/default"/>
    <dgm:cxn modelId="{1113CE22-53EA-E948-BE5E-68A7D3CBD3DF}" type="presParOf" srcId="{D5F2B2E8-BA7A-2F4A-9894-6B74B0439118}" destId="{ECA75B2E-583A-A84E-899B-A9A5C854044E}" srcOrd="2" destOrd="0" presId="urn:microsoft.com/office/officeart/2005/8/layout/default"/>
    <dgm:cxn modelId="{A7EA603E-E26E-EF49-942B-31E43C1671DD}" type="presParOf" srcId="{D5F2B2E8-BA7A-2F4A-9894-6B74B0439118}" destId="{8DC5E1E1-E4FA-664D-A880-79BE88609D1B}" srcOrd="3" destOrd="0" presId="urn:microsoft.com/office/officeart/2005/8/layout/default"/>
    <dgm:cxn modelId="{D8C68C4B-107F-114F-BC49-22ABFB0B5ECE}" type="presParOf" srcId="{D5F2B2E8-BA7A-2F4A-9894-6B74B0439118}" destId="{9D267F3A-A8CA-7E4D-930B-FD72EF25978F}" srcOrd="4" destOrd="0" presId="urn:microsoft.com/office/officeart/2005/8/layout/default"/>
    <dgm:cxn modelId="{C0C7CEA1-5150-FD42-A46B-0F37B8703BCF}" type="presParOf" srcId="{D5F2B2E8-BA7A-2F4A-9894-6B74B0439118}" destId="{B83D5580-F06A-A74F-A940-A104716A279C}" srcOrd="5" destOrd="0" presId="urn:microsoft.com/office/officeart/2005/8/layout/default"/>
    <dgm:cxn modelId="{8B09D4D6-5573-B24F-93FC-B754CDFA657B}" type="presParOf" srcId="{D5F2B2E8-BA7A-2F4A-9894-6B74B0439118}" destId="{5A04B1D7-20B7-F74F-BBD8-CF4276FD18F7}" srcOrd="6" destOrd="0" presId="urn:microsoft.com/office/officeart/2005/8/layout/default"/>
    <dgm:cxn modelId="{44111557-6BC4-D04D-BE3A-51F534708A4A}" type="presParOf" srcId="{D5F2B2E8-BA7A-2F4A-9894-6B74B0439118}" destId="{D716E8D6-35FC-F142-AB17-550F5F35F832}" srcOrd="7" destOrd="0" presId="urn:microsoft.com/office/officeart/2005/8/layout/default"/>
    <dgm:cxn modelId="{2816A8DB-F2BA-D94F-9624-087841640F76}" type="presParOf" srcId="{D5F2B2E8-BA7A-2F4A-9894-6B74B0439118}" destId="{5C817341-7726-1140-B1FD-6516F439DC8F}" srcOrd="8" destOrd="0" presId="urn:microsoft.com/office/officeart/2005/8/layout/default"/>
    <dgm:cxn modelId="{C831BCE9-2F63-F746-AD94-1D4C7E871BE6}" type="presParOf" srcId="{D5F2B2E8-BA7A-2F4A-9894-6B74B0439118}" destId="{701148F5-904B-EC40-83D4-B5BDB8FC9BEC}" srcOrd="9" destOrd="0" presId="urn:microsoft.com/office/officeart/2005/8/layout/default"/>
    <dgm:cxn modelId="{3F3CD7F2-C0A6-4E48-8955-5EE44D202A92}" type="presParOf" srcId="{D5F2B2E8-BA7A-2F4A-9894-6B74B0439118}" destId="{B2ECDB87-BA86-E244-9FC5-C13162FA0186}" srcOrd="10" destOrd="0" presId="urn:microsoft.com/office/officeart/2005/8/layout/default"/>
    <dgm:cxn modelId="{B27D16EF-5F41-DA4B-B273-AED622D4EC05}" type="presParOf" srcId="{D5F2B2E8-BA7A-2F4A-9894-6B74B0439118}" destId="{231F2321-28B9-904A-BCFA-6B6FDC174C14}" srcOrd="11" destOrd="0" presId="urn:microsoft.com/office/officeart/2005/8/layout/default"/>
    <dgm:cxn modelId="{6DF783F0-E3D6-844B-ABB3-E028A7517CC3}" type="presParOf" srcId="{D5F2B2E8-BA7A-2F4A-9894-6B74B0439118}" destId="{20FF3D01-C7F9-EC4C-8192-ABFEF251D90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EDADE8-6D31-4DEF-A36D-5F71CC671D7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4855255-18FF-43DC-BCEA-5EA6CDCD94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Emphasis on the need for combined efforts and integrated services.</a:t>
          </a:r>
        </a:p>
      </dgm:t>
    </dgm:pt>
    <dgm:pt modelId="{05363B9D-9D83-4EBB-B300-F66426222596}" type="parTrans" cxnId="{51EE5529-D82D-4446-A0DD-58211C7EC4F3}">
      <dgm:prSet/>
      <dgm:spPr/>
      <dgm:t>
        <a:bodyPr/>
        <a:lstStyle/>
        <a:p>
          <a:endParaRPr lang="en-US"/>
        </a:p>
      </dgm:t>
    </dgm:pt>
    <dgm:pt modelId="{9839552A-93D5-4951-B5E6-E006FF22B968}" type="sibTrans" cxnId="{51EE5529-D82D-4446-A0DD-58211C7EC4F3}">
      <dgm:prSet/>
      <dgm:spPr/>
      <dgm:t>
        <a:bodyPr/>
        <a:lstStyle/>
        <a:p>
          <a:endParaRPr lang="en-US"/>
        </a:p>
      </dgm:t>
    </dgm:pt>
    <dgm:pt modelId="{F6622F99-1E45-4BD5-B83C-14D7091E7F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Enhanced training in addiction awareness and cultural competence</a:t>
          </a:r>
          <a:r>
            <a:rPr lang="en-US" dirty="0"/>
            <a:t>.</a:t>
          </a:r>
        </a:p>
      </dgm:t>
    </dgm:pt>
    <dgm:pt modelId="{28401C4A-1E95-4CA8-BD9F-67F58D736C00}" type="parTrans" cxnId="{A56F0E66-9558-46E9-AD71-BE680C5B0014}">
      <dgm:prSet/>
      <dgm:spPr/>
      <dgm:t>
        <a:bodyPr/>
        <a:lstStyle/>
        <a:p>
          <a:endParaRPr lang="en-US"/>
        </a:p>
      </dgm:t>
    </dgm:pt>
    <dgm:pt modelId="{4B7FCCAC-A43F-4B2F-A16E-D575781DA1E2}" type="sibTrans" cxnId="{A56F0E66-9558-46E9-AD71-BE680C5B0014}">
      <dgm:prSet/>
      <dgm:spPr/>
      <dgm:t>
        <a:bodyPr/>
        <a:lstStyle/>
        <a:p>
          <a:endParaRPr lang="en-US"/>
        </a:p>
      </dgm:t>
    </dgm:pt>
    <dgm:pt modelId="{4D72AFD4-6CE5-479B-BB44-8C8DB9A1A4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Widespread Narcan distribution and tailored education strategies.</a:t>
          </a:r>
        </a:p>
      </dgm:t>
    </dgm:pt>
    <dgm:pt modelId="{26B34ECF-CC8E-4D85-8559-4178BC194B6F}" type="parTrans" cxnId="{587E3D67-6E12-47E9-B4E4-42B614952F5B}">
      <dgm:prSet/>
      <dgm:spPr/>
      <dgm:t>
        <a:bodyPr/>
        <a:lstStyle/>
        <a:p>
          <a:endParaRPr lang="en-US"/>
        </a:p>
      </dgm:t>
    </dgm:pt>
    <dgm:pt modelId="{2C8B9142-1CC4-4EFE-87D7-286D2A2C9D88}" type="sibTrans" cxnId="{587E3D67-6E12-47E9-B4E4-42B614952F5B}">
      <dgm:prSet/>
      <dgm:spPr/>
      <dgm:t>
        <a:bodyPr/>
        <a:lstStyle/>
        <a:p>
          <a:endParaRPr lang="en-US"/>
        </a:p>
      </dgm:t>
    </dgm:pt>
    <dgm:pt modelId="{CCD8C0DA-17AF-4166-851D-ECCD627B4B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Both groups advocate for extensive support services beyond traditional medical treatments.</a:t>
          </a:r>
        </a:p>
      </dgm:t>
    </dgm:pt>
    <dgm:pt modelId="{92AAB31C-AA7D-4424-84FE-3AC7E435CFA2}" type="parTrans" cxnId="{AE965520-3A82-4F39-946C-F4F7A64F08B0}">
      <dgm:prSet/>
      <dgm:spPr/>
      <dgm:t>
        <a:bodyPr/>
        <a:lstStyle/>
        <a:p>
          <a:endParaRPr lang="en-US"/>
        </a:p>
      </dgm:t>
    </dgm:pt>
    <dgm:pt modelId="{743DD05A-5D02-40A7-B127-6BDA9EA13F30}" type="sibTrans" cxnId="{AE965520-3A82-4F39-946C-F4F7A64F08B0}">
      <dgm:prSet/>
      <dgm:spPr/>
      <dgm:t>
        <a:bodyPr/>
        <a:lstStyle/>
        <a:p>
          <a:endParaRPr lang="en-US"/>
        </a:p>
      </dgm:t>
    </dgm:pt>
    <dgm:pt modelId="{242E147B-DA61-45DA-AF92-3A4C63A477DA}" type="pres">
      <dgm:prSet presAssocID="{A5EDADE8-6D31-4DEF-A36D-5F71CC671D77}" presName="root" presStyleCnt="0">
        <dgm:presLayoutVars>
          <dgm:dir/>
          <dgm:resizeHandles val="exact"/>
        </dgm:presLayoutVars>
      </dgm:prSet>
      <dgm:spPr/>
    </dgm:pt>
    <dgm:pt modelId="{74652CF5-D72B-4F08-85A0-E6F10EFC8C80}" type="pres">
      <dgm:prSet presAssocID="{64855255-18FF-43DC-BCEA-5EA6CDCD9414}" presName="compNode" presStyleCnt="0"/>
      <dgm:spPr/>
    </dgm:pt>
    <dgm:pt modelId="{FF7E1867-262E-4263-B06D-63CF3B6F493A}" type="pres">
      <dgm:prSet presAssocID="{64855255-18FF-43DC-BCEA-5EA6CDCD9414}" presName="bgRect" presStyleLbl="bgShp" presStyleIdx="0" presStyleCnt="4" custLinFactNeighborY="-2989"/>
      <dgm:spPr/>
    </dgm:pt>
    <dgm:pt modelId="{2B456798-E3CD-4EC3-936D-1BD441322746}" type="pres">
      <dgm:prSet presAssocID="{64855255-18FF-43DC-BCEA-5EA6CDCD941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DC0ED747-0ECE-4145-874D-EB9AD947CB5F}" type="pres">
      <dgm:prSet presAssocID="{64855255-18FF-43DC-BCEA-5EA6CDCD9414}" presName="spaceRect" presStyleCnt="0"/>
      <dgm:spPr/>
    </dgm:pt>
    <dgm:pt modelId="{1A017AD4-2168-4A1C-A5C5-0BB0F2E7B269}" type="pres">
      <dgm:prSet presAssocID="{64855255-18FF-43DC-BCEA-5EA6CDCD9414}" presName="parTx" presStyleLbl="revTx" presStyleIdx="0" presStyleCnt="4">
        <dgm:presLayoutVars>
          <dgm:chMax val="0"/>
          <dgm:chPref val="0"/>
        </dgm:presLayoutVars>
      </dgm:prSet>
      <dgm:spPr/>
    </dgm:pt>
    <dgm:pt modelId="{0E99727C-C9BC-4E0C-A5EB-E508D5AF80D5}" type="pres">
      <dgm:prSet presAssocID="{9839552A-93D5-4951-B5E6-E006FF22B968}" presName="sibTrans" presStyleCnt="0"/>
      <dgm:spPr/>
    </dgm:pt>
    <dgm:pt modelId="{63E00927-4F49-471E-8A2E-A7F262A15A63}" type="pres">
      <dgm:prSet presAssocID="{F6622F99-1E45-4BD5-B83C-14D7091E7F50}" presName="compNode" presStyleCnt="0"/>
      <dgm:spPr/>
    </dgm:pt>
    <dgm:pt modelId="{7E96C6B4-5B05-4F05-9A7B-D8AB2670FA98}" type="pres">
      <dgm:prSet presAssocID="{F6622F99-1E45-4BD5-B83C-14D7091E7F50}" presName="bgRect" presStyleLbl="bgShp" presStyleIdx="1" presStyleCnt="4"/>
      <dgm:spPr/>
    </dgm:pt>
    <dgm:pt modelId="{E8ECDBF2-C9B7-42CF-A8C0-EDEA0B16F6B7}" type="pres">
      <dgm:prSet presAssocID="{F6622F99-1E45-4BD5-B83C-14D7091E7F5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moking"/>
        </a:ext>
      </dgm:extLst>
    </dgm:pt>
    <dgm:pt modelId="{397D3B87-263B-4B80-BE04-6CDB095577E4}" type="pres">
      <dgm:prSet presAssocID="{F6622F99-1E45-4BD5-B83C-14D7091E7F50}" presName="spaceRect" presStyleCnt="0"/>
      <dgm:spPr/>
    </dgm:pt>
    <dgm:pt modelId="{80E26FCB-6C5A-4E57-90A0-D3C68D352FCE}" type="pres">
      <dgm:prSet presAssocID="{F6622F99-1E45-4BD5-B83C-14D7091E7F50}" presName="parTx" presStyleLbl="revTx" presStyleIdx="1" presStyleCnt="4">
        <dgm:presLayoutVars>
          <dgm:chMax val="0"/>
          <dgm:chPref val="0"/>
        </dgm:presLayoutVars>
      </dgm:prSet>
      <dgm:spPr/>
    </dgm:pt>
    <dgm:pt modelId="{32BB95A4-0E18-4E10-9B3C-BC78C970A0EE}" type="pres">
      <dgm:prSet presAssocID="{4B7FCCAC-A43F-4B2F-A16E-D575781DA1E2}" presName="sibTrans" presStyleCnt="0"/>
      <dgm:spPr/>
    </dgm:pt>
    <dgm:pt modelId="{C2D5E6FE-3C2C-4CBA-A834-477C1EF3867C}" type="pres">
      <dgm:prSet presAssocID="{4D72AFD4-6CE5-479B-BB44-8C8DB9A1A4A0}" presName="compNode" presStyleCnt="0"/>
      <dgm:spPr/>
    </dgm:pt>
    <dgm:pt modelId="{6CCCA0EB-AD21-42DE-843F-8EC0B09F6699}" type="pres">
      <dgm:prSet presAssocID="{4D72AFD4-6CE5-479B-BB44-8C8DB9A1A4A0}" presName="bgRect" presStyleLbl="bgShp" presStyleIdx="2" presStyleCnt="4"/>
      <dgm:spPr/>
    </dgm:pt>
    <dgm:pt modelId="{0AAE1C21-297A-49CB-8775-3B4C4DEC35F5}" type="pres">
      <dgm:prSet presAssocID="{4D72AFD4-6CE5-479B-BB44-8C8DB9A1A4A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0290FFFD-477C-47BF-98B3-A084756300C2}" type="pres">
      <dgm:prSet presAssocID="{4D72AFD4-6CE5-479B-BB44-8C8DB9A1A4A0}" presName="spaceRect" presStyleCnt="0"/>
      <dgm:spPr/>
    </dgm:pt>
    <dgm:pt modelId="{0EB23BE8-839B-4854-AFE1-E7FC2105BDD5}" type="pres">
      <dgm:prSet presAssocID="{4D72AFD4-6CE5-479B-BB44-8C8DB9A1A4A0}" presName="parTx" presStyleLbl="revTx" presStyleIdx="2" presStyleCnt="4">
        <dgm:presLayoutVars>
          <dgm:chMax val="0"/>
          <dgm:chPref val="0"/>
        </dgm:presLayoutVars>
      </dgm:prSet>
      <dgm:spPr/>
    </dgm:pt>
    <dgm:pt modelId="{0C15631E-D764-4E78-9809-EF93B79CBC29}" type="pres">
      <dgm:prSet presAssocID="{2C8B9142-1CC4-4EFE-87D7-286D2A2C9D88}" presName="sibTrans" presStyleCnt="0"/>
      <dgm:spPr/>
    </dgm:pt>
    <dgm:pt modelId="{DCD3F3CF-CE18-4531-8B61-057F4B7604F5}" type="pres">
      <dgm:prSet presAssocID="{CCD8C0DA-17AF-4166-851D-ECCD627B4B69}" presName="compNode" presStyleCnt="0"/>
      <dgm:spPr/>
    </dgm:pt>
    <dgm:pt modelId="{B495D111-17C1-41A3-8DC8-C8E3C958FDCF}" type="pres">
      <dgm:prSet presAssocID="{CCD8C0DA-17AF-4166-851D-ECCD627B4B69}" presName="bgRect" presStyleLbl="bgShp" presStyleIdx="3" presStyleCnt="4"/>
      <dgm:spPr/>
    </dgm:pt>
    <dgm:pt modelId="{D9A60DD4-8C14-439D-9F1F-15CE80ADE47A}" type="pres">
      <dgm:prSet presAssocID="{CCD8C0DA-17AF-4166-851D-ECCD627B4B6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AC7835D4-D7BD-4025-B781-29604FE4FE2C}" type="pres">
      <dgm:prSet presAssocID="{CCD8C0DA-17AF-4166-851D-ECCD627B4B69}" presName="spaceRect" presStyleCnt="0"/>
      <dgm:spPr/>
    </dgm:pt>
    <dgm:pt modelId="{867BB67C-760F-49A2-BC50-5B259E408D27}" type="pres">
      <dgm:prSet presAssocID="{CCD8C0DA-17AF-4166-851D-ECCD627B4B6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C001001-0CB9-2041-AF8B-B5D1BBB76F2F}" type="presOf" srcId="{4D72AFD4-6CE5-479B-BB44-8C8DB9A1A4A0}" destId="{0EB23BE8-839B-4854-AFE1-E7FC2105BDD5}" srcOrd="0" destOrd="0" presId="urn:microsoft.com/office/officeart/2018/2/layout/IconVerticalSolidList"/>
    <dgm:cxn modelId="{AE965520-3A82-4F39-946C-F4F7A64F08B0}" srcId="{A5EDADE8-6D31-4DEF-A36D-5F71CC671D77}" destId="{CCD8C0DA-17AF-4166-851D-ECCD627B4B69}" srcOrd="3" destOrd="0" parTransId="{92AAB31C-AA7D-4424-84FE-3AC7E435CFA2}" sibTransId="{743DD05A-5D02-40A7-B127-6BDA9EA13F30}"/>
    <dgm:cxn modelId="{51EE5529-D82D-4446-A0DD-58211C7EC4F3}" srcId="{A5EDADE8-6D31-4DEF-A36D-5F71CC671D77}" destId="{64855255-18FF-43DC-BCEA-5EA6CDCD9414}" srcOrd="0" destOrd="0" parTransId="{05363B9D-9D83-4EBB-B300-F66426222596}" sibTransId="{9839552A-93D5-4951-B5E6-E006FF22B968}"/>
    <dgm:cxn modelId="{27A4C02A-8AC5-474C-891F-6E071E731DC6}" type="presOf" srcId="{F6622F99-1E45-4BD5-B83C-14D7091E7F50}" destId="{80E26FCB-6C5A-4E57-90A0-D3C68D352FCE}" srcOrd="0" destOrd="0" presId="urn:microsoft.com/office/officeart/2018/2/layout/IconVerticalSolidList"/>
    <dgm:cxn modelId="{A56F0E66-9558-46E9-AD71-BE680C5B0014}" srcId="{A5EDADE8-6D31-4DEF-A36D-5F71CC671D77}" destId="{F6622F99-1E45-4BD5-B83C-14D7091E7F50}" srcOrd="1" destOrd="0" parTransId="{28401C4A-1E95-4CA8-BD9F-67F58D736C00}" sibTransId="{4B7FCCAC-A43F-4B2F-A16E-D575781DA1E2}"/>
    <dgm:cxn modelId="{587E3D67-6E12-47E9-B4E4-42B614952F5B}" srcId="{A5EDADE8-6D31-4DEF-A36D-5F71CC671D77}" destId="{4D72AFD4-6CE5-479B-BB44-8C8DB9A1A4A0}" srcOrd="2" destOrd="0" parTransId="{26B34ECF-CC8E-4D85-8559-4178BC194B6F}" sibTransId="{2C8B9142-1CC4-4EFE-87D7-286D2A2C9D88}"/>
    <dgm:cxn modelId="{91917A8D-7CB8-AB46-BA74-645829D68024}" type="presOf" srcId="{A5EDADE8-6D31-4DEF-A36D-5F71CC671D77}" destId="{242E147B-DA61-45DA-AF92-3A4C63A477DA}" srcOrd="0" destOrd="0" presId="urn:microsoft.com/office/officeart/2018/2/layout/IconVerticalSolidList"/>
    <dgm:cxn modelId="{58F3BE9A-1CD2-CE49-BABB-DBE68F7EE0E9}" type="presOf" srcId="{64855255-18FF-43DC-BCEA-5EA6CDCD9414}" destId="{1A017AD4-2168-4A1C-A5C5-0BB0F2E7B269}" srcOrd="0" destOrd="0" presId="urn:microsoft.com/office/officeart/2018/2/layout/IconVerticalSolidList"/>
    <dgm:cxn modelId="{661191C5-2122-1148-BA42-136DE5AC3870}" type="presOf" srcId="{CCD8C0DA-17AF-4166-851D-ECCD627B4B69}" destId="{867BB67C-760F-49A2-BC50-5B259E408D27}" srcOrd="0" destOrd="0" presId="urn:microsoft.com/office/officeart/2018/2/layout/IconVerticalSolidList"/>
    <dgm:cxn modelId="{99E12433-7045-814F-ABCE-8DF3E6A7E6F8}" type="presParOf" srcId="{242E147B-DA61-45DA-AF92-3A4C63A477DA}" destId="{74652CF5-D72B-4F08-85A0-E6F10EFC8C80}" srcOrd="0" destOrd="0" presId="urn:microsoft.com/office/officeart/2018/2/layout/IconVerticalSolidList"/>
    <dgm:cxn modelId="{7899B5D9-0AE6-4C43-8A0E-2B964C0A1A2A}" type="presParOf" srcId="{74652CF5-D72B-4F08-85A0-E6F10EFC8C80}" destId="{FF7E1867-262E-4263-B06D-63CF3B6F493A}" srcOrd="0" destOrd="0" presId="urn:microsoft.com/office/officeart/2018/2/layout/IconVerticalSolidList"/>
    <dgm:cxn modelId="{29F63AEE-9EEC-2642-A1B0-AAECF72EFCDB}" type="presParOf" srcId="{74652CF5-D72B-4F08-85A0-E6F10EFC8C80}" destId="{2B456798-E3CD-4EC3-936D-1BD441322746}" srcOrd="1" destOrd="0" presId="urn:microsoft.com/office/officeart/2018/2/layout/IconVerticalSolidList"/>
    <dgm:cxn modelId="{8E3C3704-8A36-F545-B8B0-C66395D54F49}" type="presParOf" srcId="{74652CF5-D72B-4F08-85A0-E6F10EFC8C80}" destId="{DC0ED747-0ECE-4145-874D-EB9AD947CB5F}" srcOrd="2" destOrd="0" presId="urn:microsoft.com/office/officeart/2018/2/layout/IconVerticalSolidList"/>
    <dgm:cxn modelId="{65A34205-A53B-9A46-A067-ADB2BF0979E5}" type="presParOf" srcId="{74652CF5-D72B-4F08-85A0-E6F10EFC8C80}" destId="{1A017AD4-2168-4A1C-A5C5-0BB0F2E7B269}" srcOrd="3" destOrd="0" presId="urn:microsoft.com/office/officeart/2018/2/layout/IconVerticalSolidList"/>
    <dgm:cxn modelId="{54EDDE6D-EDE0-E64D-B39F-FAD7B74FEF24}" type="presParOf" srcId="{242E147B-DA61-45DA-AF92-3A4C63A477DA}" destId="{0E99727C-C9BC-4E0C-A5EB-E508D5AF80D5}" srcOrd="1" destOrd="0" presId="urn:microsoft.com/office/officeart/2018/2/layout/IconVerticalSolidList"/>
    <dgm:cxn modelId="{08E713A0-CDBB-924A-A665-91DC0CA4CA35}" type="presParOf" srcId="{242E147B-DA61-45DA-AF92-3A4C63A477DA}" destId="{63E00927-4F49-471E-8A2E-A7F262A15A63}" srcOrd="2" destOrd="0" presId="urn:microsoft.com/office/officeart/2018/2/layout/IconVerticalSolidList"/>
    <dgm:cxn modelId="{E24F1B04-F8E8-6F47-BD98-016E98291F74}" type="presParOf" srcId="{63E00927-4F49-471E-8A2E-A7F262A15A63}" destId="{7E96C6B4-5B05-4F05-9A7B-D8AB2670FA98}" srcOrd="0" destOrd="0" presId="urn:microsoft.com/office/officeart/2018/2/layout/IconVerticalSolidList"/>
    <dgm:cxn modelId="{0507496B-A073-184F-B8CD-CE49D6098889}" type="presParOf" srcId="{63E00927-4F49-471E-8A2E-A7F262A15A63}" destId="{E8ECDBF2-C9B7-42CF-A8C0-EDEA0B16F6B7}" srcOrd="1" destOrd="0" presId="urn:microsoft.com/office/officeart/2018/2/layout/IconVerticalSolidList"/>
    <dgm:cxn modelId="{23F41936-739B-544D-A4E2-9EC01A4E3B8F}" type="presParOf" srcId="{63E00927-4F49-471E-8A2E-A7F262A15A63}" destId="{397D3B87-263B-4B80-BE04-6CDB095577E4}" srcOrd="2" destOrd="0" presId="urn:microsoft.com/office/officeart/2018/2/layout/IconVerticalSolidList"/>
    <dgm:cxn modelId="{7724E677-1EB5-BF43-ACA5-FD927545D437}" type="presParOf" srcId="{63E00927-4F49-471E-8A2E-A7F262A15A63}" destId="{80E26FCB-6C5A-4E57-90A0-D3C68D352FCE}" srcOrd="3" destOrd="0" presId="urn:microsoft.com/office/officeart/2018/2/layout/IconVerticalSolidList"/>
    <dgm:cxn modelId="{2D0F140C-D613-9C4A-95DD-62C1EA543611}" type="presParOf" srcId="{242E147B-DA61-45DA-AF92-3A4C63A477DA}" destId="{32BB95A4-0E18-4E10-9B3C-BC78C970A0EE}" srcOrd="3" destOrd="0" presId="urn:microsoft.com/office/officeart/2018/2/layout/IconVerticalSolidList"/>
    <dgm:cxn modelId="{E07CE1BF-5ABC-9B41-AB2C-FA535FAE5AD3}" type="presParOf" srcId="{242E147B-DA61-45DA-AF92-3A4C63A477DA}" destId="{C2D5E6FE-3C2C-4CBA-A834-477C1EF3867C}" srcOrd="4" destOrd="0" presId="urn:microsoft.com/office/officeart/2018/2/layout/IconVerticalSolidList"/>
    <dgm:cxn modelId="{8B7E6740-4ACC-054A-AC59-FAFEFF821DC6}" type="presParOf" srcId="{C2D5E6FE-3C2C-4CBA-A834-477C1EF3867C}" destId="{6CCCA0EB-AD21-42DE-843F-8EC0B09F6699}" srcOrd="0" destOrd="0" presId="urn:microsoft.com/office/officeart/2018/2/layout/IconVerticalSolidList"/>
    <dgm:cxn modelId="{63F34D98-2B54-4D49-B5EC-ACBEB67239B0}" type="presParOf" srcId="{C2D5E6FE-3C2C-4CBA-A834-477C1EF3867C}" destId="{0AAE1C21-297A-49CB-8775-3B4C4DEC35F5}" srcOrd="1" destOrd="0" presId="urn:microsoft.com/office/officeart/2018/2/layout/IconVerticalSolidList"/>
    <dgm:cxn modelId="{E0A5C97D-FAF1-264D-A9A6-0EBEBDDF9B00}" type="presParOf" srcId="{C2D5E6FE-3C2C-4CBA-A834-477C1EF3867C}" destId="{0290FFFD-477C-47BF-98B3-A084756300C2}" srcOrd="2" destOrd="0" presId="urn:microsoft.com/office/officeart/2018/2/layout/IconVerticalSolidList"/>
    <dgm:cxn modelId="{5B907F2B-5CDD-C748-9C3A-57C7A8F4D255}" type="presParOf" srcId="{C2D5E6FE-3C2C-4CBA-A834-477C1EF3867C}" destId="{0EB23BE8-839B-4854-AFE1-E7FC2105BDD5}" srcOrd="3" destOrd="0" presId="urn:microsoft.com/office/officeart/2018/2/layout/IconVerticalSolidList"/>
    <dgm:cxn modelId="{A73B883F-D346-7A4E-8CF1-EBF98C16FF95}" type="presParOf" srcId="{242E147B-DA61-45DA-AF92-3A4C63A477DA}" destId="{0C15631E-D764-4E78-9809-EF93B79CBC29}" srcOrd="5" destOrd="0" presId="urn:microsoft.com/office/officeart/2018/2/layout/IconVerticalSolidList"/>
    <dgm:cxn modelId="{77E8104B-A7F7-A746-915C-74BC08D5B5F0}" type="presParOf" srcId="{242E147B-DA61-45DA-AF92-3A4C63A477DA}" destId="{DCD3F3CF-CE18-4531-8B61-057F4B7604F5}" srcOrd="6" destOrd="0" presId="urn:microsoft.com/office/officeart/2018/2/layout/IconVerticalSolidList"/>
    <dgm:cxn modelId="{243DCAD5-4309-7E4D-9BB7-17E960D0965F}" type="presParOf" srcId="{DCD3F3CF-CE18-4531-8B61-057F4B7604F5}" destId="{B495D111-17C1-41A3-8DC8-C8E3C958FDCF}" srcOrd="0" destOrd="0" presId="urn:microsoft.com/office/officeart/2018/2/layout/IconVerticalSolidList"/>
    <dgm:cxn modelId="{042FF307-1A16-8749-91A9-766F2040FB8E}" type="presParOf" srcId="{DCD3F3CF-CE18-4531-8B61-057F4B7604F5}" destId="{D9A60DD4-8C14-439D-9F1F-15CE80ADE47A}" srcOrd="1" destOrd="0" presId="urn:microsoft.com/office/officeart/2018/2/layout/IconVerticalSolidList"/>
    <dgm:cxn modelId="{201E6ED6-6555-CB4D-863A-FD20EAD8CA13}" type="presParOf" srcId="{DCD3F3CF-CE18-4531-8B61-057F4B7604F5}" destId="{AC7835D4-D7BD-4025-B781-29604FE4FE2C}" srcOrd="2" destOrd="0" presId="urn:microsoft.com/office/officeart/2018/2/layout/IconVerticalSolidList"/>
    <dgm:cxn modelId="{1B26CF13-90F9-0043-AD5A-18CBE4E33D96}" type="presParOf" srcId="{DCD3F3CF-CE18-4531-8B61-057F4B7604F5}" destId="{867BB67C-760F-49A2-BC50-5B259E408D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792074-EA9B-44E8-9960-6A186637F0A0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9E0F1F-D6F1-49C7-B7BE-9EA82299DFAD}">
      <dgm:prSet/>
      <dgm:spPr/>
      <dgm:t>
        <a:bodyPr/>
        <a:lstStyle/>
        <a:p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Unique Emphasis:</a:t>
          </a:r>
        </a:p>
      </dgm:t>
    </dgm:pt>
    <dgm:pt modelId="{ACD7C2D1-3CF2-46A0-BD3C-F7EC96B065D0}" type="parTrans" cxnId="{23B81AEA-9E53-4B13-8000-3CC288A2B819}">
      <dgm:prSet/>
      <dgm:spPr/>
      <dgm:t>
        <a:bodyPr/>
        <a:lstStyle/>
        <a:p>
          <a:endParaRPr lang="en-US"/>
        </a:p>
      </dgm:t>
    </dgm:pt>
    <dgm:pt modelId="{39E1ED82-030A-4BE1-858C-50587D5CA74B}" type="sibTrans" cxnId="{23B81AEA-9E53-4B13-8000-3CC288A2B819}">
      <dgm:prSet/>
      <dgm:spPr/>
      <dgm:t>
        <a:bodyPr/>
        <a:lstStyle/>
        <a:p>
          <a:endParaRPr lang="en-US"/>
        </a:p>
      </dgm:t>
    </dgm:pt>
    <dgm:pt modelId="{AFDB7E3F-0F97-43CE-B38E-4D5C5D5EDC5E}">
      <dgm:prSet custT="1"/>
      <dgm:spPr/>
      <dgm:t>
        <a:bodyPr/>
        <a:lstStyle/>
        <a:p>
          <a:r>
            <a:rPr lang="en-US" sz="1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Unlike the Recovery Community Center Office-Based Opioid Treatment and the CJ Continuum of Care, our framework uniquely emphasizes </a:t>
          </a:r>
          <a:r>
            <a:rPr lang="en-US" sz="17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systemic policy changes and continuous improvement.</a:t>
          </a:r>
        </a:p>
      </dgm:t>
    </dgm:pt>
    <dgm:pt modelId="{6C850082-26C3-4EF6-8865-9245B43A7F14}" type="parTrans" cxnId="{75C17B34-9905-4EE6-AB04-C699A38E3793}">
      <dgm:prSet/>
      <dgm:spPr/>
      <dgm:t>
        <a:bodyPr/>
        <a:lstStyle/>
        <a:p>
          <a:endParaRPr lang="en-US"/>
        </a:p>
      </dgm:t>
    </dgm:pt>
    <dgm:pt modelId="{71E8BAA3-277D-41FB-A128-AFF00309A834}" type="sibTrans" cxnId="{75C17B34-9905-4EE6-AB04-C699A38E3793}">
      <dgm:prSet/>
      <dgm:spPr/>
      <dgm:t>
        <a:bodyPr/>
        <a:lstStyle/>
        <a:p>
          <a:endParaRPr lang="en-US"/>
        </a:p>
      </dgm:t>
    </dgm:pt>
    <dgm:pt modelId="{3DF2C907-FE24-458C-8588-3CB5EB7581B2}">
      <dgm:prSet/>
      <dgm:spPr/>
      <dgm:t>
        <a:bodyPr/>
        <a:lstStyle/>
        <a:p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Adaptability:</a:t>
          </a:r>
        </a:p>
      </dgm:t>
    </dgm:pt>
    <dgm:pt modelId="{7BBDD09F-8AAC-43CB-8B39-151E29481D43}" type="parTrans" cxnId="{3C24D3F7-8788-43A1-A201-3D3B4A42ABF0}">
      <dgm:prSet/>
      <dgm:spPr/>
      <dgm:t>
        <a:bodyPr/>
        <a:lstStyle/>
        <a:p>
          <a:endParaRPr lang="en-US"/>
        </a:p>
      </dgm:t>
    </dgm:pt>
    <dgm:pt modelId="{3E5D8867-21EF-4DD8-AB3B-54A403F153F9}" type="sibTrans" cxnId="{3C24D3F7-8788-43A1-A201-3D3B4A42ABF0}">
      <dgm:prSet/>
      <dgm:spPr/>
      <dgm:t>
        <a:bodyPr/>
        <a:lstStyle/>
        <a:p>
          <a:endParaRPr lang="en-US"/>
        </a:p>
      </dgm:t>
    </dgm:pt>
    <dgm:pt modelId="{554D7BF8-E183-4EDF-9405-9C7ACDEB7543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Focuses on </a:t>
          </a:r>
          <a:r>
            <a:rPr lang="en-US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dynamic responses</a:t>
          </a:r>
          <a:r>
            <a:rPr lang="en-US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to emerging challenges.</a:t>
          </a:r>
        </a:p>
      </dgm:t>
    </dgm:pt>
    <dgm:pt modelId="{D873F98A-7DF7-418F-BD9D-2FA8B7019BE9}" type="parTrans" cxnId="{138A86E6-8A9A-44EA-A402-05A7724F3EBE}">
      <dgm:prSet/>
      <dgm:spPr/>
      <dgm:t>
        <a:bodyPr/>
        <a:lstStyle/>
        <a:p>
          <a:endParaRPr lang="en-US"/>
        </a:p>
      </dgm:t>
    </dgm:pt>
    <dgm:pt modelId="{D11790E5-D478-4D63-98F6-D3F882AE4E99}" type="sibTrans" cxnId="{138A86E6-8A9A-44EA-A402-05A7724F3EBE}">
      <dgm:prSet/>
      <dgm:spPr/>
      <dgm:t>
        <a:bodyPr/>
        <a:lstStyle/>
        <a:p>
          <a:endParaRPr lang="en-US"/>
        </a:p>
      </dgm:t>
    </dgm:pt>
    <dgm:pt modelId="{198F4780-6A56-4FD7-AE3E-84FEF3532083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Crucial for the rapidly </a:t>
          </a:r>
          <a:r>
            <a:rPr lang="en-US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changing landscape </a:t>
          </a: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of opioid overdose prevention.</a:t>
          </a:r>
        </a:p>
      </dgm:t>
    </dgm:pt>
    <dgm:pt modelId="{82B28BF6-4DCF-4659-A426-7C8C620D0988}" type="parTrans" cxnId="{8FE6FC2A-7545-401D-AAB6-49D1DD351E95}">
      <dgm:prSet/>
      <dgm:spPr/>
      <dgm:t>
        <a:bodyPr/>
        <a:lstStyle/>
        <a:p>
          <a:endParaRPr lang="en-US"/>
        </a:p>
      </dgm:t>
    </dgm:pt>
    <dgm:pt modelId="{CCC47F4F-4225-484F-AFB7-127B133DE2F5}" type="sibTrans" cxnId="{8FE6FC2A-7545-401D-AAB6-49D1DD351E95}">
      <dgm:prSet/>
      <dgm:spPr/>
      <dgm:t>
        <a:bodyPr/>
        <a:lstStyle/>
        <a:p>
          <a:endParaRPr lang="en-US"/>
        </a:p>
      </dgm:t>
    </dgm:pt>
    <dgm:pt modelId="{6363577E-A4EE-4C07-B21A-656642886BA0}">
      <dgm:prSet/>
      <dgm:spPr/>
      <dgm:t>
        <a:bodyPr/>
        <a:lstStyle/>
        <a:p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Critical Feature:</a:t>
          </a:r>
        </a:p>
      </dgm:t>
    </dgm:pt>
    <dgm:pt modelId="{9901BA94-4FB3-4A09-88A4-3A2B97B107B5}" type="parTrans" cxnId="{3B727712-8C6E-4D8B-8FEF-3030208B3380}">
      <dgm:prSet/>
      <dgm:spPr/>
      <dgm:t>
        <a:bodyPr/>
        <a:lstStyle/>
        <a:p>
          <a:endParaRPr lang="en-US"/>
        </a:p>
      </dgm:t>
    </dgm:pt>
    <dgm:pt modelId="{43D55637-3993-45CC-BA51-8102A8B685E4}" type="sibTrans" cxnId="{3B727712-8C6E-4D8B-8FEF-3030208B3380}">
      <dgm:prSet/>
      <dgm:spPr/>
      <dgm:t>
        <a:bodyPr/>
        <a:lstStyle/>
        <a:p>
          <a:endParaRPr lang="en-US"/>
        </a:p>
      </dgm:t>
    </dgm:pt>
    <dgm:pt modelId="{B4CC57F3-CEFA-40A9-A025-858872F97CA3}">
      <dgm:prSet/>
      <dgm:spPr/>
      <dgm:t>
        <a:bodyPr/>
        <a:lstStyle/>
        <a:p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Ensures the framework remains relevant and effective amidst evolving public health needs.</a:t>
          </a:r>
        </a:p>
      </dgm:t>
    </dgm:pt>
    <dgm:pt modelId="{89810BCF-9CAE-4B98-97FA-41FD779DB77E}" type="parTrans" cxnId="{75C09ADB-1B0E-44C3-91DA-429542160BA5}">
      <dgm:prSet/>
      <dgm:spPr/>
      <dgm:t>
        <a:bodyPr/>
        <a:lstStyle/>
        <a:p>
          <a:endParaRPr lang="en-US"/>
        </a:p>
      </dgm:t>
    </dgm:pt>
    <dgm:pt modelId="{1A6CF520-BD07-4384-B2C0-10FC044951A0}" type="sibTrans" cxnId="{75C09ADB-1B0E-44C3-91DA-429542160BA5}">
      <dgm:prSet/>
      <dgm:spPr/>
      <dgm:t>
        <a:bodyPr/>
        <a:lstStyle/>
        <a:p>
          <a:endParaRPr lang="en-US"/>
        </a:p>
      </dgm:t>
    </dgm:pt>
    <dgm:pt modelId="{D0296083-C8B2-804A-B9C6-68AFC5489700}">
      <dgm:prSet/>
      <dgm:spPr/>
      <dgm:t>
        <a:bodyPr/>
        <a:lstStyle/>
        <a:p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7CF8370-EE55-4447-B641-C32B0AFA1001}" type="parTrans" cxnId="{DDCB1415-6564-F147-80A8-5EA8259F8266}">
      <dgm:prSet/>
      <dgm:spPr/>
      <dgm:t>
        <a:bodyPr/>
        <a:lstStyle/>
        <a:p>
          <a:endParaRPr lang="en-US"/>
        </a:p>
      </dgm:t>
    </dgm:pt>
    <dgm:pt modelId="{DDA215AC-5AF1-9644-9B8C-9F83B777A718}" type="sibTrans" cxnId="{DDCB1415-6564-F147-80A8-5EA8259F8266}">
      <dgm:prSet/>
      <dgm:spPr/>
      <dgm:t>
        <a:bodyPr/>
        <a:lstStyle/>
        <a:p>
          <a:endParaRPr lang="en-US"/>
        </a:p>
      </dgm:t>
    </dgm:pt>
    <dgm:pt modelId="{E369344F-B503-0046-B601-9C927ABCAA41}" type="pres">
      <dgm:prSet presAssocID="{00792074-EA9B-44E8-9960-6A186637F0A0}" presName="Name0" presStyleCnt="0">
        <dgm:presLayoutVars>
          <dgm:dir/>
          <dgm:animLvl val="lvl"/>
          <dgm:resizeHandles val="exact"/>
        </dgm:presLayoutVars>
      </dgm:prSet>
      <dgm:spPr/>
    </dgm:pt>
    <dgm:pt modelId="{D33E41A7-19F5-7F4D-ACE6-2CCAF5A19146}" type="pres">
      <dgm:prSet presAssocID="{479E0F1F-D6F1-49C7-B7BE-9EA82299DFAD}" presName="composite" presStyleCnt="0"/>
      <dgm:spPr/>
    </dgm:pt>
    <dgm:pt modelId="{E2E01E7E-B978-4E4F-93F7-DD61EFC5C9CB}" type="pres">
      <dgm:prSet presAssocID="{479E0F1F-D6F1-49C7-B7BE-9EA82299DFA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96601F1-819D-2942-AD3E-E540AFE44F8F}" type="pres">
      <dgm:prSet presAssocID="{479E0F1F-D6F1-49C7-B7BE-9EA82299DFAD}" presName="desTx" presStyleLbl="alignAccFollowNode1" presStyleIdx="0" presStyleCnt="3">
        <dgm:presLayoutVars>
          <dgm:bulletEnabled val="1"/>
        </dgm:presLayoutVars>
      </dgm:prSet>
      <dgm:spPr/>
    </dgm:pt>
    <dgm:pt modelId="{E7C897C7-65D4-984F-91E7-DCDFE3733589}" type="pres">
      <dgm:prSet presAssocID="{39E1ED82-030A-4BE1-858C-50587D5CA74B}" presName="space" presStyleCnt="0"/>
      <dgm:spPr/>
    </dgm:pt>
    <dgm:pt modelId="{DFC72F35-BEEE-2F41-AA6E-2DFDADA42292}" type="pres">
      <dgm:prSet presAssocID="{3DF2C907-FE24-458C-8588-3CB5EB7581B2}" presName="composite" presStyleCnt="0"/>
      <dgm:spPr/>
    </dgm:pt>
    <dgm:pt modelId="{D9403990-2A53-514D-A8E0-228856966164}" type="pres">
      <dgm:prSet presAssocID="{3DF2C907-FE24-458C-8588-3CB5EB7581B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383F82C-BC0C-D549-B997-D633795C4559}" type="pres">
      <dgm:prSet presAssocID="{3DF2C907-FE24-458C-8588-3CB5EB7581B2}" presName="desTx" presStyleLbl="alignAccFollowNode1" presStyleIdx="1" presStyleCnt="3">
        <dgm:presLayoutVars>
          <dgm:bulletEnabled val="1"/>
        </dgm:presLayoutVars>
      </dgm:prSet>
      <dgm:spPr/>
    </dgm:pt>
    <dgm:pt modelId="{99C55AAF-2F63-924F-9D96-5C1527385EF8}" type="pres">
      <dgm:prSet presAssocID="{3E5D8867-21EF-4DD8-AB3B-54A403F153F9}" presName="space" presStyleCnt="0"/>
      <dgm:spPr/>
    </dgm:pt>
    <dgm:pt modelId="{08DDE961-5123-9C4F-8BA3-5DAF0B523B0C}" type="pres">
      <dgm:prSet presAssocID="{6363577E-A4EE-4C07-B21A-656642886BA0}" presName="composite" presStyleCnt="0"/>
      <dgm:spPr/>
    </dgm:pt>
    <dgm:pt modelId="{1F981B13-903C-4A4C-AB42-016190437202}" type="pres">
      <dgm:prSet presAssocID="{6363577E-A4EE-4C07-B21A-656642886BA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EF451E6-2980-FF43-81F7-CB7334EC9566}" type="pres">
      <dgm:prSet presAssocID="{6363577E-A4EE-4C07-B21A-656642886BA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42C7A0C-C133-BB40-ABCC-0E725379C572}" type="presOf" srcId="{AFDB7E3F-0F97-43CE-B38E-4D5C5D5EDC5E}" destId="{F96601F1-819D-2942-AD3E-E540AFE44F8F}" srcOrd="0" destOrd="0" presId="urn:microsoft.com/office/officeart/2005/8/layout/hList1"/>
    <dgm:cxn modelId="{3B727712-8C6E-4D8B-8FEF-3030208B3380}" srcId="{00792074-EA9B-44E8-9960-6A186637F0A0}" destId="{6363577E-A4EE-4C07-B21A-656642886BA0}" srcOrd="2" destOrd="0" parTransId="{9901BA94-4FB3-4A09-88A4-3A2B97B107B5}" sibTransId="{43D55637-3993-45CC-BA51-8102A8B685E4}"/>
    <dgm:cxn modelId="{F9304014-97E5-C042-8F4A-76DAC2A3B2CA}" type="presOf" srcId="{B4CC57F3-CEFA-40A9-A025-858872F97CA3}" destId="{0EF451E6-2980-FF43-81F7-CB7334EC9566}" srcOrd="0" destOrd="0" presId="urn:microsoft.com/office/officeart/2005/8/layout/hList1"/>
    <dgm:cxn modelId="{DDCB1415-6564-F147-80A8-5EA8259F8266}" srcId="{3DF2C907-FE24-458C-8588-3CB5EB7581B2}" destId="{D0296083-C8B2-804A-B9C6-68AFC5489700}" srcOrd="1" destOrd="0" parTransId="{C7CF8370-EE55-4447-B641-C32B0AFA1001}" sibTransId="{DDA215AC-5AF1-9644-9B8C-9F83B777A718}"/>
    <dgm:cxn modelId="{83F08619-3CE1-584B-8047-1C00680CB666}" type="presOf" srcId="{3DF2C907-FE24-458C-8588-3CB5EB7581B2}" destId="{D9403990-2A53-514D-A8E0-228856966164}" srcOrd="0" destOrd="0" presId="urn:microsoft.com/office/officeart/2005/8/layout/hList1"/>
    <dgm:cxn modelId="{CB7F0826-3E25-4147-A186-3D16D45098BC}" type="presOf" srcId="{00792074-EA9B-44E8-9960-6A186637F0A0}" destId="{E369344F-B503-0046-B601-9C927ABCAA41}" srcOrd="0" destOrd="0" presId="urn:microsoft.com/office/officeart/2005/8/layout/hList1"/>
    <dgm:cxn modelId="{8FE6FC2A-7545-401D-AAB6-49D1DD351E95}" srcId="{3DF2C907-FE24-458C-8588-3CB5EB7581B2}" destId="{198F4780-6A56-4FD7-AE3E-84FEF3532083}" srcOrd="2" destOrd="0" parTransId="{82B28BF6-4DCF-4659-A426-7C8C620D0988}" sibTransId="{CCC47F4F-4225-484F-AFB7-127B133DE2F5}"/>
    <dgm:cxn modelId="{CF3D0C2B-BBDD-EC4E-ACC5-BFA917FFCA93}" type="presOf" srcId="{D0296083-C8B2-804A-B9C6-68AFC5489700}" destId="{4383F82C-BC0C-D549-B997-D633795C4559}" srcOrd="0" destOrd="1" presId="urn:microsoft.com/office/officeart/2005/8/layout/hList1"/>
    <dgm:cxn modelId="{204F8231-8DB9-4A41-9F82-6B8F68439074}" type="presOf" srcId="{198F4780-6A56-4FD7-AE3E-84FEF3532083}" destId="{4383F82C-BC0C-D549-B997-D633795C4559}" srcOrd="0" destOrd="2" presId="urn:microsoft.com/office/officeart/2005/8/layout/hList1"/>
    <dgm:cxn modelId="{75C17B34-9905-4EE6-AB04-C699A38E3793}" srcId="{479E0F1F-D6F1-49C7-B7BE-9EA82299DFAD}" destId="{AFDB7E3F-0F97-43CE-B38E-4D5C5D5EDC5E}" srcOrd="0" destOrd="0" parTransId="{6C850082-26C3-4EF6-8865-9245B43A7F14}" sibTransId="{71E8BAA3-277D-41FB-A128-AFF00309A834}"/>
    <dgm:cxn modelId="{FD307F4B-D037-5549-B0DA-C798D9F2845C}" type="presOf" srcId="{479E0F1F-D6F1-49C7-B7BE-9EA82299DFAD}" destId="{E2E01E7E-B978-4E4F-93F7-DD61EFC5C9CB}" srcOrd="0" destOrd="0" presId="urn:microsoft.com/office/officeart/2005/8/layout/hList1"/>
    <dgm:cxn modelId="{0C14A3A2-A644-E841-926A-620262137AF2}" type="presOf" srcId="{6363577E-A4EE-4C07-B21A-656642886BA0}" destId="{1F981B13-903C-4A4C-AB42-016190437202}" srcOrd="0" destOrd="0" presId="urn:microsoft.com/office/officeart/2005/8/layout/hList1"/>
    <dgm:cxn modelId="{1B9AC3B7-347F-BB40-9C43-918CF2A6768D}" type="presOf" srcId="{554D7BF8-E183-4EDF-9405-9C7ACDEB7543}" destId="{4383F82C-BC0C-D549-B997-D633795C4559}" srcOrd="0" destOrd="0" presId="urn:microsoft.com/office/officeart/2005/8/layout/hList1"/>
    <dgm:cxn modelId="{75C09ADB-1B0E-44C3-91DA-429542160BA5}" srcId="{6363577E-A4EE-4C07-B21A-656642886BA0}" destId="{B4CC57F3-CEFA-40A9-A025-858872F97CA3}" srcOrd="0" destOrd="0" parTransId="{89810BCF-9CAE-4B98-97FA-41FD779DB77E}" sibTransId="{1A6CF520-BD07-4384-B2C0-10FC044951A0}"/>
    <dgm:cxn modelId="{138A86E6-8A9A-44EA-A402-05A7724F3EBE}" srcId="{3DF2C907-FE24-458C-8588-3CB5EB7581B2}" destId="{554D7BF8-E183-4EDF-9405-9C7ACDEB7543}" srcOrd="0" destOrd="0" parTransId="{D873F98A-7DF7-418F-BD9D-2FA8B7019BE9}" sibTransId="{D11790E5-D478-4D63-98F6-D3F882AE4E99}"/>
    <dgm:cxn modelId="{23B81AEA-9E53-4B13-8000-3CC288A2B819}" srcId="{00792074-EA9B-44E8-9960-6A186637F0A0}" destId="{479E0F1F-D6F1-49C7-B7BE-9EA82299DFAD}" srcOrd="0" destOrd="0" parTransId="{ACD7C2D1-3CF2-46A0-BD3C-F7EC96B065D0}" sibTransId="{39E1ED82-030A-4BE1-858C-50587D5CA74B}"/>
    <dgm:cxn modelId="{3C24D3F7-8788-43A1-A201-3D3B4A42ABF0}" srcId="{00792074-EA9B-44E8-9960-6A186637F0A0}" destId="{3DF2C907-FE24-458C-8588-3CB5EB7581B2}" srcOrd="1" destOrd="0" parTransId="{7BBDD09F-8AAC-43CB-8B39-151E29481D43}" sibTransId="{3E5D8867-21EF-4DD8-AB3B-54A403F153F9}"/>
    <dgm:cxn modelId="{6D5B05DD-8F15-0F40-B4FB-3D6039A070C6}" type="presParOf" srcId="{E369344F-B503-0046-B601-9C927ABCAA41}" destId="{D33E41A7-19F5-7F4D-ACE6-2CCAF5A19146}" srcOrd="0" destOrd="0" presId="urn:microsoft.com/office/officeart/2005/8/layout/hList1"/>
    <dgm:cxn modelId="{DB72142C-8257-4741-A9A6-854886B9BBC4}" type="presParOf" srcId="{D33E41A7-19F5-7F4D-ACE6-2CCAF5A19146}" destId="{E2E01E7E-B978-4E4F-93F7-DD61EFC5C9CB}" srcOrd="0" destOrd="0" presId="urn:microsoft.com/office/officeart/2005/8/layout/hList1"/>
    <dgm:cxn modelId="{E3813232-6646-1A42-86C2-E8C713E25AB8}" type="presParOf" srcId="{D33E41A7-19F5-7F4D-ACE6-2CCAF5A19146}" destId="{F96601F1-819D-2942-AD3E-E540AFE44F8F}" srcOrd="1" destOrd="0" presId="urn:microsoft.com/office/officeart/2005/8/layout/hList1"/>
    <dgm:cxn modelId="{1D9C894E-44E7-BA41-8574-8C5AB3518A91}" type="presParOf" srcId="{E369344F-B503-0046-B601-9C927ABCAA41}" destId="{E7C897C7-65D4-984F-91E7-DCDFE3733589}" srcOrd="1" destOrd="0" presId="urn:microsoft.com/office/officeart/2005/8/layout/hList1"/>
    <dgm:cxn modelId="{BAE6D239-BBAE-304B-8E4C-A09BCBAAF679}" type="presParOf" srcId="{E369344F-B503-0046-B601-9C927ABCAA41}" destId="{DFC72F35-BEEE-2F41-AA6E-2DFDADA42292}" srcOrd="2" destOrd="0" presId="urn:microsoft.com/office/officeart/2005/8/layout/hList1"/>
    <dgm:cxn modelId="{237E15A3-8ECD-2540-829E-3F8B8FE34FBF}" type="presParOf" srcId="{DFC72F35-BEEE-2F41-AA6E-2DFDADA42292}" destId="{D9403990-2A53-514D-A8E0-228856966164}" srcOrd="0" destOrd="0" presId="urn:microsoft.com/office/officeart/2005/8/layout/hList1"/>
    <dgm:cxn modelId="{B5F09597-7564-1341-BD00-B0AEFDDFD087}" type="presParOf" srcId="{DFC72F35-BEEE-2F41-AA6E-2DFDADA42292}" destId="{4383F82C-BC0C-D549-B997-D633795C4559}" srcOrd="1" destOrd="0" presId="urn:microsoft.com/office/officeart/2005/8/layout/hList1"/>
    <dgm:cxn modelId="{91F44737-8238-D745-9CA9-C9185F354144}" type="presParOf" srcId="{E369344F-B503-0046-B601-9C927ABCAA41}" destId="{99C55AAF-2F63-924F-9D96-5C1527385EF8}" srcOrd="3" destOrd="0" presId="urn:microsoft.com/office/officeart/2005/8/layout/hList1"/>
    <dgm:cxn modelId="{190A7B0C-FD9A-014F-8A3A-3FE1AEE951AC}" type="presParOf" srcId="{E369344F-B503-0046-B601-9C927ABCAA41}" destId="{08DDE961-5123-9C4F-8BA3-5DAF0B523B0C}" srcOrd="4" destOrd="0" presId="urn:microsoft.com/office/officeart/2005/8/layout/hList1"/>
    <dgm:cxn modelId="{8004CF07-6B8D-B743-9CFA-AB8EFC59E088}" type="presParOf" srcId="{08DDE961-5123-9C4F-8BA3-5DAF0B523B0C}" destId="{1F981B13-903C-4A4C-AB42-016190437202}" srcOrd="0" destOrd="0" presId="urn:microsoft.com/office/officeart/2005/8/layout/hList1"/>
    <dgm:cxn modelId="{BA3B6AE1-93FC-9F4F-87D4-1CE783838691}" type="presParOf" srcId="{08DDE961-5123-9C4F-8BA3-5DAF0B523B0C}" destId="{0EF451E6-2980-FF43-81F7-CB7334EC956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3C9CDE-1784-4A5A-ACE7-73FAC7D5A86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201210A-5AB5-43AB-9E74-70D9B5EB6D9A}">
      <dgm:prSet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Integrate strategies for streamlined interventions and optimized resource use.</a:t>
          </a:r>
        </a:p>
      </dgm:t>
    </dgm:pt>
    <dgm:pt modelId="{98983D5B-F41D-46D7-B8BC-8363A1B6FBDC}" type="parTrans" cxnId="{BC98428E-484B-4784-8C42-233F74B36284}">
      <dgm:prSet/>
      <dgm:spPr/>
      <dgm:t>
        <a:bodyPr/>
        <a:lstStyle/>
        <a:p>
          <a:endParaRPr lang="en-US"/>
        </a:p>
      </dgm:t>
    </dgm:pt>
    <dgm:pt modelId="{E32E245C-D38A-4347-B831-A15BA0FC0562}" type="sibTrans" cxnId="{BC98428E-484B-4784-8C42-233F74B36284}">
      <dgm:prSet/>
      <dgm:spPr/>
      <dgm:t>
        <a:bodyPr/>
        <a:lstStyle/>
        <a:p>
          <a:endParaRPr lang="en-US"/>
        </a:p>
      </dgm:t>
    </dgm:pt>
    <dgm:pt modelId="{F461597B-3EFF-46B2-9A41-0C5DDAF469D6}">
      <dgm:prSet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Implement culturally sensitive accessible training on naloxone use and MAT.</a:t>
          </a:r>
        </a:p>
      </dgm:t>
    </dgm:pt>
    <dgm:pt modelId="{D04F0FDA-1CF0-4D2A-A5A1-C71AC6946152}" type="parTrans" cxnId="{A0ED6A6E-DF25-4693-9A1B-81162A886BB2}">
      <dgm:prSet/>
      <dgm:spPr/>
      <dgm:t>
        <a:bodyPr/>
        <a:lstStyle/>
        <a:p>
          <a:endParaRPr lang="en-US"/>
        </a:p>
      </dgm:t>
    </dgm:pt>
    <dgm:pt modelId="{8F9BD50D-DDE8-4636-A742-3BB2B775CF50}" type="sibTrans" cxnId="{A0ED6A6E-DF25-4693-9A1B-81162A886BB2}">
      <dgm:prSet/>
      <dgm:spPr/>
      <dgm:t>
        <a:bodyPr/>
        <a:lstStyle/>
        <a:p>
          <a:endParaRPr lang="en-US"/>
        </a:p>
      </dgm:t>
    </dgm:pt>
    <dgm:pt modelId="{4C1F9C8F-3D23-4F2E-A2DB-B7CEAF3ABFF5}">
      <dgm:prSet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Advocate for easier access to comprehensive treatment services.</a:t>
          </a:r>
        </a:p>
      </dgm:t>
    </dgm:pt>
    <dgm:pt modelId="{A42FDC21-FBB4-4009-8BBB-58DC9F49F596}" type="parTrans" cxnId="{EAF64163-123B-4CB0-83A6-89B4EA4D2625}">
      <dgm:prSet/>
      <dgm:spPr/>
      <dgm:t>
        <a:bodyPr/>
        <a:lstStyle/>
        <a:p>
          <a:endParaRPr lang="en-US"/>
        </a:p>
      </dgm:t>
    </dgm:pt>
    <dgm:pt modelId="{E43B4117-8A0D-400E-900B-179F3FAEE5CE}" type="sibTrans" cxnId="{EAF64163-123B-4CB0-83A6-89B4EA4D2625}">
      <dgm:prSet/>
      <dgm:spPr/>
      <dgm:t>
        <a:bodyPr/>
        <a:lstStyle/>
        <a:p>
          <a:endParaRPr lang="en-US"/>
        </a:p>
      </dgm:t>
    </dgm:pt>
    <dgm:pt modelId="{2CAE11AC-2AC3-4D26-B5B2-036CBB8B44C2}">
      <dgm:prSet custT="1"/>
      <dgm:spPr/>
      <dgm:t>
        <a:bodyPr/>
        <a:lstStyle/>
        <a:p>
          <a:r>
            <a: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Cultural competence training across sectors</a:t>
          </a:r>
        </a:p>
      </dgm:t>
    </dgm:pt>
    <dgm:pt modelId="{BDD095A4-2708-4BBA-98FA-1840A744B4F5}" type="parTrans" cxnId="{78A8E0FC-6223-42F8-A5BA-BFA016F711B8}">
      <dgm:prSet/>
      <dgm:spPr/>
      <dgm:t>
        <a:bodyPr/>
        <a:lstStyle/>
        <a:p>
          <a:endParaRPr lang="en-US"/>
        </a:p>
      </dgm:t>
    </dgm:pt>
    <dgm:pt modelId="{A4617E1C-6DBC-46D9-AE4B-1E1A86C47723}" type="sibTrans" cxnId="{78A8E0FC-6223-42F8-A5BA-BFA016F711B8}">
      <dgm:prSet/>
      <dgm:spPr/>
      <dgm:t>
        <a:bodyPr/>
        <a:lstStyle/>
        <a:p>
          <a:endParaRPr lang="en-US"/>
        </a:p>
      </dgm:t>
    </dgm:pt>
    <dgm:pt modelId="{06F0C808-25BD-48C7-BF27-DAFC23899153}" type="pres">
      <dgm:prSet presAssocID="{353C9CDE-1784-4A5A-ACE7-73FAC7D5A867}" presName="root" presStyleCnt="0">
        <dgm:presLayoutVars>
          <dgm:dir/>
          <dgm:resizeHandles val="exact"/>
        </dgm:presLayoutVars>
      </dgm:prSet>
      <dgm:spPr/>
    </dgm:pt>
    <dgm:pt modelId="{40C651CC-9038-4989-9C72-E6EEFD2716E2}" type="pres">
      <dgm:prSet presAssocID="{8201210A-5AB5-43AB-9E74-70D9B5EB6D9A}" presName="compNode" presStyleCnt="0"/>
      <dgm:spPr/>
    </dgm:pt>
    <dgm:pt modelId="{6DA3B301-19E1-4D73-9C67-D5324443C7C7}" type="pres">
      <dgm:prSet presAssocID="{8201210A-5AB5-43AB-9E74-70D9B5EB6D9A}" presName="bgRect" presStyleLbl="bgShp" presStyleIdx="0" presStyleCnt="4"/>
      <dgm:spPr/>
    </dgm:pt>
    <dgm:pt modelId="{2125311E-D3ED-43BD-92DA-9138B9F89163}" type="pres">
      <dgm:prSet presAssocID="{8201210A-5AB5-43AB-9E74-70D9B5EB6D9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4DB492B-71EC-4531-88ED-74078BD9D211}" type="pres">
      <dgm:prSet presAssocID="{8201210A-5AB5-43AB-9E74-70D9B5EB6D9A}" presName="spaceRect" presStyleCnt="0"/>
      <dgm:spPr/>
    </dgm:pt>
    <dgm:pt modelId="{0902059B-16DA-4F6C-9FEB-95B28522F494}" type="pres">
      <dgm:prSet presAssocID="{8201210A-5AB5-43AB-9E74-70D9B5EB6D9A}" presName="parTx" presStyleLbl="revTx" presStyleIdx="0" presStyleCnt="4">
        <dgm:presLayoutVars>
          <dgm:chMax val="0"/>
          <dgm:chPref val="0"/>
        </dgm:presLayoutVars>
      </dgm:prSet>
      <dgm:spPr/>
    </dgm:pt>
    <dgm:pt modelId="{2D9D0212-E24E-4BC4-9782-243AD7F4A8D5}" type="pres">
      <dgm:prSet presAssocID="{E32E245C-D38A-4347-B831-A15BA0FC0562}" presName="sibTrans" presStyleCnt="0"/>
      <dgm:spPr/>
    </dgm:pt>
    <dgm:pt modelId="{00F632A4-EAF5-4267-A254-39751F98A76D}" type="pres">
      <dgm:prSet presAssocID="{F461597B-3EFF-46B2-9A41-0C5DDAF469D6}" presName="compNode" presStyleCnt="0"/>
      <dgm:spPr/>
    </dgm:pt>
    <dgm:pt modelId="{28C67255-D1B3-4EDF-9DD0-05FA315C7945}" type="pres">
      <dgm:prSet presAssocID="{F461597B-3EFF-46B2-9A41-0C5DDAF469D6}" presName="bgRect" presStyleLbl="bgShp" presStyleIdx="1" presStyleCnt="4"/>
      <dgm:spPr/>
    </dgm:pt>
    <dgm:pt modelId="{16205A2D-19D9-4727-89AA-CF060D311B62}" type="pres">
      <dgm:prSet presAssocID="{F461597B-3EFF-46B2-9A41-0C5DDAF469D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D8295E1D-0A34-4FEB-9933-F9D29BF2C476}" type="pres">
      <dgm:prSet presAssocID="{F461597B-3EFF-46B2-9A41-0C5DDAF469D6}" presName="spaceRect" presStyleCnt="0"/>
      <dgm:spPr/>
    </dgm:pt>
    <dgm:pt modelId="{95646ED7-323D-4099-B83A-AD7B84D96E9C}" type="pres">
      <dgm:prSet presAssocID="{F461597B-3EFF-46B2-9A41-0C5DDAF469D6}" presName="parTx" presStyleLbl="revTx" presStyleIdx="1" presStyleCnt="4">
        <dgm:presLayoutVars>
          <dgm:chMax val="0"/>
          <dgm:chPref val="0"/>
        </dgm:presLayoutVars>
      </dgm:prSet>
      <dgm:spPr/>
    </dgm:pt>
    <dgm:pt modelId="{99441CC4-CFBF-481C-8FD6-CF790D2283BD}" type="pres">
      <dgm:prSet presAssocID="{8F9BD50D-DDE8-4636-A742-3BB2B775CF50}" presName="sibTrans" presStyleCnt="0"/>
      <dgm:spPr/>
    </dgm:pt>
    <dgm:pt modelId="{929EAAF2-31F2-4B73-AB64-7103C01A46DD}" type="pres">
      <dgm:prSet presAssocID="{4C1F9C8F-3D23-4F2E-A2DB-B7CEAF3ABFF5}" presName="compNode" presStyleCnt="0"/>
      <dgm:spPr/>
    </dgm:pt>
    <dgm:pt modelId="{2F2F725F-4FC6-437A-9541-80D82D8E10EA}" type="pres">
      <dgm:prSet presAssocID="{4C1F9C8F-3D23-4F2E-A2DB-B7CEAF3ABFF5}" presName="bgRect" presStyleLbl="bgShp" presStyleIdx="2" presStyleCnt="4"/>
      <dgm:spPr/>
    </dgm:pt>
    <dgm:pt modelId="{D75D808D-1A82-47B7-A067-F8E809519698}" type="pres">
      <dgm:prSet presAssocID="{4C1F9C8F-3D23-4F2E-A2DB-B7CEAF3ABFF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FD57F211-DCF8-4241-AEF1-528B3F4EEEF2}" type="pres">
      <dgm:prSet presAssocID="{4C1F9C8F-3D23-4F2E-A2DB-B7CEAF3ABFF5}" presName="spaceRect" presStyleCnt="0"/>
      <dgm:spPr/>
    </dgm:pt>
    <dgm:pt modelId="{FEF9680F-81ED-48FC-99ED-F11933F309B5}" type="pres">
      <dgm:prSet presAssocID="{4C1F9C8F-3D23-4F2E-A2DB-B7CEAF3ABFF5}" presName="parTx" presStyleLbl="revTx" presStyleIdx="2" presStyleCnt="4">
        <dgm:presLayoutVars>
          <dgm:chMax val="0"/>
          <dgm:chPref val="0"/>
        </dgm:presLayoutVars>
      </dgm:prSet>
      <dgm:spPr/>
    </dgm:pt>
    <dgm:pt modelId="{FF832503-947B-4E5A-BB3F-6613C1A68FB8}" type="pres">
      <dgm:prSet presAssocID="{E43B4117-8A0D-400E-900B-179F3FAEE5CE}" presName="sibTrans" presStyleCnt="0"/>
      <dgm:spPr/>
    </dgm:pt>
    <dgm:pt modelId="{9DA16254-65E5-4E4A-9B1D-3E15C8E92F8F}" type="pres">
      <dgm:prSet presAssocID="{2CAE11AC-2AC3-4D26-B5B2-036CBB8B44C2}" presName="compNode" presStyleCnt="0"/>
      <dgm:spPr/>
    </dgm:pt>
    <dgm:pt modelId="{2FDD6DA7-47D6-4691-BBEF-5686BD11C50B}" type="pres">
      <dgm:prSet presAssocID="{2CAE11AC-2AC3-4D26-B5B2-036CBB8B44C2}" presName="bgRect" presStyleLbl="bgShp" presStyleIdx="3" presStyleCnt="4"/>
      <dgm:spPr/>
    </dgm:pt>
    <dgm:pt modelId="{29D74AFE-13EF-416C-A9E1-ED9B55E87157}" type="pres">
      <dgm:prSet presAssocID="{2CAE11AC-2AC3-4D26-B5B2-036CBB8B44C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9583ABF-0F95-4CCC-91E3-D29AEFB60E59}" type="pres">
      <dgm:prSet presAssocID="{2CAE11AC-2AC3-4D26-B5B2-036CBB8B44C2}" presName="spaceRect" presStyleCnt="0"/>
      <dgm:spPr/>
    </dgm:pt>
    <dgm:pt modelId="{59A75D5A-1510-428A-8CEC-2BE989FCD981}" type="pres">
      <dgm:prSet presAssocID="{2CAE11AC-2AC3-4D26-B5B2-036CBB8B44C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4712748-E81A-416D-9038-26120325DD1C}" type="presOf" srcId="{F461597B-3EFF-46B2-9A41-0C5DDAF469D6}" destId="{95646ED7-323D-4099-B83A-AD7B84D96E9C}" srcOrd="0" destOrd="0" presId="urn:microsoft.com/office/officeart/2018/2/layout/IconVerticalSolidList"/>
    <dgm:cxn modelId="{EAF64163-123B-4CB0-83A6-89B4EA4D2625}" srcId="{353C9CDE-1784-4A5A-ACE7-73FAC7D5A867}" destId="{4C1F9C8F-3D23-4F2E-A2DB-B7CEAF3ABFF5}" srcOrd="2" destOrd="0" parTransId="{A42FDC21-FBB4-4009-8BBB-58DC9F49F596}" sibTransId="{E43B4117-8A0D-400E-900B-179F3FAEE5CE}"/>
    <dgm:cxn modelId="{A0ED6A6E-DF25-4693-9A1B-81162A886BB2}" srcId="{353C9CDE-1784-4A5A-ACE7-73FAC7D5A867}" destId="{F461597B-3EFF-46B2-9A41-0C5DDAF469D6}" srcOrd="1" destOrd="0" parTransId="{D04F0FDA-1CF0-4D2A-A5A1-C71AC6946152}" sibTransId="{8F9BD50D-DDE8-4636-A742-3BB2B775CF50}"/>
    <dgm:cxn modelId="{4CCF5289-5384-4B6D-9CB6-B86E8AFD9ACF}" type="presOf" srcId="{8201210A-5AB5-43AB-9E74-70D9B5EB6D9A}" destId="{0902059B-16DA-4F6C-9FEB-95B28522F494}" srcOrd="0" destOrd="0" presId="urn:microsoft.com/office/officeart/2018/2/layout/IconVerticalSolidList"/>
    <dgm:cxn modelId="{BC98428E-484B-4784-8C42-233F74B36284}" srcId="{353C9CDE-1784-4A5A-ACE7-73FAC7D5A867}" destId="{8201210A-5AB5-43AB-9E74-70D9B5EB6D9A}" srcOrd="0" destOrd="0" parTransId="{98983D5B-F41D-46D7-B8BC-8363A1B6FBDC}" sibTransId="{E32E245C-D38A-4347-B831-A15BA0FC0562}"/>
    <dgm:cxn modelId="{C77D47A2-44D6-4ED4-9841-87F8501D57F8}" type="presOf" srcId="{2CAE11AC-2AC3-4D26-B5B2-036CBB8B44C2}" destId="{59A75D5A-1510-428A-8CEC-2BE989FCD981}" srcOrd="0" destOrd="0" presId="urn:microsoft.com/office/officeart/2018/2/layout/IconVerticalSolidList"/>
    <dgm:cxn modelId="{4C944EA4-2C2F-45EE-A19C-8382CA3862AF}" type="presOf" srcId="{4C1F9C8F-3D23-4F2E-A2DB-B7CEAF3ABFF5}" destId="{FEF9680F-81ED-48FC-99ED-F11933F309B5}" srcOrd="0" destOrd="0" presId="urn:microsoft.com/office/officeart/2018/2/layout/IconVerticalSolidList"/>
    <dgm:cxn modelId="{DF95E9B8-78F9-4B1A-8302-3824C904FF6B}" type="presOf" srcId="{353C9CDE-1784-4A5A-ACE7-73FAC7D5A867}" destId="{06F0C808-25BD-48C7-BF27-DAFC23899153}" srcOrd="0" destOrd="0" presId="urn:microsoft.com/office/officeart/2018/2/layout/IconVerticalSolidList"/>
    <dgm:cxn modelId="{78A8E0FC-6223-42F8-A5BA-BFA016F711B8}" srcId="{353C9CDE-1784-4A5A-ACE7-73FAC7D5A867}" destId="{2CAE11AC-2AC3-4D26-B5B2-036CBB8B44C2}" srcOrd="3" destOrd="0" parTransId="{BDD095A4-2708-4BBA-98FA-1840A744B4F5}" sibTransId="{A4617E1C-6DBC-46D9-AE4B-1E1A86C47723}"/>
    <dgm:cxn modelId="{3C568821-9708-4B45-A7B1-F1917BD7258C}" type="presParOf" srcId="{06F0C808-25BD-48C7-BF27-DAFC23899153}" destId="{40C651CC-9038-4989-9C72-E6EEFD2716E2}" srcOrd="0" destOrd="0" presId="urn:microsoft.com/office/officeart/2018/2/layout/IconVerticalSolidList"/>
    <dgm:cxn modelId="{1D67AB33-EF6E-47DF-BC96-759C5A9F4D83}" type="presParOf" srcId="{40C651CC-9038-4989-9C72-E6EEFD2716E2}" destId="{6DA3B301-19E1-4D73-9C67-D5324443C7C7}" srcOrd="0" destOrd="0" presId="urn:microsoft.com/office/officeart/2018/2/layout/IconVerticalSolidList"/>
    <dgm:cxn modelId="{C5D5B5C8-EBA1-4D84-93A3-30593B57385A}" type="presParOf" srcId="{40C651CC-9038-4989-9C72-E6EEFD2716E2}" destId="{2125311E-D3ED-43BD-92DA-9138B9F89163}" srcOrd="1" destOrd="0" presId="urn:microsoft.com/office/officeart/2018/2/layout/IconVerticalSolidList"/>
    <dgm:cxn modelId="{2383BE9B-DB4E-4C7E-A06B-C7C6563C8D5D}" type="presParOf" srcId="{40C651CC-9038-4989-9C72-E6EEFD2716E2}" destId="{D4DB492B-71EC-4531-88ED-74078BD9D211}" srcOrd="2" destOrd="0" presId="urn:microsoft.com/office/officeart/2018/2/layout/IconVerticalSolidList"/>
    <dgm:cxn modelId="{85F7D0B2-3E6B-458E-B118-35290C19AE39}" type="presParOf" srcId="{40C651CC-9038-4989-9C72-E6EEFD2716E2}" destId="{0902059B-16DA-4F6C-9FEB-95B28522F494}" srcOrd="3" destOrd="0" presId="urn:microsoft.com/office/officeart/2018/2/layout/IconVerticalSolidList"/>
    <dgm:cxn modelId="{8F3783DD-CA4B-48CA-A5A4-DF0C7E14DA81}" type="presParOf" srcId="{06F0C808-25BD-48C7-BF27-DAFC23899153}" destId="{2D9D0212-E24E-4BC4-9782-243AD7F4A8D5}" srcOrd="1" destOrd="0" presId="urn:microsoft.com/office/officeart/2018/2/layout/IconVerticalSolidList"/>
    <dgm:cxn modelId="{FF239D01-DE0C-4402-B03F-40B273C01598}" type="presParOf" srcId="{06F0C808-25BD-48C7-BF27-DAFC23899153}" destId="{00F632A4-EAF5-4267-A254-39751F98A76D}" srcOrd="2" destOrd="0" presId="urn:microsoft.com/office/officeart/2018/2/layout/IconVerticalSolidList"/>
    <dgm:cxn modelId="{C88DB8CA-B183-496C-A3AB-3F11E51481DC}" type="presParOf" srcId="{00F632A4-EAF5-4267-A254-39751F98A76D}" destId="{28C67255-D1B3-4EDF-9DD0-05FA315C7945}" srcOrd="0" destOrd="0" presId="urn:microsoft.com/office/officeart/2018/2/layout/IconVerticalSolidList"/>
    <dgm:cxn modelId="{2C40F537-0E4D-45CA-B632-2B0FB87F5A44}" type="presParOf" srcId="{00F632A4-EAF5-4267-A254-39751F98A76D}" destId="{16205A2D-19D9-4727-89AA-CF060D311B62}" srcOrd="1" destOrd="0" presId="urn:microsoft.com/office/officeart/2018/2/layout/IconVerticalSolidList"/>
    <dgm:cxn modelId="{317E1786-B1BA-4C10-AE51-8014024691ED}" type="presParOf" srcId="{00F632A4-EAF5-4267-A254-39751F98A76D}" destId="{D8295E1D-0A34-4FEB-9933-F9D29BF2C476}" srcOrd="2" destOrd="0" presId="urn:microsoft.com/office/officeart/2018/2/layout/IconVerticalSolidList"/>
    <dgm:cxn modelId="{BB4E3511-5078-49AF-9B83-A00B70EDE7A6}" type="presParOf" srcId="{00F632A4-EAF5-4267-A254-39751F98A76D}" destId="{95646ED7-323D-4099-B83A-AD7B84D96E9C}" srcOrd="3" destOrd="0" presId="urn:microsoft.com/office/officeart/2018/2/layout/IconVerticalSolidList"/>
    <dgm:cxn modelId="{C35174F2-2104-4F73-966D-D13E2724750F}" type="presParOf" srcId="{06F0C808-25BD-48C7-BF27-DAFC23899153}" destId="{99441CC4-CFBF-481C-8FD6-CF790D2283BD}" srcOrd="3" destOrd="0" presId="urn:microsoft.com/office/officeart/2018/2/layout/IconVerticalSolidList"/>
    <dgm:cxn modelId="{AD4CC6C2-DF64-42AE-8CB0-620BC896CC22}" type="presParOf" srcId="{06F0C808-25BD-48C7-BF27-DAFC23899153}" destId="{929EAAF2-31F2-4B73-AB64-7103C01A46DD}" srcOrd="4" destOrd="0" presId="urn:microsoft.com/office/officeart/2018/2/layout/IconVerticalSolidList"/>
    <dgm:cxn modelId="{51ED9414-C915-443D-B78D-459AE3EF4842}" type="presParOf" srcId="{929EAAF2-31F2-4B73-AB64-7103C01A46DD}" destId="{2F2F725F-4FC6-437A-9541-80D82D8E10EA}" srcOrd="0" destOrd="0" presId="urn:microsoft.com/office/officeart/2018/2/layout/IconVerticalSolidList"/>
    <dgm:cxn modelId="{67308F40-4633-4C64-BB86-41DA6E513E0D}" type="presParOf" srcId="{929EAAF2-31F2-4B73-AB64-7103C01A46DD}" destId="{D75D808D-1A82-47B7-A067-F8E809519698}" srcOrd="1" destOrd="0" presId="urn:microsoft.com/office/officeart/2018/2/layout/IconVerticalSolidList"/>
    <dgm:cxn modelId="{A9AAFBC1-6C7F-4F05-BB7A-BD6567D7571F}" type="presParOf" srcId="{929EAAF2-31F2-4B73-AB64-7103C01A46DD}" destId="{FD57F211-DCF8-4241-AEF1-528B3F4EEEF2}" srcOrd="2" destOrd="0" presId="urn:microsoft.com/office/officeart/2018/2/layout/IconVerticalSolidList"/>
    <dgm:cxn modelId="{C0801019-69EC-4AEC-AB6E-8E7682C1D84F}" type="presParOf" srcId="{929EAAF2-31F2-4B73-AB64-7103C01A46DD}" destId="{FEF9680F-81ED-48FC-99ED-F11933F309B5}" srcOrd="3" destOrd="0" presId="urn:microsoft.com/office/officeart/2018/2/layout/IconVerticalSolidList"/>
    <dgm:cxn modelId="{E14E587D-7E06-4E63-BB11-E951AB7159EA}" type="presParOf" srcId="{06F0C808-25BD-48C7-BF27-DAFC23899153}" destId="{FF832503-947B-4E5A-BB3F-6613C1A68FB8}" srcOrd="5" destOrd="0" presId="urn:microsoft.com/office/officeart/2018/2/layout/IconVerticalSolidList"/>
    <dgm:cxn modelId="{67627431-70D7-4C05-BD04-633E53620BD0}" type="presParOf" srcId="{06F0C808-25BD-48C7-BF27-DAFC23899153}" destId="{9DA16254-65E5-4E4A-9B1D-3E15C8E92F8F}" srcOrd="6" destOrd="0" presId="urn:microsoft.com/office/officeart/2018/2/layout/IconVerticalSolidList"/>
    <dgm:cxn modelId="{082792EF-2B84-4CEA-AF39-73D15B9A15B7}" type="presParOf" srcId="{9DA16254-65E5-4E4A-9B1D-3E15C8E92F8F}" destId="{2FDD6DA7-47D6-4691-BBEF-5686BD11C50B}" srcOrd="0" destOrd="0" presId="urn:microsoft.com/office/officeart/2018/2/layout/IconVerticalSolidList"/>
    <dgm:cxn modelId="{F6A8754D-75C6-44E6-8C5A-0BAC349F94BD}" type="presParOf" srcId="{9DA16254-65E5-4E4A-9B1D-3E15C8E92F8F}" destId="{29D74AFE-13EF-416C-A9E1-ED9B55E87157}" srcOrd="1" destOrd="0" presId="urn:microsoft.com/office/officeart/2018/2/layout/IconVerticalSolidList"/>
    <dgm:cxn modelId="{46311BDF-B3FE-494D-8AFD-BBC8CB5C7AFE}" type="presParOf" srcId="{9DA16254-65E5-4E4A-9B1D-3E15C8E92F8F}" destId="{29583ABF-0F95-4CCC-91E3-D29AEFB60E59}" srcOrd="2" destOrd="0" presId="urn:microsoft.com/office/officeart/2018/2/layout/IconVerticalSolidList"/>
    <dgm:cxn modelId="{C5C970E6-2F90-461B-90B8-6A3FDEF2D2B0}" type="presParOf" srcId="{9DA16254-65E5-4E4A-9B1D-3E15C8E92F8F}" destId="{59A75D5A-1510-428A-8CEC-2BE989FCD98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F122B3-DDE7-448E-9551-C3BFCD24DCF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432D7E1-D91A-4E78-8837-76631BB824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Limited to a specific urban area, potentially restricting perspective diversity.</a:t>
          </a:r>
        </a:p>
      </dgm:t>
    </dgm:pt>
    <dgm:pt modelId="{B7447100-3DF2-4886-B743-F0483D400A8F}" type="parTrans" cxnId="{0E410506-804E-4EF6-9E49-67E7F2F5F22C}">
      <dgm:prSet/>
      <dgm:spPr/>
      <dgm:t>
        <a:bodyPr/>
        <a:lstStyle/>
        <a:p>
          <a:endParaRPr lang="en-US"/>
        </a:p>
      </dgm:t>
    </dgm:pt>
    <dgm:pt modelId="{EBA2EF84-6715-4AD5-984B-0F67466FD7FD}" type="sibTrans" cxnId="{0E410506-804E-4EF6-9E49-67E7F2F5F22C}">
      <dgm:prSet/>
      <dgm:spPr/>
      <dgm:t>
        <a:bodyPr/>
        <a:lstStyle/>
        <a:p>
          <a:endParaRPr lang="en-US"/>
        </a:p>
      </dgm:t>
    </dgm:pt>
    <dgm:pt modelId="{A8C344C1-5451-4126-A461-9E6018E21D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Sample size and Representation may not be fully representative of all stakeholders involved in opioid overdose prevention and response efforts.</a:t>
          </a:r>
        </a:p>
      </dgm:t>
    </dgm:pt>
    <dgm:pt modelId="{A01E204E-CF27-4085-9DB0-926C6C5C1A89}" type="parTrans" cxnId="{C7DD5DC3-69D6-4548-B016-5A5F3D11BF80}">
      <dgm:prSet/>
      <dgm:spPr/>
      <dgm:t>
        <a:bodyPr/>
        <a:lstStyle/>
        <a:p>
          <a:endParaRPr lang="en-US"/>
        </a:p>
      </dgm:t>
    </dgm:pt>
    <dgm:pt modelId="{0B3F2170-F9BD-46CE-A03D-DE0BE6181BAC}" type="sibTrans" cxnId="{C7DD5DC3-69D6-4548-B016-5A5F3D11BF80}">
      <dgm:prSet/>
      <dgm:spPr/>
      <dgm:t>
        <a:bodyPr/>
        <a:lstStyle/>
        <a:p>
          <a:endParaRPr lang="en-US"/>
        </a:p>
      </dgm:t>
    </dgm:pt>
    <dgm:pt modelId="{F15CAA6A-3484-7E4A-B78E-DA49452B9E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Recall bias - Statement of accounts may rely on their memory of events and experiences.</a:t>
          </a:r>
        </a:p>
      </dgm:t>
    </dgm:pt>
    <dgm:pt modelId="{A29941E2-167F-104E-81D9-5B93DFDF5346}" type="parTrans" cxnId="{15376FB0-864C-714B-A471-C8DF6FFEB2FF}">
      <dgm:prSet/>
      <dgm:spPr/>
      <dgm:t>
        <a:bodyPr/>
        <a:lstStyle/>
        <a:p>
          <a:endParaRPr lang="en-US"/>
        </a:p>
      </dgm:t>
    </dgm:pt>
    <dgm:pt modelId="{0AEC365F-1A55-904C-95CA-A33F830631FE}" type="sibTrans" cxnId="{15376FB0-864C-714B-A471-C8DF6FFEB2FF}">
      <dgm:prSet/>
      <dgm:spPr/>
      <dgm:t>
        <a:bodyPr/>
        <a:lstStyle/>
        <a:p>
          <a:endParaRPr lang="en-US"/>
        </a:p>
      </dgm:t>
    </dgm:pt>
    <dgm:pt modelId="{5DD502F5-30F3-4A41-91FE-74DA31D32D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Response bias - Stakeholders may have presented bias that align with socially desirable or politically acceptable views.</a:t>
          </a:r>
        </a:p>
      </dgm:t>
    </dgm:pt>
    <dgm:pt modelId="{F36BB9F8-A578-9A40-BBC9-68C5BED710D8}" type="parTrans" cxnId="{948229AE-EBCB-B645-AA96-97D21D49F8BF}">
      <dgm:prSet/>
      <dgm:spPr/>
      <dgm:t>
        <a:bodyPr/>
        <a:lstStyle/>
        <a:p>
          <a:endParaRPr lang="en-US"/>
        </a:p>
      </dgm:t>
    </dgm:pt>
    <dgm:pt modelId="{4ADD660A-74AC-6440-9B16-764DAF3D48B0}" type="sibTrans" cxnId="{948229AE-EBCB-B645-AA96-97D21D49F8BF}">
      <dgm:prSet/>
      <dgm:spPr/>
      <dgm:t>
        <a:bodyPr/>
        <a:lstStyle/>
        <a:p>
          <a:endParaRPr lang="en-US"/>
        </a:p>
      </dgm:t>
    </dgm:pt>
    <dgm:pt modelId="{80841CBC-2FEF-4A93-A3D3-8CC123861EE4}" type="pres">
      <dgm:prSet presAssocID="{B5F122B3-DDE7-448E-9551-C3BFCD24DCF5}" presName="root" presStyleCnt="0">
        <dgm:presLayoutVars>
          <dgm:dir/>
          <dgm:resizeHandles val="exact"/>
        </dgm:presLayoutVars>
      </dgm:prSet>
      <dgm:spPr/>
    </dgm:pt>
    <dgm:pt modelId="{9134C41D-F96B-4363-B209-DCF7E4C3DC33}" type="pres">
      <dgm:prSet presAssocID="{7432D7E1-D91A-4E78-8837-76631BB82418}" presName="compNode" presStyleCnt="0"/>
      <dgm:spPr/>
    </dgm:pt>
    <dgm:pt modelId="{58E68D69-F506-4EB0-BF60-75386FDBADF5}" type="pres">
      <dgm:prSet presAssocID="{7432D7E1-D91A-4E78-8837-76631BB82418}" presName="bgRect" presStyleLbl="bgShp" presStyleIdx="0" presStyleCnt="4" custLinFactNeighborY="10248"/>
      <dgm:spPr/>
    </dgm:pt>
    <dgm:pt modelId="{7A8F9960-C51D-4433-8013-E5B91C65A4A6}" type="pres">
      <dgm:prSet presAssocID="{7432D7E1-D91A-4E78-8837-76631BB8241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69B9EE4A-B411-40E5-BB91-58D27C34B02E}" type="pres">
      <dgm:prSet presAssocID="{7432D7E1-D91A-4E78-8837-76631BB82418}" presName="spaceRect" presStyleCnt="0"/>
      <dgm:spPr/>
    </dgm:pt>
    <dgm:pt modelId="{D177E9D5-6E2A-4E9E-90EF-E2D647277D9F}" type="pres">
      <dgm:prSet presAssocID="{7432D7E1-D91A-4E78-8837-76631BB82418}" presName="parTx" presStyleLbl="revTx" presStyleIdx="0" presStyleCnt="4">
        <dgm:presLayoutVars>
          <dgm:chMax val="0"/>
          <dgm:chPref val="0"/>
        </dgm:presLayoutVars>
      </dgm:prSet>
      <dgm:spPr/>
    </dgm:pt>
    <dgm:pt modelId="{F2AF17D2-30C6-4C03-A562-01302961B713}" type="pres">
      <dgm:prSet presAssocID="{EBA2EF84-6715-4AD5-984B-0F67466FD7FD}" presName="sibTrans" presStyleCnt="0"/>
      <dgm:spPr/>
    </dgm:pt>
    <dgm:pt modelId="{D12D5E66-1AB7-4DFE-B82F-E58039710B20}" type="pres">
      <dgm:prSet presAssocID="{A8C344C1-5451-4126-A461-9E6018E21DED}" presName="compNode" presStyleCnt="0"/>
      <dgm:spPr/>
    </dgm:pt>
    <dgm:pt modelId="{9C76F292-F1A5-4E80-B4DE-C7A5B29A4903}" type="pres">
      <dgm:prSet presAssocID="{A8C344C1-5451-4126-A461-9E6018E21DED}" presName="bgRect" presStyleLbl="bgShp" presStyleIdx="1" presStyleCnt="4"/>
      <dgm:spPr/>
    </dgm:pt>
    <dgm:pt modelId="{F8871344-EA74-41BE-9B86-CD0FE8EB846E}" type="pres">
      <dgm:prSet presAssocID="{A8C344C1-5451-4126-A461-9E6018E21DE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578518DD-E966-49F4-A1EC-635D4AA7C04C}" type="pres">
      <dgm:prSet presAssocID="{A8C344C1-5451-4126-A461-9E6018E21DED}" presName="spaceRect" presStyleCnt="0"/>
      <dgm:spPr/>
    </dgm:pt>
    <dgm:pt modelId="{4CDD2B89-EDBC-4BA3-B6CD-135C6306D4E8}" type="pres">
      <dgm:prSet presAssocID="{A8C344C1-5451-4126-A461-9E6018E21DED}" presName="parTx" presStyleLbl="revTx" presStyleIdx="1" presStyleCnt="4">
        <dgm:presLayoutVars>
          <dgm:chMax val="0"/>
          <dgm:chPref val="0"/>
        </dgm:presLayoutVars>
      </dgm:prSet>
      <dgm:spPr/>
    </dgm:pt>
    <dgm:pt modelId="{8BCDC4EC-3A69-49EB-9070-C4CC824F078C}" type="pres">
      <dgm:prSet presAssocID="{0B3F2170-F9BD-46CE-A03D-DE0BE6181BAC}" presName="sibTrans" presStyleCnt="0"/>
      <dgm:spPr/>
    </dgm:pt>
    <dgm:pt modelId="{136D70DF-C402-4E0A-AB24-4F7CF81169A9}" type="pres">
      <dgm:prSet presAssocID="{F15CAA6A-3484-7E4A-B78E-DA49452B9E8E}" presName="compNode" presStyleCnt="0"/>
      <dgm:spPr/>
    </dgm:pt>
    <dgm:pt modelId="{B9B985F0-4713-4AD9-B300-9AA4DC23DEFB}" type="pres">
      <dgm:prSet presAssocID="{F15CAA6A-3484-7E4A-B78E-DA49452B9E8E}" presName="bgRect" presStyleLbl="bgShp" presStyleIdx="2" presStyleCnt="4"/>
      <dgm:spPr/>
    </dgm:pt>
    <dgm:pt modelId="{B5F10B47-4EEC-4147-B44A-3639A3E7E666}" type="pres">
      <dgm:prSet presAssocID="{F15CAA6A-3484-7E4A-B78E-DA49452B9E8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3F1A1119-6296-425D-B5B1-FB7467B4E8C0}" type="pres">
      <dgm:prSet presAssocID="{F15CAA6A-3484-7E4A-B78E-DA49452B9E8E}" presName="spaceRect" presStyleCnt="0"/>
      <dgm:spPr/>
    </dgm:pt>
    <dgm:pt modelId="{5307F06D-3F65-4068-B22B-186A69B1588A}" type="pres">
      <dgm:prSet presAssocID="{F15CAA6A-3484-7E4A-B78E-DA49452B9E8E}" presName="parTx" presStyleLbl="revTx" presStyleIdx="2" presStyleCnt="4">
        <dgm:presLayoutVars>
          <dgm:chMax val="0"/>
          <dgm:chPref val="0"/>
        </dgm:presLayoutVars>
      </dgm:prSet>
      <dgm:spPr/>
    </dgm:pt>
    <dgm:pt modelId="{7FCA472B-9966-4704-A0A0-8BF73DD3247B}" type="pres">
      <dgm:prSet presAssocID="{0AEC365F-1A55-904C-95CA-A33F830631FE}" presName="sibTrans" presStyleCnt="0"/>
      <dgm:spPr/>
    </dgm:pt>
    <dgm:pt modelId="{8B3B0364-E3F2-44A5-8452-66D0EAA24233}" type="pres">
      <dgm:prSet presAssocID="{5DD502F5-30F3-4A41-91FE-74DA31D32DAF}" presName="compNode" presStyleCnt="0"/>
      <dgm:spPr/>
    </dgm:pt>
    <dgm:pt modelId="{65C1BBD5-17EB-44C8-B31F-26D01379C658}" type="pres">
      <dgm:prSet presAssocID="{5DD502F5-30F3-4A41-91FE-74DA31D32DAF}" presName="bgRect" presStyleLbl="bgShp" presStyleIdx="3" presStyleCnt="4"/>
      <dgm:spPr/>
    </dgm:pt>
    <dgm:pt modelId="{F01D51AE-EA52-4E6B-9360-FD68E465383F}" type="pres">
      <dgm:prSet presAssocID="{5DD502F5-30F3-4A41-91FE-74DA31D32DA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BB7E6D98-98CA-4CF8-9951-7EB0C1DE46CE}" type="pres">
      <dgm:prSet presAssocID="{5DD502F5-30F3-4A41-91FE-74DA31D32DAF}" presName="spaceRect" presStyleCnt="0"/>
      <dgm:spPr/>
    </dgm:pt>
    <dgm:pt modelId="{63BE0CD9-2D23-49CB-BE67-3651CFC9D022}" type="pres">
      <dgm:prSet presAssocID="{5DD502F5-30F3-4A41-91FE-74DA31D32DA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D8F3005-BC19-814D-8B7D-3704ED605E50}" type="presOf" srcId="{5DD502F5-30F3-4A41-91FE-74DA31D32DAF}" destId="{63BE0CD9-2D23-49CB-BE67-3651CFC9D022}" srcOrd="0" destOrd="0" presId="urn:microsoft.com/office/officeart/2018/2/layout/IconVerticalSolidList"/>
    <dgm:cxn modelId="{0E410506-804E-4EF6-9E49-67E7F2F5F22C}" srcId="{B5F122B3-DDE7-448E-9551-C3BFCD24DCF5}" destId="{7432D7E1-D91A-4E78-8837-76631BB82418}" srcOrd="0" destOrd="0" parTransId="{B7447100-3DF2-4886-B743-F0483D400A8F}" sibTransId="{EBA2EF84-6715-4AD5-984B-0F67466FD7FD}"/>
    <dgm:cxn modelId="{D9F06F38-F5CD-104B-BCB3-3588B11AECB5}" type="presOf" srcId="{7432D7E1-D91A-4E78-8837-76631BB82418}" destId="{D177E9D5-6E2A-4E9E-90EF-E2D647277D9F}" srcOrd="0" destOrd="0" presId="urn:microsoft.com/office/officeart/2018/2/layout/IconVerticalSolidList"/>
    <dgm:cxn modelId="{126A7C4D-BDA1-9240-A481-04EF2C71CF47}" type="presOf" srcId="{F15CAA6A-3484-7E4A-B78E-DA49452B9E8E}" destId="{5307F06D-3F65-4068-B22B-186A69B1588A}" srcOrd="0" destOrd="0" presId="urn:microsoft.com/office/officeart/2018/2/layout/IconVerticalSolidList"/>
    <dgm:cxn modelId="{D9B22E58-705E-3E42-A4C9-EF8D9B5A248B}" type="presOf" srcId="{A8C344C1-5451-4126-A461-9E6018E21DED}" destId="{4CDD2B89-EDBC-4BA3-B6CD-135C6306D4E8}" srcOrd="0" destOrd="0" presId="urn:microsoft.com/office/officeart/2018/2/layout/IconVerticalSolidList"/>
    <dgm:cxn modelId="{948229AE-EBCB-B645-AA96-97D21D49F8BF}" srcId="{B5F122B3-DDE7-448E-9551-C3BFCD24DCF5}" destId="{5DD502F5-30F3-4A41-91FE-74DA31D32DAF}" srcOrd="3" destOrd="0" parTransId="{F36BB9F8-A578-9A40-BBC9-68C5BED710D8}" sibTransId="{4ADD660A-74AC-6440-9B16-764DAF3D48B0}"/>
    <dgm:cxn modelId="{15376FB0-864C-714B-A471-C8DF6FFEB2FF}" srcId="{B5F122B3-DDE7-448E-9551-C3BFCD24DCF5}" destId="{F15CAA6A-3484-7E4A-B78E-DA49452B9E8E}" srcOrd="2" destOrd="0" parTransId="{A29941E2-167F-104E-81D9-5B93DFDF5346}" sibTransId="{0AEC365F-1A55-904C-95CA-A33F830631FE}"/>
    <dgm:cxn modelId="{C7DD5DC3-69D6-4548-B016-5A5F3D11BF80}" srcId="{B5F122B3-DDE7-448E-9551-C3BFCD24DCF5}" destId="{A8C344C1-5451-4126-A461-9E6018E21DED}" srcOrd="1" destOrd="0" parTransId="{A01E204E-CF27-4085-9DB0-926C6C5C1A89}" sibTransId="{0B3F2170-F9BD-46CE-A03D-DE0BE6181BAC}"/>
    <dgm:cxn modelId="{8ADF71EE-DCC3-3C4B-8013-73C9A3FBD90D}" type="presOf" srcId="{B5F122B3-DDE7-448E-9551-C3BFCD24DCF5}" destId="{80841CBC-2FEF-4A93-A3D3-8CC123861EE4}" srcOrd="0" destOrd="0" presId="urn:microsoft.com/office/officeart/2018/2/layout/IconVerticalSolidList"/>
    <dgm:cxn modelId="{35C7ACEB-9B0F-1346-B5E7-3FA2E23AD3C6}" type="presParOf" srcId="{80841CBC-2FEF-4A93-A3D3-8CC123861EE4}" destId="{9134C41D-F96B-4363-B209-DCF7E4C3DC33}" srcOrd="0" destOrd="0" presId="urn:microsoft.com/office/officeart/2018/2/layout/IconVerticalSolidList"/>
    <dgm:cxn modelId="{0369FDFC-B946-FA4F-9A2E-0C913E771D27}" type="presParOf" srcId="{9134C41D-F96B-4363-B209-DCF7E4C3DC33}" destId="{58E68D69-F506-4EB0-BF60-75386FDBADF5}" srcOrd="0" destOrd="0" presId="urn:microsoft.com/office/officeart/2018/2/layout/IconVerticalSolidList"/>
    <dgm:cxn modelId="{0E446D8B-2CCB-C049-9D1A-B1B859304B0C}" type="presParOf" srcId="{9134C41D-F96B-4363-B209-DCF7E4C3DC33}" destId="{7A8F9960-C51D-4433-8013-E5B91C65A4A6}" srcOrd="1" destOrd="0" presId="urn:microsoft.com/office/officeart/2018/2/layout/IconVerticalSolidList"/>
    <dgm:cxn modelId="{881D6323-9BF7-3A48-B780-22BC06689240}" type="presParOf" srcId="{9134C41D-F96B-4363-B209-DCF7E4C3DC33}" destId="{69B9EE4A-B411-40E5-BB91-58D27C34B02E}" srcOrd="2" destOrd="0" presId="urn:microsoft.com/office/officeart/2018/2/layout/IconVerticalSolidList"/>
    <dgm:cxn modelId="{9CF50737-B21C-B848-A221-73CAD2ED869C}" type="presParOf" srcId="{9134C41D-F96B-4363-B209-DCF7E4C3DC33}" destId="{D177E9D5-6E2A-4E9E-90EF-E2D647277D9F}" srcOrd="3" destOrd="0" presId="urn:microsoft.com/office/officeart/2018/2/layout/IconVerticalSolidList"/>
    <dgm:cxn modelId="{63497474-810D-E645-9BFC-CE1942DB8F55}" type="presParOf" srcId="{80841CBC-2FEF-4A93-A3D3-8CC123861EE4}" destId="{F2AF17D2-30C6-4C03-A562-01302961B713}" srcOrd="1" destOrd="0" presId="urn:microsoft.com/office/officeart/2018/2/layout/IconVerticalSolidList"/>
    <dgm:cxn modelId="{F7179753-E87E-CE42-88CD-8366F6B684C9}" type="presParOf" srcId="{80841CBC-2FEF-4A93-A3D3-8CC123861EE4}" destId="{D12D5E66-1AB7-4DFE-B82F-E58039710B20}" srcOrd="2" destOrd="0" presId="urn:microsoft.com/office/officeart/2018/2/layout/IconVerticalSolidList"/>
    <dgm:cxn modelId="{CB3C4123-CFF8-4F42-9B38-40CB39959CFE}" type="presParOf" srcId="{D12D5E66-1AB7-4DFE-B82F-E58039710B20}" destId="{9C76F292-F1A5-4E80-B4DE-C7A5B29A4903}" srcOrd="0" destOrd="0" presId="urn:microsoft.com/office/officeart/2018/2/layout/IconVerticalSolidList"/>
    <dgm:cxn modelId="{259CF21B-D8B2-5148-AFF6-FFFA80F9C046}" type="presParOf" srcId="{D12D5E66-1AB7-4DFE-B82F-E58039710B20}" destId="{F8871344-EA74-41BE-9B86-CD0FE8EB846E}" srcOrd="1" destOrd="0" presId="urn:microsoft.com/office/officeart/2018/2/layout/IconVerticalSolidList"/>
    <dgm:cxn modelId="{2C4788E6-513E-FC44-B149-9E7ECFD38521}" type="presParOf" srcId="{D12D5E66-1AB7-4DFE-B82F-E58039710B20}" destId="{578518DD-E966-49F4-A1EC-635D4AA7C04C}" srcOrd="2" destOrd="0" presId="urn:microsoft.com/office/officeart/2018/2/layout/IconVerticalSolidList"/>
    <dgm:cxn modelId="{43C510C3-6D4C-4240-BDD8-E9703979A643}" type="presParOf" srcId="{D12D5E66-1AB7-4DFE-B82F-E58039710B20}" destId="{4CDD2B89-EDBC-4BA3-B6CD-135C6306D4E8}" srcOrd="3" destOrd="0" presId="urn:microsoft.com/office/officeart/2018/2/layout/IconVerticalSolidList"/>
    <dgm:cxn modelId="{2674ADE5-4A11-0D40-90D1-67460CF6EBAC}" type="presParOf" srcId="{80841CBC-2FEF-4A93-A3D3-8CC123861EE4}" destId="{8BCDC4EC-3A69-49EB-9070-C4CC824F078C}" srcOrd="3" destOrd="0" presId="urn:microsoft.com/office/officeart/2018/2/layout/IconVerticalSolidList"/>
    <dgm:cxn modelId="{3282CBA0-C596-4C4B-AB03-75F3735B7C25}" type="presParOf" srcId="{80841CBC-2FEF-4A93-A3D3-8CC123861EE4}" destId="{136D70DF-C402-4E0A-AB24-4F7CF81169A9}" srcOrd="4" destOrd="0" presId="urn:microsoft.com/office/officeart/2018/2/layout/IconVerticalSolidList"/>
    <dgm:cxn modelId="{1091B10C-787C-3E47-88F7-FF73A8A32040}" type="presParOf" srcId="{136D70DF-C402-4E0A-AB24-4F7CF81169A9}" destId="{B9B985F0-4713-4AD9-B300-9AA4DC23DEFB}" srcOrd="0" destOrd="0" presId="urn:microsoft.com/office/officeart/2018/2/layout/IconVerticalSolidList"/>
    <dgm:cxn modelId="{DA1B0BA6-63C6-594E-B5B6-9F576375353A}" type="presParOf" srcId="{136D70DF-C402-4E0A-AB24-4F7CF81169A9}" destId="{B5F10B47-4EEC-4147-B44A-3639A3E7E666}" srcOrd="1" destOrd="0" presId="urn:microsoft.com/office/officeart/2018/2/layout/IconVerticalSolidList"/>
    <dgm:cxn modelId="{7B317073-A9C2-884C-AC3E-94AE0ED9C886}" type="presParOf" srcId="{136D70DF-C402-4E0A-AB24-4F7CF81169A9}" destId="{3F1A1119-6296-425D-B5B1-FB7467B4E8C0}" srcOrd="2" destOrd="0" presId="urn:microsoft.com/office/officeart/2018/2/layout/IconVerticalSolidList"/>
    <dgm:cxn modelId="{70C55706-FBA3-524C-9334-A6C5B7794409}" type="presParOf" srcId="{136D70DF-C402-4E0A-AB24-4F7CF81169A9}" destId="{5307F06D-3F65-4068-B22B-186A69B1588A}" srcOrd="3" destOrd="0" presId="urn:microsoft.com/office/officeart/2018/2/layout/IconVerticalSolidList"/>
    <dgm:cxn modelId="{437D3E31-7CE3-704A-9B2D-760C35379F87}" type="presParOf" srcId="{80841CBC-2FEF-4A93-A3D3-8CC123861EE4}" destId="{7FCA472B-9966-4704-A0A0-8BF73DD3247B}" srcOrd="5" destOrd="0" presId="urn:microsoft.com/office/officeart/2018/2/layout/IconVerticalSolidList"/>
    <dgm:cxn modelId="{781A11F9-4D6A-E84F-92E3-1930BDDF5B4C}" type="presParOf" srcId="{80841CBC-2FEF-4A93-A3D3-8CC123861EE4}" destId="{8B3B0364-E3F2-44A5-8452-66D0EAA24233}" srcOrd="6" destOrd="0" presId="urn:microsoft.com/office/officeart/2018/2/layout/IconVerticalSolidList"/>
    <dgm:cxn modelId="{6052C9C2-CBFE-C640-81E4-DCC676D3BABB}" type="presParOf" srcId="{8B3B0364-E3F2-44A5-8452-66D0EAA24233}" destId="{65C1BBD5-17EB-44C8-B31F-26D01379C658}" srcOrd="0" destOrd="0" presId="urn:microsoft.com/office/officeart/2018/2/layout/IconVerticalSolidList"/>
    <dgm:cxn modelId="{1D4EB59A-A188-004C-9534-D18EEE5BCAAC}" type="presParOf" srcId="{8B3B0364-E3F2-44A5-8452-66D0EAA24233}" destId="{F01D51AE-EA52-4E6B-9360-FD68E465383F}" srcOrd="1" destOrd="0" presId="urn:microsoft.com/office/officeart/2018/2/layout/IconVerticalSolidList"/>
    <dgm:cxn modelId="{00C4EBC4-B7AD-934A-866E-90F6DD843D76}" type="presParOf" srcId="{8B3B0364-E3F2-44A5-8452-66D0EAA24233}" destId="{BB7E6D98-98CA-4CF8-9951-7EB0C1DE46CE}" srcOrd="2" destOrd="0" presId="urn:microsoft.com/office/officeart/2018/2/layout/IconVerticalSolidList"/>
    <dgm:cxn modelId="{A82DBB1E-8C27-2C43-8E40-C3738AD5A2B6}" type="presParOf" srcId="{8B3B0364-E3F2-44A5-8452-66D0EAA24233}" destId="{63BE0CD9-2D23-49CB-BE67-3651CFC9D0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94785-B311-2B4D-A3B5-792B82FFC639}">
      <dsp:nvSpPr>
        <dsp:cNvPr id="0" name=""/>
        <dsp:cNvSpPr/>
      </dsp:nvSpPr>
      <dsp:spPr>
        <a:xfrm>
          <a:off x="0" y="665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AD3FB0-86D7-A145-B508-B64B9BD44721}">
      <dsp:nvSpPr>
        <dsp:cNvPr id="0" name=""/>
        <dsp:cNvSpPr/>
      </dsp:nvSpPr>
      <dsp:spPr>
        <a:xfrm>
          <a:off x="0" y="665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 2022, Boston recorded 352 opioid-related deaths, marking a 36% increase since 2019.</a:t>
          </a:r>
        </a:p>
      </dsp:txBody>
      <dsp:txXfrm>
        <a:off x="0" y="665"/>
        <a:ext cx="6666833" cy="1090517"/>
      </dsp:txXfrm>
    </dsp:sp>
    <dsp:sp modelId="{21CBA14D-E0C5-8C4B-9A57-C3936B9D7B49}">
      <dsp:nvSpPr>
        <dsp:cNvPr id="0" name=""/>
        <dsp:cNvSpPr/>
      </dsp:nvSpPr>
      <dsp:spPr>
        <a:xfrm>
          <a:off x="0" y="1091183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F3DA2A-BEFC-B44F-9D97-788FABF6FD8E}">
      <dsp:nvSpPr>
        <dsp:cNvPr id="0" name=""/>
        <dsp:cNvSpPr/>
      </dsp:nvSpPr>
      <dsp:spPr>
        <a:xfrm>
          <a:off x="0" y="1091183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This surge in opioid-related fatalities in Boston in 2022 was more than double the statewide rate.</a:t>
          </a:r>
        </a:p>
      </dsp:txBody>
      <dsp:txXfrm>
        <a:off x="0" y="1091183"/>
        <a:ext cx="6666833" cy="1090517"/>
      </dsp:txXfrm>
    </dsp:sp>
    <dsp:sp modelId="{2008B645-E718-064B-A580-28839D583FE2}">
      <dsp:nvSpPr>
        <dsp:cNvPr id="0" name=""/>
        <dsp:cNvSpPr/>
      </dsp:nvSpPr>
      <dsp:spPr>
        <a:xfrm>
          <a:off x="0" y="2181701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0569F1-A209-0943-8553-EB2EDA5FE85F}">
      <dsp:nvSpPr>
        <dsp:cNvPr id="0" name=""/>
        <dsp:cNvSpPr/>
      </dsp:nvSpPr>
      <dsp:spPr>
        <a:xfrm>
          <a:off x="0" y="2181701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These overdose deaths impact individuals from diverse backgrounds and communities.</a:t>
          </a:r>
        </a:p>
      </dsp:txBody>
      <dsp:txXfrm>
        <a:off x="0" y="2181701"/>
        <a:ext cx="6666833" cy="1090517"/>
      </dsp:txXfrm>
    </dsp:sp>
    <dsp:sp modelId="{1DC163BE-73F9-344A-8009-B5337FDFE060}">
      <dsp:nvSpPr>
        <dsp:cNvPr id="0" name=""/>
        <dsp:cNvSpPr/>
      </dsp:nvSpPr>
      <dsp:spPr>
        <a:xfrm>
          <a:off x="0" y="3272218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424245-15A8-AF45-8456-E9EF98B66859}">
      <dsp:nvSpPr>
        <dsp:cNvPr id="0" name=""/>
        <dsp:cNvSpPr/>
      </dsp:nvSpPr>
      <dsp:spPr>
        <a:xfrm>
          <a:off x="0" y="3272218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Understand insights and perspectives of stakeholders on opioid overdose prevention in Boston.</a:t>
          </a:r>
        </a:p>
      </dsp:txBody>
      <dsp:txXfrm>
        <a:off x="0" y="3272218"/>
        <a:ext cx="6666833" cy="1090517"/>
      </dsp:txXfrm>
    </dsp:sp>
    <dsp:sp modelId="{98D4E4A0-3130-474A-9BB8-344B2ECA59AA}">
      <dsp:nvSpPr>
        <dsp:cNvPr id="0" name=""/>
        <dsp:cNvSpPr/>
      </dsp:nvSpPr>
      <dsp:spPr>
        <a:xfrm>
          <a:off x="0" y="4362736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CD2B47-AD88-BD49-9A24-19FE64F293A7}">
      <dsp:nvSpPr>
        <dsp:cNvPr id="0" name=""/>
        <dsp:cNvSpPr/>
      </dsp:nvSpPr>
      <dsp:spPr>
        <a:xfrm>
          <a:off x="0" y="4362736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Identify gaps and areas for improvement from stakeholder feedback.</a:t>
          </a:r>
        </a:p>
      </dsp:txBody>
      <dsp:txXfrm>
        <a:off x="0" y="4362736"/>
        <a:ext cx="6666833" cy="10905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A47B5-CDC6-4CB7-8563-27931795B9D1}">
      <dsp:nvSpPr>
        <dsp:cNvPr id="0" name=""/>
        <dsp:cNvSpPr/>
      </dsp:nvSpPr>
      <dsp:spPr>
        <a:xfrm>
          <a:off x="212335" y="413287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0EC35-89FE-428C-AAD7-641ABE8F0E8F}">
      <dsp:nvSpPr>
        <dsp:cNvPr id="0" name=""/>
        <dsp:cNvSpPr/>
      </dsp:nvSpPr>
      <dsp:spPr>
        <a:xfrm>
          <a:off x="492877" y="693829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09903-8629-43A6-B5DA-9EEC6FE3CF15}">
      <dsp:nvSpPr>
        <dsp:cNvPr id="0" name=""/>
        <dsp:cNvSpPr/>
      </dsp:nvSpPr>
      <dsp:spPr>
        <a:xfrm>
          <a:off x="1834517" y="413287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Emphasizes </a:t>
          </a:r>
          <a:r>
            <a:rPr lang="en-US" sz="19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integrated strategies.</a:t>
          </a:r>
        </a:p>
      </dsp:txBody>
      <dsp:txXfrm>
        <a:off x="1834517" y="413287"/>
        <a:ext cx="3148942" cy="1335915"/>
      </dsp:txXfrm>
    </dsp:sp>
    <dsp:sp modelId="{EAFAC928-5101-4E10-87E8-D1CB573C5330}">
      <dsp:nvSpPr>
        <dsp:cNvPr id="0" name=""/>
        <dsp:cNvSpPr/>
      </dsp:nvSpPr>
      <dsp:spPr>
        <a:xfrm>
          <a:off x="5532139" y="413287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FC22A-55E2-4E47-914B-EF02A1FA4B05}">
      <dsp:nvSpPr>
        <dsp:cNvPr id="0" name=""/>
        <dsp:cNvSpPr/>
      </dsp:nvSpPr>
      <dsp:spPr>
        <a:xfrm>
          <a:off x="5812681" y="693829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5AF93-B998-43BD-AAB2-E52B9001C165}">
      <dsp:nvSpPr>
        <dsp:cNvPr id="0" name=""/>
        <dsp:cNvSpPr/>
      </dsp:nvSpPr>
      <dsp:spPr>
        <a:xfrm>
          <a:off x="7154322" y="413287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Provides a </a:t>
          </a:r>
          <a:r>
            <a:rPr lang="en-US" sz="19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model for other urban</a:t>
          </a: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settings.</a:t>
          </a:r>
        </a:p>
      </dsp:txBody>
      <dsp:txXfrm>
        <a:off x="7154322" y="413287"/>
        <a:ext cx="3148942" cy="1335915"/>
      </dsp:txXfrm>
    </dsp:sp>
    <dsp:sp modelId="{B2466F38-FA68-4A2F-8184-15FD54927063}">
      <dsp:nvSpPr>
        <dsp:cNvPr id="0" name=""/>
        <dsp:cNvSpPr/>
      </dsp:nvSpPr>
      <dsp:spPr>
        <a:xfrm>
          <a:off x="212335" y="2465743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E15CF-FFAF-4BA5-8015-C7B7186F8496}">
      <dsp:nvSpPr>
        <dsp:cNvPr id="0" name=""/>
        <dsp:cNvSpPr/>
      </dsp:nvSpPr>
      <dsp:spPr>
        <a:xfrm>
          <a:off x="492877" y="2746285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B5B8E-6C3D-4643-82C0-8C0E7658814F}">
      <dsp:nvSpPr>
        <dsp:cNvPr id="0" name=""/>
        <dsp:cNvSpPr/>
      </dsp:nvSpPr>
      <dsp:spPr>
        <a:xfrm>
          <a:off x="1834517" y="2465743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Highlights the importance of </a:t>
          </a:r>
          <a:r>
            <a:rPr lang="en-US" sz="19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refining strategies</a:t>
          </a: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to align with evolving community needs.</a:t>
          </a:r>
        </a:p>
      </dsp:txBody>
      <dsp:txXfrm>
        <a:off x="1834517" y="2465743"/>
        <a:ext cx="3148942" cy="1335915"/>
      </dsp:txXfrm>
    </dsp:sp>
    <dsp:sp modelId="{1D600D6C-59E3-4955-9EA9-591A8934CE7D}">
      <dsp:nvSpPr>
        <dsp:cNvPr id="0" name=""/>
        <dsp:cNvSpPr/>
      </dsp:nvSpPr>
      <dsp:spPr>
        <a:xfrm>
          <a:off x="5532139" y="2465743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F581E-7361-428F-80A6-C8512093862F}">
      <dsp:nvSpPr>
        <dsp:cNvPr id="0" name=""/>
        <dsp:cNvSpPr/>
      </dsp:nvSpPr>
      <dsp:spPr>
        <a:xfrm>
          <a:off x="5812681" y="2746285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50D6DF-8090-4217-B09E-B6D08E9497A8}">
      <dsp:nvSpPr>
        <dsp:cNvPr id="0" name=""/>
        <dsp:cNvSpPr/>
      </dsp:nvSpPr>
      <dsp:spPr>
        <a:xfrm>
          <a:off x="7154322" y="2465743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Importance of </a:t>
          </a:r>
          <a:r>
            <a:rPr lang="en-US" sz="19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systemic reforms</a:t>
          </a: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to overcome barriers.</a:t>
          </a:r>
        </a:p>
      </dsp:txBody>
      <dsp:txXfrm>
        <a:off x="7154322" y="2465743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1A27E-4949-43A1-80C7-2210D195B2A8}">
      <dsp:nvSpPr>
        <dsp:cNvPr id="0" name=""/>
        <dsp:cNvSpPr/>
      </dsp:nvSpPr>
      <dsp:spPr>
        <a:xfrm>
          <a:off x="0" y="735495"/>
          <a:ext cx="10515600" cy="126448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43EAB-4C21-43AD-BF7C-6BFC8153F087}">
      <dsp:nvSpPr>
        <dsp:cNvPr id="0" name=""/>
        <dsp:cNvSpPr/>
      </dsp:nvSpPr>
      <dsp:spPr>
        <a:xfrm>
          <a:off x="382506" y="969437"/>
          <a:ext cx="695466" cy="6954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61DDF-A620-43CB-8148-A4D0F71B6580}">
      <dsp:nvSpPr>
        <dsp:cNvPr id="0" name=""/>
        <dsp:cNvSpPr/>
      </dsp:nvSpPr>
      <dsp:spPr>
        <a:xfrm>
          <a:off x="1460478" y="684928"/>
          <a:ext cx="9055121" cy="1264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25" tIns="133825" rIns="133825" bIns="1338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What insights and perspectives do stakeholders hold regarding opioid overdose prevention in Boston?</a:t>
          </a:r>
        </a:p>
      </dsp:txBody>
      <dsp:txXfrm>
        <a:off x="1460478" y="684928"/>
        <a:ext cx="9055121" cy="1264483"/>
      </dsp:txXfrm>
    </dsp:sp>
    <dsp:sp modelId="{FEFDED27-8042-4717-9274-6857673C2FB4}">
      <dsp:nvSpPr>
        <dsp:cNvPr id="0" name=""/>
        <dsp:cNvSpPr/>
      </dsp:nvSpPr>
      <dsp:spPr>
        <a:xfrm>
          <a:off x="0" y="2265533"/>
          <a:ext cx="10515600" cy="126448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E1D9D-84BD-42E6-A7CB-17032CD4C274}">
      <dsp:nvSpPr>
        <dsp:cNvPr id="0" name=""/>
        <dsp:cNvSpPr/>
      </dsp:nvSpPr>
      <dsp:spPr>
        <a:xfrm>
          <a:off x="382506" y="2550042"/>
          <a:ext cx="695466" cy="6954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AAEE7-E4CE-41F3-9745-C8071120B915}">
      <dsp:nvSpPr>
        <dsp:cNvPr id="0" name=""/>
        <dsp:cNvSpPr/>
      </dsp:nvSpPr>
      <dsp:spPr>
        <a:xfrm>
          <a:off x="1460478" y="2265533"/>
          <a:ext cx="9055121" cy="1264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25" tIns="133825" rIns="133825" bIns="1338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How do stakeholders support or resist opioid overdose prevention in Boston, and how can these insights inform strategies to enhance cooperation and support among stakeholders?</a:t>
          </a:r>
        </a:p>
      </dsp:txBody>
      <dsp:txXfrm>
        <a:off x="1460478" y="2265533"/>
        <a:ext cx="9055121" cy="1264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4F79E-DF90-A240-8D56-02A49800DB4D}">
      <dsp:nvSpPr>
        <dsp:cNvPr id="0" name=""/>
        <dsp:cNvSpPr/>
      </dsp:nvSpPr>
      <dsp:spPr>
        <a:xfrm>
          <a:off x="73937" y="1528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Purposive selection of 15 stakeholders</a:t>
          </a:r>
        </a:p>
      </dsp:txBody>
      <dsp:txXfrm>
        <a:off x="73937" y="1528"/>
        <a:ext cx="3239913" cy="1943948"/>
      </dsp:txXfrm>
    </dsp:sp>
    <dsp:sp modelId="{E92E1D60-1BC9-784C-B0FF-A3296360940A}">
      <dsp:nvSpPr>
        <dsp:cNvPr id="0" name=""/>
        <dsp:cNvSpPr/>
      </dsp:nvSpPr>
      <dsp:spPr>
        <a:xfrm>
          <a:off x="3637843" y="1528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Treatment and recovery, law enforcement, health policy, community leaders.</a:t>
          </a:r>
        </a:p>
      </dsp:txBody>
      <dsp:txXfrm>
        <a:off x="3637843" y="1528"/>
        <a:ext cx="3239913" cy="1943948"/>
      </dsp:txXfrm>
    </dsp:sp>
    <dsp:sp modelId="{ED26B59F-78A5-BA48-8297-D1BA8892C08A}">
      <dsp:nvSpPr>
        <dsp:cNvPr id="0" name=""/>
        <dsp:cNvSpPr/>
      </dsp:nvSpPr>
      <dsp:spPr>
        <a:xfrm>
          <a:off x="7201748" y="1528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Personal contacts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Email requests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Mayor's Opioid Task Force</a:t>
          </a:r>
        </a:p>
      </dsp:txBody>
      <dsp:txXfrm>
        <a:off x="7201748" y="1528"/>
        <a:ext cx="3239913" cy="1943948"/>
      </dsp:txXfrm>
    </dsp:sp>
    <dsp:sp modelId="{AE3E1B27-9597-1041-9CBD-F253F5DBC7F0}">
      <dsp:nvSpPr>
        <dsp:cNvPr id="0" name=""/>
        <dsp:cNvSpPr/>
      </dsp:nvSpPr>
      <dsp:spPr>
        <a:xfrm>
          <a:off x="73937" y="2269468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January to March 2024</a:t>
          </a:r>
        </a:p>
      </dsp:txBody>
      <dsp:txXfrm>
        <a:off x="73937" y="2269468"/>
        <a:ext cx="3239913" cy="1943948"/>
      </dsp:txXfrm>
    </dsp:sp>
    <dsp:sp modelId="{3A4FA05A-7A80-8648-97A0-8347BF528CE9}">
      <dsp:nvSpPr>
        <dsp:cNvPr id="0" name=""/>
        <dsp:cNvSpPr/>
      </dsp:nvSpPr>
      <dsp:spPr>
        <a:xfrm>
          <a:off x="3637843" y="2269468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Total interview duration: 870</a:t>
          </a:r>
        </a:p>
      </dsp:txBody>
      <dsp:txXfrm>
        <a:off x="3637843" y="2269468"/>
        <a:ext cx="3239913" cy="1943948"/>
      </dsp:txXfrm>
    </dsp:sp>
    <dsp:sp modelId="{2F26A0B5-C43B-8A41-A87A-F71A73EE0AE5}">
      <dsp:nvSpPr>
        <dsp:cNvPr id="0" name=""/>
        <dsp:cNvSpPr/>
      </dsp:nvSpPr>
      <dsp:spPr>
        <a:xfrm>
          <a:off x="7201748" y="2269468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in person and 5 via Zoom </a:t>
          </a:r>
        </a:p>
      </dsp:txBody>
      <dsp:txXfrm>
        <a:off x="7201748" y="2269468"/>
        <a:ext cx="3239913" cy="1943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E650B-7FA0-4541-A5D8-EAFD8B8DFF83}">
      <dsp:nvSpPr>
        <dsp:cNvPr id="0" name=""/>
        <dsp:cNvSpPr/>
      </dsp:nvSpPr>
      <dsp:spPr>
        <a:xfrm>
          <a:off x="0" y="551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8B8CA8-DF9C-894E-A3C8-627126BB4C2C}">
      <dsp:nvSpPr>
        <dsp:cNvPr id="0" name=""/>
        <dsp:cNvSpPr/>
      </dsp:nvSpPr>
      <dsp:spPr>
        <a:xfrm>
          <a:off x="0" y="551"/>
          <a:ext cx="10515600" cy="90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Essential tool for understanding diverse views and needs 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 opioid overdose prevention (</a:t>
          </a:r>
          <a:r>
            <a:rPr lang="en-US" sz="20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Drainoni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et al., 2022b; Walker et al., 2022).</a:t>
          </a:r>
        </a:p>
      </dsp:txBody>
      <dsp:txXfrm>
        <a:off x="0" y="551"/>
        <a:ext cx="10515600" cy="903827"/>
      </dsp:txXfrm>
    </dsp:sp>
    <dsp:sp modelId="{15E7F64E-33A4-BE49-ACA5-63FCCABDC943}">
      <dsp:nvSpPr>
        <dsp:cNvPr id="0" name=""/>
        <dsp:cNvSpPr/>
      </dsp:nvSpPr>
      <dsp:spPr>
        <a:xfrm>
          <a:off x="0" y="904379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FEFABF-E090-5244-88E5-C26FD599FEFD}">
      <dsp:nvSpPr>
        <dsp:cNvPr id="0" name=""/>
        <dsp:cNvSpPr/>
      </dsp:nvSpPr>
      <dsp:spPr>
        <a:xfrm>
          <a:off x="0" y="904379"/>
          <a:ext cx="10515600" cy="90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Ensures that interventions are </a:t>
          </a:r>
          <a:r>
            <a:rPr lang="en-US" sz="20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comprehensive and sensitive to socio-economic and cultural contexts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(Fuhrmann-Berger, 2018; </a:t>
          </a:r>
          <a:r>
            <a:rPr lang="en-US" sz="20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Ghertner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&amp; Groves, 2018).</a:t>
          </a:r>
        </a:p>
      </dsp:txBody>
      <dsp:txXfrm>
        <a:off x="0" y="904379"/>
        <a:ext cx="10515600" cy="903827"/>
      </dsp:txXfrm>
    </dsp:sp>
    <dsp:sp modelId="{F53D1AC4-911C-174B-999D-0B519A593DD2}">
      <dsp:nvSpPr>
        <dsp:cNvPr id="0" name=""/>
        <dsp:cNvSpPr/>
      </dsp:nvSpPr>
      <dsp:spPr>
        <a:xfrm>
          <a:off x="0" y="1808207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20EE71-2D0B-3044-B4C7-983AE3642B27}">
      <dsp:nvSpPr>
        <dsp:cNvPr id="0" name=""/>
        <dsp:cNvSpPr/>
      </dsp:nvSpPr>
      <dsp:spPr>
        <a:xfrm>
          <a:off x="0" y="1808207"/>
          <a:ext cx="10515600" cy="90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Aligns strategies with </a:t>
          </a:r>
          <a:r>
            <a:rPr lang="en-US" sz="20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practical realities and actual community needs 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(Young et al., 2022).</a:t>
          </a:r>
        </a:p>
      </dsp:txBody>
      <dsp:txXfrm>
        <a:off x="0" y="1808207"/>
        <a:ext cx="10515600" cy="903827"/>
      </dsp:txXfrm>
    </dsp:sp>
    <dsp:sp modelId="{FB33C870-6E51-E446-8007-1C7A704459D1}">
      <dsp:nvSpPr>
        <dsp:cNvPr id="0" name=""/>
        <dsp:cNvSpPr/>
      </dsp:nvSpPr>
      <dsp:spPr>
        <a:xfrm>
          <a:off x="0" y="2712035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9D04DC-9263-8248-BED1-5D57120FCF80}">
      <dsp:nvSpPr>
        <dsp:cNvPr id="0" name=""/>
        <dsp:cNvSpPr/>
      </dsp:nvSpPr>
      <dsp:spPr>
        <a:xfrm>
          <a:off x="0" y="2712035"/>
          <a:ext cx="10515600" cy="90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Develop </a:t>
          </a:r>
          <a:r>
            <a:rPr lang="en-US" sz="20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targeted, context-specific responses leveraging strengths and resources 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of all sectors involved (</a:t>
          </a:r>
          <a:r>
            <a:rPr lang="en-US" sz="20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Kivits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&amp; </a:t>
          </a:r>
          <a:r>
            <a:rPr lang="en-US" sz="20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Sawang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2021).</a:t>
          </a:r>
        </a:p>
      </dsp:txBody>
      <dsp:txXfrm>
        <a:off x="0" y="2712035"/>
        <a:ext cx="10515600" cy="903827"/>
      </dsp:txXfrm>
    </dsp:sp>
    <dsp:sp modelId="{169F2F47-8FD5-4645-AB33-2736EA5349A0}">
      <dsp:nvSpPr>
        <dsp:cNvPr id="0" name=""/>
        <dsp:cNvSpPr/>
      </dsp:nvSpPr>
      <dsp:spPr>
        <a:xfrm>
          <a:off x="0" y="3615863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D5A354-4C4A-654B-924A-5345772D7BE0}">
      <dsp:nvSpPr>
        <dsp:cNvPr id="0" name=""/>
        <dsp:cNvSpPr/>
      </dsp:nvSpPr>
      <dsp:spPr>
        <a:xfrm>
          <a:off x="0" y="3615863"/>
          <a:ext cx="10515600" cy="90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Foster </a:t>
          </a:r>
          <a:r>
            <a:rPr lang="en-US" sz="20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effective and sustainable health interventions </a:t>
          </a:r>
          <a:r>
            <a:rPr lang="en-US" sz="2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addressing the multifaceted nature of the opioid crisis in Boston</a:t>
          </a:r>
          <a:r>
            <a:rPr lang="en-US" sz="2300" kern="1200" dirty="0">
              <a:solidFill>
                <a:schemeClr val="tx1"/>
              </a:solidFill>
            </a:rPr>
            <a:t>.</a:t>
          </a:r>
        </a:p>
      </dsp:txBody>
      <dsp:txXfrm>
        <a:off x="0" y="3615863"/>
        <a:ext cx="10515600" cy="903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BFC42-92A1-1540-90AD-472A83E000B9}">
      <dsp:nvSpPr>
        <dsp:cNvPr id="0" name=""/>
        <dsp:cNvSpPr/>
      </dsp:nvSpPr>
      <dsp:spPr>
        <a:xfrm>
          <a:off x="3080" y="518836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Interview transcripts analyzed using the adapted AHRQ stakeholder analysis tool.</a:t>
          </a:r>
        </a:p>
      </dsp:txBody>
      <dsp:txXfrm>
        <a:off x="3080" y="518836"/>
        <a:ext cx="2444055" cy="1466433"/>
      </dsp:txXfrm>
    </dsp:sp>
    <dsp:sp modelId="{ECA75B2E-583A-A84E-899B-A9A5C854044E}">
      <dsp:nvSpPr>
        <dsp:cNvPr id="0" name=""/>
        <dsp:cNvSpPr/>
      </dsp:nvSpPr>
      <dsp:spPr>
        <a:xfrm>
          <a:off x="2691541" y="518836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Mapping Stakeholder Responses</a:t>
          </a:r>
        </a:p>
      </dsp:txBody>
      <dsp:txXfrm>
        <a:off x="2691541" y="518836"/>
        <a:ext cx="2444055" cy="1466433"/>
      </dsp:txXfrm>
    </dsp:sp>
    <dsp:sp modelId="{9D267F3A-A8CA-7E4D-930B-FD72EF25978F}">
      <dsp:nvSpPr>
        <dsp:cNvPr id="0" name=""/>
        <dsp:cNvSpPr/>
      </dsp:nvSpPr>
      <dsp:spPr>
        <a:xfrm>
          <a:off x="5380002" y="518836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Synthesis of Insights: Transformed individual inputs into strategic points.</a:t>
          </a:r>
        </a:p>
      </dsp:txBody>
      <dsp:txXfrm>
        <a:off x="5380002" y="518836"/>
        <a:ext cx="2444055" cy="1466433"/>
      </dsp:txXfrm>
    </dsp:sp>
    <dsp:sp modelId="{5A04B1D7-20B7-F74F-BBD8-CF4276FD18F7}">
      <dsp:nvSpPr>
        <dsp:cNvPr id="0" name=""/>
        <dsp:cNvSpPr/>
      </dsp:nvSpPr>
      <dsp:spPr>
        <a:xfrm>
          <a:off x="8068463" y="518836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Systematic categorization of perceived barriers, contributions, and recommendations.</a:t>
          </a:r>
        </a:p>
      </dsp:txBody>
      <dsp:txXfrm>
        <a:off x="8068463" y="518836"/>
        <a:ext cx="2444055" cy="1466433"/>
      </dsp:txXfrm>
    </dsp:sp>
    <dsp:sp modelId="{5C817341-7726-1140-B1FD-6516F439DC8F}">
      <dsp:nvSpPr>
        <dsp:cNvPr id="0" name=""/>
        <dsp:cNvSpPr/>
      </dsp:nvSpPr>
      <dsp:spPr>
        <a:xfrm>
          <a:off x="1347311" y="2229675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Assessed stakeholder influence, requirements, and contributions.</a:t>
          </a:r>
        </a:p>
      </dsp:txBody>
      <dsp:txXfrm>
        <a:off x="1347311" y="2229675"/>
        <a:ext cx="2444055" cy="1466433"/>
      </dsp:txXfrm>
    </dsp:sp>
    <dsp:sp modelId="{B2ECDB87-BA86-E244-9FC5-C13162FA0186}">
      <dsp:nvSpPr>
        <dsp:cNvPr id="0" name=""/>
        <dsp:cNvSpPr/>
      </dsp:nvSpPr>
      <dsp:spPr>
        <a:xfrm>
          <a:off x="4035772" y="2229675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Ensured alignment with strategic planning needs.</a:t>
          </a:r>
        </a:p>
      </dsp:txBody>
      <dsp:txXfrm>
        <a:off x="4035772" y="2229675"/>
        <a:ext cx="2444055" cy="1466433"/>
      </dsp:txXfrm>
    </dsp:sp>
    <dsp:sp modelId="{20FF3D01-C7F9-EC4C-8192-ABFEF251D90D}">
      <dsp:nvSpPr>
        <dsp:cNvPr id="0" name=""/>
        <dsp:cNvSpPr/>
      </dsp:nvSpPr>
      <dsp:spPr>
        <a:xfrm>
          <a:off x="6724233" y="2229675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Validation and Accuracy: Second and Third reviewer.</a:t>
          </a:r>
        </a:p>
      </dsp:txBody>
      <dsp:txXfrm>
        <a:off x="6724233" y="2229675"/>
        <a:ext cx="2444055" cy="14664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E1867-262E-4263-B06D-63CF3B6F493A}">
      <dsp:nvSpPr>
        <dsp:cNvPr id="0" name=""/>
        <dsp:cNvSpPr/>
      </dsp:nvSpPr>
      <dsp:spPr>
        <a:xfrm>
          <a:off x="0" y="0"/>
          <a:ext cx="10515600" cy="8650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56798-E3CD-4EC3-936D-1BD441322746}">
      <dsp:nvSpPr>
        <dsp:cNvPr id="0" name=""/>
        <dsp:cNvSpPr/>
      </dsp:nvSpPr>
      <dsp:spPr>
        <a:xfrm>
          <a:off x="261681" y="196346"/>
          <a:ext cx="475785" cy="4757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17AD4-2168-4A1C-A5C5-0BB0F2E7B269}">
      <dsp:nvSpPr>
        <dsp:cNvPr id="0" name=""/>
        <dsp:cNvSpPr/>
      </dsp:nvSpPr>
      <dsp:spPr>
        <a:xfrm>
          <a:off x="999148" y="1706"/>
          <a:ext cx="9516451" cy="865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53" tIns="91553" rIns="91553" bIns="9155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Emphasis on the need for combined efforts and integrated services.</a:t>
          </a:r>
        </a:p>
      </dsp:txBody>
      <dsp:txXfrm>
        <a:off x="999148" y="1706"/>
        <a:ext cx="9516451" cy="865063"/>
      </dsp:txXfrm>
    </dsp:sp>
    <dsp:sp modelId="{7E96C6B4-5B05-4F05-9A7B-D8AB2670FA98}">
      <dsp:nvSpPr>
        <dsp:cNvPr id="0" name=""/>
        <dsp:cNvSpPr/>
      </dsp:nvSpPr>
      <dsp:spPr>
        <a:xfrm>
          <a:off x="0" y="1083036"/>
          <a:ext cx="10515600" cy="8650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CDBF2-C9B7-42CF-A8C0-EDEA0B16F6B7}">
      <dsp:nvSpPr>
        <dsp:cNvPr id="0" name=""/>
        <dsp:cNvSpPr/>
      </dsp:nvSpPr>
      <dsp:spPr>
        <a:xfrm>
          <a:off x="261681" y="1277676"/>
          <a:ext cx="475785" cy="4757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26FCB-6C5A-4E57-90A0-D3C68D352FCE}">
      <dsp:nvSpPr>
        <dsp:cNvPr id="0" name=""/>
        <dsp:cNvSpPr/>
      </dsp:nvSpPr>
      <dsp:spPr>
        <a:xfrm>
          <a:off x="999148" y="1083036"/>
          <a:ext cx="9516451" cy="865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53" tIns="91553" rIns="91553" bIns="9155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Enhanced training in addiction awareness and cultural competence</a:t>
          </a:r>
          <a:r>
            <a:rPr lang="en-US" sz="2100" kern="1200" dirty="0"/>
            <a:t>.</a:t>
          </a:r>
        </a:p>
      </dsp:txBody>
      <dsp:txXfrm>
        <a:off x="999148" y="1083036"/>
        <a:ext cx="9516451" cy="865063"/>
      </dsp:txXfrm>
    </dsp:sp>
    <dsp:sp modelId="{6CCCA0EB-AD21-42DE-843F-8EC0B09F6699}">
      <dsp:nvSpPr>
        <dsp:cNvPr id="0" name=""/>
        <dsp:cNvSpPr/>
      </dsp:nvSpPr>
      <dsp:spPr>
        <a:xfrm>
          <a:off x="0" y="2164366"/>
          <a:ext cx="10515600" cy="8650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E1C21-297A-49CB-8775-3B4C4DEC35F5}">
      <dsp:nvSpPr>
        <dsp:cNvPr id="0" name=""/>
        <dsp:cNvSpPr/>
      </dsp:nvSpPr>
      <dsp:spPr>
        <a:xfrm>
          <a:off x="261681" y="2359005"/>
          <a:ext cx="475785" cy="4757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23BE8-839B-4854-AFE1-E7FC2105BDD5}">
      <dsp:nvSpPr>
        <dsp:cNvPr id="0" name=""/>
        <dsp:cNvSpPr/>
      </dsp:nvSpPr>
      <dsp:spPr>
        <a:xfrm>
          <a:off x="999148" y="2164366"/>
          <a:ext cx="9516451" cy="865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53" tIns="91553" rIns="91553" bIns="9155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Widespread Narcan distribution and tailored education strategies.</a:t>
          </a:r>
        </a:p>
      </dsp:txBody>
      <dsp:txXfrm>
        <a:off x="999148" y="2164366"/>
        <a:ext cx="9516451" cy="865063"/>
      </dsp:txXfrm>
    </dsp:sp>
    <dsp:sp modelId="{B495D111-17C1-41A3-8DC8-C8E3C958FDCF}">
      <dsp:nvSpPr>
        <dsp:cNvPr id="0" name=""/>
        <dsp:cNvSpPr/>
      </dsp:nvSpPr>
      <dsp:spPr>
        <a:xfrm>
          <a:off x="0" y="3245696"/>
          <a:ext cx="10515600" cy="8650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60DD4-8C14-439D-9F1F-15CE80ADE47A}">
      <dsp:nvSpPr>
        <dsp:cNvPr id="0" name=""/>
        <dsp:cNvSpPr/>
      </dsp:nvSpPr>
      <dsp:spPr>
        <a:xfrm>
          <a:off x="261681" y="3440335"/>
          <a:ext cx="475785" cy="4757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BB67C-760F-49A2-BC50-5B259E408D27}">
      <dsp:nvSpPr>
        <dsp:cNvPr id="0" name=""/>
        <dsp:cNvSpPr/>
      </dsp:nvSpPr>
      <dsp:spPr>
        <a:xfrm>
          <a:off x="999148" y="3245696"/>
          <a:ext cx="9516451" cy="865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53" tIns="91553" rIns="91553" bIns="9155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Both groups advocate for extensive support services beyond traditional medical treatments.</a:t>
          </a:r>
        </a:p>
      </dsp:txBody>
      <dsp:txXfrm>
        <a:off x="999148" y="3245696"/>
        <a:ext cx="9516451" cy="8650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01E7E-B978-4E4F-93F7-DD61EFC5C9CB}">
      <dsp:nvSpPr>
        <dsp:cNvPr id="0" name=""/>
        <dsp:cNvSpPr/>
      </dsp:nvSpPr>
      <dsp:spPr>
        <a:xfrm>
          <a:off x="3286" y="501873"/>
          <a:ext cx="3203971" cy="57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Unique Emphasis:</a:t>
          </a:r>
        </a:p>
      </dsp:txBody>
      <dsp:txXfrm>
        <a:off x="3286" y="501873"/>
        <a:ext cx="3203971" cy="576000"/>
      </dsp:txXfrm>
    </dsp:sp>
    <dsp:sp modelId="{F96601F1-819D-2942-AD3E-E540AFE44F8F}">
      <dsp:nvSpPr>
        <dsp:cNvPr id="0" name=""/>
        <dsp:cNvSpPr/>
      </dsp:nvSpPr>
      <dsp:spPr>
        <a:xfrm>
          <a:off x="3286" y="1077873"/>
          <a:ext cx="3203971" cy="26351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Unlike the Recovery Community Center Office-Based Opioid Treatment and the CJ Continuum of Care, our framework uniquely emphasizes </a:t>
          </a:r>
          <a:r>
            <a:rPr lang="en-US" sz="17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systemic policy changes and continuous improvement.</a:t>
          </a:r>
        </a:p>
      </dsp:txBody>
      <dsp:txXfrm>
        <a:off x="3286" y="1077873"/>
        <a:ext cx="3203971" cy="2635199"/>
      </dsp:txXfrm>
    </dsp:sp>
    <dsp:sp modelId="{D9403990-2A53-514D-A8E0-228856966164}">
      <dsp:nvSpPr>
        <dsp:cNvPr id="0" name=""/>
        <dsp:cNvSpPr/>
      </dsp:nvSpPr>
      <dsp:spPr>
        <a:xfrm>
          <a:off x="3655814" y="501873"/>
          <a:ext cx="3203971" cy="57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Adaptability:</a:t>
          </a:r>
        </a:p>
      </dsp:txBody>
      <dsp:txXfrm>
        <a:off x="3655814" y="501873"/>
        <a:ext cx="3203971" cy="576000"/>
      </dsp:txXfrm>
    </dsp:sp>
    <dsp:sp modelId="{4383F82C-BC0C-D549-B997-D633795C4559}">
      <dsp:nvSpPr>
        <dsp:cNvPr id="0" name=""/>
        <dsp:cNvSpPr/>
      </dsp:nvSpPr>
      <dsp:spPr>
        <a:xfrm>
          <a:off x="3655814" y="1077873"/>
          <a:ext cx="3203971" cy="26351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Focuses on </a:t>
          </a:r>
          <a:r>
            <a:rPr lang="en-US" sz="20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dynamic responses</a:t>
          </a:r>
          <a:r>
            <a:rPr lang="en-US" sz="200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to emerging challenges.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Crucial for the rapidly </a:t>
          </a:r>
          <a:r>
            <a:rPr lang="en-US" sz="20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changing landscape </a:t>
          </a: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of opioid overdose prevention.</a:t>
          </a:r>
        </a:p>
      </dsp:txBody>
      <dsp:txXfrm>
        <a:off x="3655814" y="1077873"/>
        <a:ext cx="3203971" cy="2635199"/>
      </dsp:txXfrm>
    </dsp:sp>
    <dsp:sp modelId="{1F981B13-903C-4A4C-AB42-016190437202}">
      <dsp:nvSpPr>
        <dsp:cNvPr id="0" name=""/>
        <dsp:cNvSpPr/>
      </dsp:nvSpPr>
      <dsp:spPr>
        <a:xfrm>
          <a:off x="7308342" y="501873"/>
          <a:ext cx="3203971" cy="57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Critical Feature:</a:t>
          </a:r>
        </a:p>
      </dsp:txBody>
      <dsp:txXfrm>
        <a:off x="7308342" y="501873"/>
        <a:ext cx="3203971" cy="576000"/>
      </dsp:txXfrm>
    </dsp:sp>
    <dsp:sp modelId="{0EF451E6-2980-FF43-81F7-CB7334EC9566}">
      <dsp:nvSpPr>
        <dsp:cNvPr id="0" name=""/>
        <dsp:cNvSpPr/>
      </dsp:nvSpPr>
      <dsp:spPr>
        <a:xfrm>
          <a:off x="7308342" y="1077873"/>
          <a:ext cx="3203971" cy="26351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Ensures the framework remains relevant and effective amidst evolving public health needs.</a:t>
          </a:r>
        </a:p>
      </dsp:txBody>
      <dsp:txXfrm>
        <a:off x="7308342" y="1077873"/>
        <a:ext cx="3203971" cy="26351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3B301-19E1-4D73-9C67-D5324443C7C7}">
      <dsp:nvSpPr>
        <dsp:cNvPr id="0" name=""/>
        <dsp:cNvSpPr/>
      </dsp:nvSpPr>
      <dsp:spPr>
        <a:xfrm>
          <a:off x="0" y="1749"/>
          <a:ext cx="10515600" cy="88662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5311E-D3ED-43BD-92DA-9138B9F89163}">
      <dsp:nvSpPr>
        <dsp:cNvPr id="0" name=""/>
        <dsp:cNvSpPr/>
      </dsp:nvSpPr>
      <dsp:spPr>
        <a:xfrm>
          <a:off x="268202" y="201238"/>
          <a:ext cx="487641" cy="4876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2059B-16DA-4F6C-9FEB-95B28522F494}">
      <dsp:nvSpPr>
        <dsp:cNvPr id="0" name=""/>
        <dsp:cNvSpPr/>
      </dsp:nvSpPr>
      <dsp:spPr>
        <a:xfrm>
          <a:off x="1024046" y="1749"/>
          <a:ext cx="9491553" cy="88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34" tIns="93834" rIns="93834" bIns="938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Integrate strategies for streamlined interventions and optimized resource use.</a:t>
          </a:r>
        </a:p>
      </dsp:txBody>
      <dsp:txXfrm>
        <a:off x="1024046" y="1749"/>
        <a:ext cx="9491553" cy="886620"/>
      </dsp:txXfrm>
    </dsp:sp>
    <dsp:sp modelId="{28C67255-D1B3-4EDF-9DD0-05FA315C7945}">
      <dsp:nvSpPr>
        <dsp:cNvPr id="0" name=""/>
        <dsp:cNvSpPr/>
      </dsp:nvSpPr>
      <dsp:spPr>
        <a:xfrm>
          <a:off x="0" y="1110024"/>
          <a:ext cx="10515600" cy="88662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05A2D-19D9-4727-89AA-CF060D311B62}">
      <dsp:nvSpPr>
        <dsp:cNvPr id="0" name=""/>
        <dsp:cNvSpPr/>
      </dsp:nvSpPr>
      <dsp:spPr>
        <a:xfrm>
          <a:off x="268202" y="1309514"/>
          <a:ext cx="487641" cy="4876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46ED7-323D-4099-B83A-AD7B84D96E9C}">
      <dsp:nvSpPr>
        <dsp:cNvPr id="0" name=""/>
        <dsp:cNvSpPr/>
      </dsp:nvSpPr>
      <dsp:spPr>
        <a:xfrm>
          <a:off x="1024046" y="1110024"/>
          <a:ext cx="9491553" cy="88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34" tIns="93834" rIns="93834" bIns="938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Implement culturally sensitive accessible training on naloxone use and MAT.</a:t>
          </a:r>
        </a:p>
      </dsp:txBody>
      <dsp:txXfrm>
        <a:off x="1024046" y="1110024"/>
        <a:ext cx="9491553" cy="886620"/>
      </dsp:txXfrm>
    </dsp:sp>
    <dsp:sp modelId="{2F2F725F-4FC6-437A-9541-80D82D8E10EA}">
      <dsp:nvSpPr>
        <dsp:cNvPr id="0" name=""/>
        <dsp:cNvSpPr/>
      </dsp:nvSpPr>
      <dsp:spPr>
        <a:xfrm>
          <a:off x="0" y="2218300"/>
          <a:ext cx="10515600" cy="88662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D808D-1A82-47B7-A067-F8E809519698}">
      <dsp:nvSpPr>
        <dsp:cNvPr id="0" name=""/>
        <dsp:cNvSpPr/>
      </dsp:nvSpPr>
      <dsp:spPr>
        <a:xfrm>
          <a:off x="268202" y="2417790"/>
          <a:ext cx="487641" cy="4876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9680F-81ED-48FC-99ED-F11933F309B5}">
      <dsp:nvSpPr>
        <dsp:cNvPr id="0" name=""/>
        <dsp:cNvSpPr/>
      </dsp:nvSpPr>
      <dsp:spPr>
        <a:xfrm>
          <a:off x="1024046" y="2218300"/>
          <a:ext cx="9491553" cy="88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34" tIns="93834" rIns="93834" bIns="938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Advocate for easier access to comprehensive treatment services.</a:t>
          </a:r>
        </a:p>
      </dsp:txBody>
      <dsp:txXfrm>
        <a:off x="1024046" y="2218300"/>
        <a:ext cx="9491553" cy="886620"/>
      </dsp:txXfrm>
    </dsp:sp>
    <dsp:sp modelId="{2FDD6DA7-47D6-4691-BBEF-5686BD11C50B}">
      <dsp:nvSpPr>
        <dsp:cNvPr id="0" name=""/>
        <dsp:cNvSpPr/>
      </dsp:nvSpPr>
      <dsp:spPr>
        <a:xfrm>
          <a:off x="0" y="3326576"/>
          <a:ext cx="10515600" cy="88662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74AFE-13EF-416C-A9E1-ED9B55E87157}">
      <dsp:nvSpPr>
        <dsp:cNvPr id="0" name=""/>
        <dsp:cNvSpPr/>
      </dsp:nvSpPr>
      <dsp:spPr>
        <a:xfrm>
          <a:off x="268202" y="3526065"/>
          <a:ext cx="487641" cy="4876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75D5A-1510-428A-8CEC-2BE989FCD981}">
      <dsp:nvSpPr>
        <dsp:cNvPr id="0" name=""/>
        <dsp:cNvSpPr/>
      </dsp:nvSpPr>
      <dsp:spPr>
        <a:xfrm>
          <a:off x="1024046" y="3326576"/>
          <a:ext cx="9491553" cy="88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34" tIns="93834" rIns="93834" bIns="9383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Cultural competence training across sectors</a:t>
          </a:r>
        </a:p>
      </dsp:txBody>
      <dsp:txXfrm>
        <a:off x="1024046" y="3326576"/>
        <a:ext cx="9491553" cy="8866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68D69-F506-4EB0-BF60-75386FDBADF5}">
      <dsp:nvSpPr>
        <dsp:cNvPr id="0" name=""/>
        <dsp:cNvSpPr/>
      </dsp:nvSpPr>
      <dsp:spPr>
        <a:xfrm>
          <a:off x="0" y="92610"/>
          <a:ext cx="11071950" cy="8866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F9960-C51D-4433-8013-E5B91C65A4A6}">
      <dsp:nvSpPr>
        <dsp:cNvPr id="0" name=""/>
        <dsp:cNvSpPr/>
      </dsp:nvSpPr>
      <dsp:spPr>
        <a:xfrm>
          <a:off x="268202" y="201238"/>
          <a:ext cx="487641" cy="4876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7E9D5-6E2A-4E9E-90EF-E2D647277D9F}">
      <dsp:nvSpPr>
        <dsp:cNvPr id="0" name=""/>
        <dsp:cNvSpPr/>
      </dsp:nvSpPr>
      <dsp:spPr>
        <a:xfrm>
          <a:off x="1024046" y="1749"/>
          <a:ext cx="10047904" cy="88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34" tIns="93834" rIns="93834" bIns="9383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Limited to a specific urban area, potentially restricting perspective diversity.</a:t>
          </a:r>
        </a:p>
      </dsp:txBody>
      <dsp:txXfrm>
        <a:off x="1024046" y="1749"/>
        <a:ext cx="10047904" cy="886620"/>
      </dsp:txXfrm>
    </dsp:sp>
    <dsp:sp modelId="{9C76F292-F1A5-4E80-B4DE-C7A5B29A4903}">
      <dsp:nvSpPr>
        <dsp:cNvPr id="0" name=""/>
        <dsp:cNvSpPr/>
      </dsp:nvSpPr>
      <dsp:spPr>
        <a:xfrm>
          <a:off x="0" y="1110024"/>
          <a:ext cx="11071950" cy="8866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71344-EA74-41BE-9B86-CD0FE8EB846E}">
      <dsp:nvSpPr>
        <dsp:cNvPr id="0" name=""/>
        <dsp:cNvSpPr/>
      </dsp:nvSpPr>
      <dsp:spPr>
        <a:xfrm>
          <a:off x="268202" y="1309514"/>
          <a:ext cx="487641" cy="4876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D2B89-EDBC-4BA3-B6CD-135C6306D4E8}">
      <dsp:nvSpPr>
        <dsp:cNvPr id="0" name=""/>
        <dsp:cNvSpPr/>
      </dsp:nvSpPr>
      <dsp:spPr>
        <a:xfrm>
          <a:off x="1024046" y="1110024"/>
          <a:ext cx="10047904" cy="88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34" tIns="93834" rIns="93834" bIns="9383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Sample size and Representation may not be fully representative of all stakeholders involved in opioid overdose prevention and response efforts.</a:t>
          </a:r>
        </a:p>
      </dsp:txBody>
      <dsp:txXfrm>
        <a:off x="1024046" y="1110024"/>
        <a:ext cx="10047904" cy="886620"/>
      </dsp:txXfrm>
    </dsp:sp>
    <dsp:sp modelId="{B9B985F0-4713-4AD9-B300-9AA4DC23DEFB}">
      <dsp:nvSpPr>
        <dsp:cNvPr id="0" name=""/>
        <dsp:cNvSpPr/>
      </dsp:nvSpPr>
      <dsp:spPr>
        <a:xfrm>
          <a:off x="0" y="2218300"/>
          <a:ext cx="11071950" cy="8866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10B47-4EEC-4147-B44A-3639A3E7E666}">
      <dsp:nvSpPr>
        <dsp:cNvPr id="0" name=""/>
        <dsp:cNvSpPr/>
      </dsp:nvSpPr>
      <dsp:spPr>
        <a:xfrm>
          <a:off x="268202" y="2417790"/>
          <a:ext cx="487641" cy="4876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7F06D-3F65-4068-B22B-186A69B1588A}">
      <dsp:nvSpPr>
        <dsp:cNvPr id="0" name=""/>
        <dsp:cNvSpPr/>
      </dsp:nvSpPr>
      <dsp:spPr>
        <a:xfrm>
          <a:off x="1024046" y="2218300"/>
          <a:ext cx="10047904" cy="88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34" tIns="93834" rIns="93834" bIns="9383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Recall bias - Statement of accounts may rely on their memory of events and experiences.</a:t>
          </a:r>
        </a:p>
      </dsp:txBody>
      <dsp:txXfrm>
        <a:off x="1024046" y="2218300"/>
        <a:ext cx="10047904" cy="886620"/>
      </dsp:txXfrm>
    </dsp:sp>
    <dsp:sp modelId="{65C1BBD5-17EB-44C8-B31F-26D01379C658}">
      <dsp:nvSpPr>
        <dsp:cNvPr id="0" name=""/>
        <dsp:cNvSpPr/>
      </dsp:nvSpPr>
      <dsp:spPr>
        <a:xfrm>
          <a:off x="0" y="3326576"/>
          <a:ext cx="11071950" cy="8866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D51AE-EA52-4E6B-9360-FD68E465383F}">
      <dsp:nvSpPr>
        <dsp:cNvPr id="0" name=""/>
        <dsp:cNvSpPr/>
      </dsp:nvSpPr>
      <dsp:spPr>
        <a:xfrm>
          <a:off x="268202" y="3526065"/>
          <a:ext cx="487641" cy="4876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E0CD9-2D23-49CB-BE67-3651CFC9D022}">
      <dsp:nvSpPr>
        <dsp:cNvPr id="0" name=""/>
        <dsp:cNvSpPr/>
      </dsp:nvSpPr>
      <dsp:spPr>
        <a:xfrm>
          <a:off x="1024046" y="3326576"/>
          <a:ext cx="10047904" cy="88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34" tIns="93834" rIns="93834" bIns="9383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Response bias - Stakeholders may have presented bias that align with socially desirable or politically acceptable views.</a:t>
          </a:r>
        </a:p>
      </dsp:txBody>
      <dsp:txXfrm>
        <a:off x="1024046" y="3326576"/>
        <a:ext cx="10047904" cy="886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5CD50B5-D60F-4F9E-9D7E-EE8E387CD052}" type="datetimeFigureOut">
              <a:rPr lang="en-US" smtClean="0"/>
              <a:t>11/9/24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FB68332-E796-4254-98F6-762EAC3B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551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0395E-30E7-4C58-8929-2CC8FFFF51C6}" type="datetimeFigureOut">
              <a:rPr lang="en-US" smtClean="0"/>
              <a:t>11/9/24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AD76D-49F1-4ED0-AE3A-B0A6705D2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17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 i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FCD653-A640-E04D-BD08-8D1CF8425360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0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6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4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2AE093-111D-4249-AACB-511B9A19E708}"/>
              </a:ext>
            </a:extLst>
          </p:cNvPr>
          <p:cNvCxnSpPr/>
          <p:nvPr userDrawn="1"/>
        </p:nvCxnSpPr>
        <p:spPr>
          <a:xfrm>
            <a:off x="563218" y="6040571"/>
            <a:ext cx="11065565" cy="0"/>
          </a:xfrm>
          <a:prstGeom prst="line">
            <a:avLst/>
          </a:prstGeom>
          <a:ln w="28575">
            <a:solidFill>
              <a:srgbClr val="A32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BDB266-BC57-9643-8863-1C12F5D960E4}"/>
              </a:ext>
            </a:extLst>
          </p:cNvPr>
          <p:cNvCxnSpPr>
            <a:cxnSpLocks/>
          </p:cNvCxnSpPr>
          <p:nvPr userDrawn="1"/>
        </p:nvCxnSpPr>
        <p:spPr>
          <a:xfrm>
            <a:off x="563217" y="594344"/>
            <a:ext cx="0" cy="867126"/>
          </a:xfrm>
          <a:prstGeom prst="line">
            <a:avLst/>
          </a:prstGeom>
          <a:ln w="57150">
            <a:solidFill>
              <a:srgbClr val="A32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AC9DD6A-FF0D-4A43-BF58-8EEBC7045A5B}"/>
              </a:ext>
            </a:extLst>
          </p:cNvPr>
          <p:cNvSpPr txBox="1"/>
          <p:nvPr userDrawn="1"/>
        </p:nvSpPr>
        <p:spPr>
          <a:xfrm>
            <a:off x="10800522" y="65896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203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i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90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81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7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D1A220-0522-9E47-BAC1-58274EFDA541}" type="datetimeFigureOut">
              <a:rPr lang="en-US" smtClean="0"/>
              <a:t>11/9/24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13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5F6431-75ED-4B44-A46B-A964772F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6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783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26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B47E1-1BD9-B740-8CD3-FB3A837744A7}"/>
              </a:ext>
            </a:extLst>
          </p:cNvPr>
          <p:cNvSpPr/>
          <p:nvPr userDrawn="1"/>
        </p:nvSpPr>
        <p:spPr>
          <a:xfrm>
            <a:off x="-424070" y="-99391"/>
            <a:ext cx="13040139" cy="337930"/>
          </a:xfrm>
          <a:prstGeom prst="rect">
            <a:avLst/>
          </a:prstGeom>
          <a:solidFill>
            <a:srgbClr val="A320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594F3-53AF-624C-B086-4B322E41E734}"/>
              </a:ext>
            </a:extLst>
          </p:cNvPr>
          <p:cNvSpPr txBox="1"/>
          <p:nvPr userDrawn="1"/>
        </p:nvSpPr>
        <p:spPr>
          <a:xfrm>
            <a:off x="5824698" y="6357413"/>
            <a:ext cx="5529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/// [Title of </a:t>
            </a:r>
            <a:r>
              <a:rPr lang="en-US" sz="1200" i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Presentation]</a:t>
            </a:r>
            <a:endParaRPr lang="en-US" sz="1200" i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9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1" kern="1200">
          <a:solidFill>
            <a:schemeClr val="bg2">
              <a:lumMod val="50000"/>
            </a:schemeClr>
          </a:solidFill>
          <a:latin typeface="Georgia" panose="02040502050405020303" pitchFamily="18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s://documents.lucid.app/documents/10816ff0-0142-449d-b9fc-6413f725c0f3/pages/0_0?a=3060&amp;x=-5146&amp;y=-7099&amp;w=2767&amp;h=1808&amp;store=1&amp;accept=image%2F*&amp;auth=LCA%2078ec362536c6331c57b9222a9833c6b0a530feddf0cb6facb7878842c16a5417-ts%3D1719608375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ston.gov/news/city-boston-recognizes-international-overdose-awareness-day" TargetMode="External"/><Relationship Id="rId13" Type="http://schemas.openxmlformats.org/officeDocument/2006/relationships/hyperlink" Target="https://doi.org/10.1016/j.jsat.2019.07.001" TargetMode="External"/><Relationship Id="rId3" Type="http://schemas.openxmlformats.org/officeDocument/2006/relationships/hyperlink" Target="https://doi.org/10.2105/AJPH.2022.306881" TargetMode="External"/><Relationship Id="rId7" Type="http://schemas.openxmlformats.org/officeDocument/2006/relationships/hyperlink" Target="http://www.cdc.gov/nchs/nvss/vsrr/drug-overdose-data.htm" TargetMode="External"/><Relationship Id="rId12" Type="http://schemas.openxmlformats.org/officeDocument/2006/relationships/hyperlink" Target="https://doi.org/https:/doi.org/10.1002/1098-240X(200008)23:4%3c334::AID-NUR9%3e3.0.CO;2-G" TargetMode="External"/><Relationship Id="rId2" Type="http://schemas.openxmlformats.org/officeDocument/2006/relationships/hyperlink" Target="https://www.ahrq.gov/patient-safety/settings/hospital/fall-prevention/toolkit/stakeholder-analysi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oston.gov/government/cabinets/boston-public-health-commission/recovery-services/services-active-users" TargetMode="External"/><Relationship Id="rId11" Type="http://schemas.openxmlformats.org/officeDocument/2006/relationships/hyperlink" Target="https://doi.org/10.1177/1527154405283304" TargetMode="External"/><Relationship Id="rId5" Type="http://schemas.openxmlformats.org/officeDocument/2006/relationships/hyperlink" Target="https://www.bostonindicators.org/reports/report-website-pages/opioids-2023" TargetMode="External"/><Relationship Id="rId10" Type="http://schemas.openxmlformats.org/officeDocument/2006/relationships/hyperlink" Target="https://doi.org/https:/doi.org/10.1016/j.drugpo.2023.104127" TargetMode="External"/><Relationship Id="rId4" Type="http://schemas.openxmlformats.org/officeDocument/2006/relationships/hyperlink" Target="https://doi.org/10.3390/ijerph16224585" TargetMode="External"/><Relationship Id="rId9" Type="http://schemas.openxmlformats.org/officeDocument/2006/relationships/hyperlink" Target="https://doi.org/10.1177/1527154417709254" TargetMode="External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D59E796-61BD-AB40-8DB1-840F8534F11D}"/>
              </a:ext>
            </a:extLst>
          </p:cNvPr>
          <p:cNvGrpSpPr/>
          <p:nvPr/>
        </p:nvGrpSpPr>
        <p:grpSpPr>
          <a:xfrm>
            <a:off x="1398821" y="431016"/>
            <a:ext cx="9394358" cy="5995971"/>
            <a:chOff x="3627121" y="1671710"/>
            <a:chExt cx="3589605" cy="3102214"/>
          </a:xfrm>
          <a:solidFill>
            <a:schemeClr val="tx1">
              <a:lumMod val="85000"/>
              <a:lumOff val="15000"/>
            </a:schemeClr>
          </a:solidFill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22B008-9D6A-0642-8BEC-3A6A3C03A6A3}"/>
                </a:ext>
              </a:extLst>
            </p:cNvPr>
            <p:cNvCxnSpPr/>
            <p:nvPr/>
          </p:nvCxnSpPr>
          <p:spPr>
            <a:xfrm>
              <a:off x="7214382" y="1685778"/>
              <a:ext cx="2344" cy="3069096"/>
            </a:xfrm>
            <a:prstGeom prst="lin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2324893-66B3-4448-B5A3-94EA626CDB25}"/>
                </a:ext>
              </a:extLst>
            </p:cNvPr>
            <p:cNvGrpSpPr/>
            <p:nvPr/>
          </p:nvGrpSpPr>
          <p:grpSpPr>
            <a:xfrm>
              <a:off x="3627121" y="1671710"/>
              <a:ext cx="3587261" cy="3102214"/>
              <a:chOff x="3629465" y="1671710"/>
              <a:chExt cx="3587261" cy="3102214"/>
            </a:xfrm>
            <a:grpFill/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9A1161F-6B2E-1244-BFB4-A60FD262B8C5}"/>
                  </a:ext>
                </a:extLst>
              </p:cNvPr>
              <p:cNvCxnSpPr/>
              <p:nvPr/>
            </p:nvCxnSpPr>
            <p:spPr>
              <a:xfrm>
                <a:off x="3629465" y="4754874"/>
                <a:ext cx="3587261" cy="0"/>
              </a:xfrm>
              <a:prstGeom prst="lin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FB1ABF1-39F1-2F43-A3E8-9AADA5CAF82E}"/>
                  </a:ext>
                </a:extLst>
              </p:cNvPr>
              <p:cNvCxnSpPr/>
              <p:nvPr/>
            </p:nvCxnSpPr>
            <p:spPr>
              <a:xfrm>
                <a:off x="3629465" y="1685778"/>
                <a:ext cx="3587261" cy="0"/>
              </a:xfrm>
              <a:prstGeom prst="lin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7F76E1-A90B-6749-8ED5-76A7EE0C63BD}"/>
                  </a:ext>
                </a:extLst>
              </p:cNvPr>
              <p:cNvCxnSpPr/>
              <p:nvPr/>
            </p:nvCxnSpPr>
            <p:spPr>
              <a:xfrm>
                <a:off x="3629465" y="1671710"/>
                <a:ext cx="0" cy="776068"/>
              </a:xfrm>
              <a:prstGeom prst="lin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9445A37-3000-4A4D-BBC6-D7F53A95A24F}"/>
                  </a:ext>
                </a:extLst>
              </p:cNvPr>
              <p:cNvCxnSpPr/>
              <p:nvPr/>
            </p:nvCxnSpPr>
            <p:spPr>
              <a:xfrm>
                <a:off x="3629465" y="3997856"/>
                <a:ext cx="0" cy="776068"/>
              </a:xfrm>
              <a:prstGeom prst="lin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EF7C891-7F0F-3D4C-8701-04702B28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155" y="5931613"/>
            <a:ext cx="861690" cy="80411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5647299-DAB6-334B-B46A-244F5CF7A742}"/>
              </a:ext>
            </a:extLst>
          </p:cNvPr>
          <p:cNvSpPr/>
          <p:nvPr/>
        </p:nvSpPr>
        <p:spPr>
          <a:xfrm>
            <a:off x="0" y="1181009"/>
            <a:ext cx="10057148" cy="47506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ACBFF2-5957-2940-AA2A-3C31DD56BAAF}"/>
              </a:ext>
            </a:extLst>
          </p:cNvPr>
          <p:cNvSpPr/>
          <p:nvPr/>
        </p:nvSpPr>
        <p:spPr>
          <a:xfrm>
            <a:off x="8877729" y="2012664"/>
            <a:ext cx="385473" cy="3681328"/>
          </a:xfrm>
          <a:prstGeom prst="rect">
            <a:avLst/>
          </a:prstGeom>
          <a:solidFill>
            <a:srgbClr val="A32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18E29F-7F6B-E14A-9124-B18DC9F85668}"/>
              </a:ext>
            </a:extLst>
          </p:cNvPr>
          <p:cNvSpPr txBox="1"/>
          <p:nvPr/>
        </p:nvSpPr>
        <p:spPr>
          <a:xfrm>
            <a:off x="796049" y="1563203"/>
            <a:ext cx="8294941" cy="39580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US" sz="2600" b="1" i="1" dirty="0">
              <a:solidFill>
                <a:srgbClr val="AB1500"/>
              </a:solidFill>
              <a:latin typeface="Georgia" panose="02040502050405020303" pitchFamily="18" charset="0"/>
              <a:ea typeface="Century Gothic" charset="0"/>
              <a:cs typeface="Century Gothic" charset="0"/>
            </a:endParaRPr>
          </a:p>
          <a:p>
            <a:r>
              <a:rPr lang="en-US" sz="2600" b="1" i="1" dirty="0">
                <a:solidFill>
                  <a:srgbClr val="AB1500"/>
                </a:solidFill>
                <a:latin typeface="Georgia" panose="02040502050405020303" pitchFamily="18" charset="0"/>
                <a:ea typeface="Century Gothic" charset="0"/>
                <a:cs typeface="Century Gothic" charset="0"/>
              </a:rPr>
              <a:t>Stakeholder Analysis and Community-Driven Strategies for Addressing Opioid Overdose in Boston.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Evans F Kyei, PhD. MSc.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Postdoctoral Research Fellow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Center for Substance Use Research and Related Conditions.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Capstone College of Nursing, The University of Alabama.</a:t>
            </a:r>
          </a:p>
        </p:txBody>
      </p:sp>
    </p:spTree>
    <p:extLst>
      <p:ext uri="{BB962C8B-B14F-4D97-AF65-F5344CB8AC3E}">
        <p14:creationId xmlns:p14="http://schemas.microsoft.com/office/powerpoint/2010/main" val="393445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B218-CA60-E8B2-D8F4-E45B3334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Similarities Across Stakeholder Groups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EDDD8D-16FC-0A83-E43A-5BF0FF1E2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511063"/>
              </p:ext>
            </p:extLst>
          </p:nvPr>
        </p:nvGraphicFramePr>
        <p:xfrm>
          <a:off x="838200" y="1825625"/>
          <a:ext cx="10515600" cy="4112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474522B5-C5E3-8FC1-53A7-80B9E960C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17" y="6073027"/>
            <a:ext cx="1463719" cy="53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5DD30-C405-175E-0F08-E971EDFE31D7}"/>
              </a:ext>
            </a:extLst>
          </p:cNvPr>
          <p:cNvSpPr txBox="1"/>
          <p:nvPr/>
        </p:nvSpPr>
        <p:spPr>
          <a:xfrm>
            <a:off x="6096000" y="6338984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2497343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B218-CA60-E8B2-D8F4-E45B3334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445" y="484393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Differences in Perceived Barriers and Strategies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78B11B-502E-29E0-B279-D8C47005EE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118272"/>
              </p:ext>
            </p:extLst>
          </p:nvPr>
        </p:nvGraphicFramePr>
        <p:xfrm>
          <a:off x="743208" y="1448891"/>
          <a:ext cx="10927831" cy="4572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3038">
                  <a:extLst>
                    <a:ext uri="{9D8B030D-6E8A-4147-A177-3AD203B41FA5}">
                      <a16:colId xmlns:a16="http://schemas.microsoft.com/office/drawing/2014/main" val="3666028937"/>
                    </a:ext>
                  </a:extLst>
                </a:gridCol>
                <a:gridCol w="4076241">
                  <a:extLst>
                    <a:ext uri="{9D8B030D-6E8A-4147-A177-3AD203B41FA5}">
                      <a16:colId xmlns:a16="http://schemas.microsoft.com/office/drawing/2014/main" val="1144896850"/>
                    </a:ext>
                  </a:extLst>
                </a:gridCol>
                <a:gridCol w="4168552">
                  <a:extLst>
                    <a:ext uri="{9D8B030D-6E8A-4147-A177-3AD203B41FA5}">
                      <a16:colId xmlns:a16="http://schemas.microsoft.com/office/drawing/2014/main" val="2352044518"/>
                    </a:ext>
                  </a:extLst>
                </a:gridCol>
              </a:tblGrid>
              <a:tr h="382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Stakeholder Group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Focus/Challenges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Strategies/Emphasis</a:t>
                      </a:r>
                    </a:p>
                  </a:txBody>
                  <a:tcPr marL="70552" marR="70552" marT="0" marB="0"/>
                </a:tc>
                <a:extLst>
                  <a:ext uri="{0D108BD9-81ED-4DB2-BD59-A6C34878D82A}">
                    <a16:rowId xmlns:a16="http://schemas.microsoft.com/office/drawing/2014/main" val="3213408808"/>
                  </a:ext>
                </a:extLst>
              </a:tr>
              <a:tr h="137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 Enforcement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Focus on community policing and building better community relationships.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Educational programs for officers on substance misuse.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Crisis intervention models prioritizing health and recovery.</a:t>
                      </a:r>
                    </a:p>
                  </a:txBody>
                  <a:tcPr marL="70552" marR="70552" marT="0" marB="0"/>
                </a:tc>
                <a:extLst>
                  <a:ext uri="{0D108BD9-81ED-4DB2-BD59-A6C34878D82A}">
                    <a16:rowId xmlns:a16="http://schemas.microsoft.com/office/drawing/2014/main" val="123095854"/>
                  </a:ext>
                </a:extLst>
              </a:tr>
              <a:tr h="10474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Healthcare Professionals 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Challenges with treatment access, stigma, and systemic biases.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Advocacy for tailored, inclusive treatment strategies for vulnerable populations.</a:t>
                      </a:r>
                    </a:p>
                  </a:txBody>
                  <a:tcPr marL="70552" marR="70552" marT="0" marB="0"/>
                </a:tc>
                <a:extLst>
                  <a:ext uri="{0D108BD9-81ED-4DB2-BD59-A6C34878D82A}">
                    <a16:rowId xmlns:a16="http://schemas.microsoft.com/office/drawing/2014/main" val="4088904234"/>
                  </a:ext>
                </a:extLst>
              </a:tr>
              <a:tr h="714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 Policy Officials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Emphasis on policy reform to enhance harm reduction and recovery efforts.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Culturally competent healthcare practices and legislative changes.</a:t>
                      </a:r>
                    </a:p>
                  </a:txBody>
                  <a:tcPr marL="70552" marR="70552" marT="0" marB="0"/>
                </a:tc>
                <a:extLst>
                  <a:ext uri="{0D108BD9-81ED-4DB2-BD59-A6C34878D82A}">
                    <a16:rowId xmlns:a16="http://schemas.microsoft.com/office/drawing/2014/main" val="1479220408"/>
                  </a:ext>
                </a:extLst>
              </a:tr>
              <a:tr h="10474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Community Leaders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Focus on grassroots initiatives and engaging local stakeholders.</a:t>
                      </a:r>
                    </a:p>
                  </a:txBody>
                  <a:tcPr marL="70552" marR="7055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Addressing SDOH such as housing stability and employment opportunities.</a:t>
                      </a:r>
                    </a:p>
                  </a:txBody>
                  <a:tcPr marL="70552" marR="70552" marT="0" marB="0"/>
                </a:tc>
                <a:extLst>
                  <a:ext uri="{0D108BD9-81ED-4DB2-BD59-A6C34878D82A}">
                    <a16:rowId xmlns:a16="http://schemas.microsoft.com/office/drawing/2014/main" val="3339629530"/>
                  </a:ext>
                </a:extLst>
              </a:tr>
            </a:tbl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FB5880BB-3730-DBC7-4655-A0F1A7E9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3" y="6133478"/>
            <a:ext cx="1463719" cy="53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223C3-66D0-258C-CDAE-42E7F8F52F87}"/>
              </a:ext>
            </a:extLst>
          </p:cNvPr>
          <p:cNvSpPr txBox="1"/>
          <p:nvPr/>
        </p:nvSpPr>
        <p:spPr>
          <a:xfrm>
            <a:off x="6096000" y="6398734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2122369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02D73-293B-64A1-6353-0E5253F7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464"/>
            <a:ext cx="10515600" cy="879779"/>
          </a:xfrm>
        </p:spPr>
        <p:txBody>
          <a:bodyPr/>
          <a:lstStyle/>
          <a:p>
            <a:r>
              <a:rPr lang="en-US" dirty="0"/>
              <a:t>Stakeholder Unique Contribution to Overdose Prevention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CCAEBF-13DB-A161-7A9E-868069548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201658"/>
              </p:ext>
            </p:extLst>
          </p:nvPr>
        </p:nvGraphicFramePr>
        <p:xfrm>
          <a:off x="838200" y="1825625"/>
          <a:ext cx="10515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2957">
                  <a:extLst>
                    <a:ext uri="{9D8B030D-6E8A-4147-A177-3AD203B41FA5}">
                      <a16:colId xmlns:a16="http://schemas.microsoft.com/office/drawing/2014/main" val="3892063175"/>
                    </a:ext>
                  </a:extLst>
                </a:gridCol>
                <a:gridCol w="7332643">
                  <a:extLst>
                    <a:ext uri="{9D8B030D-6E8A-4147-A177-3AD203B41FA5}">
                      <a16:colId xmlns:a16="http://schemas.microsoft.com/office/drawing/2014/main" val="3160044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Stakeholder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Roles and Contributions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081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 Enforcement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Implementing front-line interventions and ensuring public safety.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64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Healthcare Professionals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Delivering direct treatment and recovery services.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506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 Policy Officials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Shaping the regulatory environment to support effective prevention and treatment strategies.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85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Community Leaders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Mobilizing local resources and fostering community resilience.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598210"/>
                  </a:ext>
                </a:extLst>
              </a:tr>
            </a:tbl>
          </a:graphicData>
        </a:graphic>
      </p:graphicFrame>
      <p:pic>
        <p:nvPicPr>
          <p:cNvPr id="5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DD87D2FA-771C-B8A2-F41F-AEDA9879F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" y="6122497"/>
            <a:ext cx="1463719" cy="530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2C132-100F-D8A5-34BB-DCC6FA386E54}"/>
              </a:ext>
            </a:extLst>
          </p:cNvPr>
          <p:cNvSpPr txBox="1"/>
          <p:nvPr/>
        </p:nvSpPr>
        <p:spPr>
          <a:xfrm>
            <a:off x="6096000" y="6345232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293177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959515F1-E1DC-F1FB-67E0-9C816C689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E7C17B9-9BE6-7CB4-4C41-7E3E74CF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558" y="6810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51" name="Picture 1" descr="A diagram of a complex structure&#10;&#10;Description automatically generated with medium confidence">
            <a:extLst>
              <a:ext uri="{FF2B5EF4-FFF2-40B4-BE49-F238E27FC236}">
                <a16:creationId xmlns:a16="http://schemas.microsoft.com/office/drawing/2014/main" id="{DEB1338D-1E64-98C4-840E-C6375CA1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77" y="681037"/>
            <a:ext cx="9412377" cy="52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545759C8-F230-56B9-3CBD-AB17BF1FC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09" y="6079107"/>
            <a:ext cx="1463719" cy="530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2C510-6987-2560-A000-B3341856E18E}"/>
              </a:ext>
            </a:extLst>
          </p:cNvPr>
          <p:cNvSpPr txBox="1"/>
          <p:nvPr/>
        </p:nvSpPr>
        <p:spPr>
          <a:xfrm>
            <a:off x="6096000" y="6344363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371252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7902-FC70-EBD1-5677-FAFCFAEED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Comparison of Integrated Framework to Established Models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B71165-012E-2F9C-55BF-B9DCC8D563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804931"/>
              </p:ext>
            </p:extLst>
          </p:nvPr>
        </p:nvGraphicFramePr>
        <p:xfrm>
          <a:off x="838200" y="1528169"/>
          <a:ext cx="10515600" cy="421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E1EF408E-997C-2FB6-54A0-EE5C2A174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61" y="6109245"/>
            <a:ext cx="1463719" cy="53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A3766-B05D-285B-64E1-CA5429119512}"/>
              </a:ext>
            </a:extLst>
          </p:cNvPr>
          <p:cNvSpPr txBox="1"/>
          <p:nvPr/>
        </p:nvSpPr>
        <p:spPr>
          <a:xfrm>
            <a:off x="6096000" y="6338984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4074805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B218-CA60-E8B2-D8F4-E45B3334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Implications for Practice and Policy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57E04F-EBFA-9261-5F81-AA571D60B7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589788"/>
              </p:ext>
            </p:extLst>
          </p:nvPr>
        </p:nvGraphicFramePr>
        <p:xfrm>
          <a:off x="1135656" y="1804194"/>
          <a:ext cx="10515600" cy="421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F08F8250-EC86-3410-EA95-212ECDF5F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357" y="6132644"/>
            <a:ext cx="1463719" cy="530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FE4B8-873C-8311-F520-C243B4AAFA2A}"/>
              </a:ext>
            </a:extLst>
          </p:cNvPr>
          <p:cNvSpPr txBox="1"/>
          <p:nvPr/>
        </p:nvSpPr>
        <p:spPr>
          <a:xfrm>
            <a:off x="6096000" y="6397900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47253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D0D0E-EB15-92BC-96BB-CA69F2E2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Study Limitations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C502E8-2ED2-E4F7-283F-C4222231F2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10653"/>
              </p:ext>
            </p:extLst>
          </p:nvPr>
        </p:nvGraphicFramePr>
        <p:xfrm>
          <a:off x="616945" y="1825625"/>
          <a:ext cx="11071951" cy="421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E3C2D5CF-F7F1-8D61-094C-5001E54D0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61" y="6132644"/>
            <a:ext cx="1463719" cy="53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E8AC2-1A5C-4194-C1C9-96C814CF55AE}"/>
              </a:ext>
            </a:extLst>
          </p:cNvPr>
          <p:cNvSpPr txBox="1"/>
          <p:nvPr/>
        </p:nvSpPr>
        <p:spPr>
          <a:xfrm>
            <a:off x="6006947" y="6355379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401374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B1E5-555F-228D-F2E6-121C7D91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Conclusion 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1C315745-81FF-23EA-6AC7-65388E7F23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087560"/>
              </p:ext>
            </p:extLst>
          </p:nvPr>
        </p:nvGraphicFramePr>
        <p:xfrm>
          <a:off x="838200" y="1825625"/>
          <a:ext cx="10515600" cy="421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A4855EB3-29FB-ED90-6AE7-F9998F987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17" y="6095301"/>
            <a:ext cx="1463719" cy="530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3FE714-ABA8-4D76-443D-FA015A107DC3}"/>
              </a:ext>
            </a:extLst>
          </p:cNvPr>
          <p:cNvSpPr txBox="1"/>
          <p:nvPr/>
        </p:nvSpPr>
        <p:spPr>
          <a:xfrm>
            <a:off x="6096000" y="6338984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516559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86B5D-F526-1D17-5A4A-D95A4D56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65" y="256674"/>
            <a:ext cx="4594034" cy="5699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9E1D5-432D-19BF-A87E-2A313C77D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65" y="914399"/>
            <a:ext cx="11141146" cy="5356517"/>
          </a:xfrm>
        </p:spPr>
        <p:txBody>
          <a:bodyPr anchor="ctr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Agency for Healthcare Research and Quality. (2013). Tool 1B: Stakeholder Analysis.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https://www.ahrq.gov/patient-safety/settings/hospital/fall-prevention/toolkit/stakeholder-analysis.html</a:t>
            </a:r>
            <a:endParaRPr lang="en-US" sz="1200" u="sng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Alexander, R. S.,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Canver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R., Sue, K. L., &amp; Morford, K. L. (2022). Xylazine and Overdoses: Trends, Concerns, and Recommendations.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 Journal of Public Health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(8), 1212–1216.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https://doi.org/10.2105/AJPH.2022.306881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Azagba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S., Shan, L.,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Manzione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L.,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Qeadan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&amp; Wolfson, M. (2019). Trends in Opioid Misuse among Marijuana Users and Non-Users in the U.S. from 2007–2017. In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Environmental Research and Public Health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(Vol. 16, Issue 22).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https://doi.org/10.3390/ijerph16224585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Boston Indicators. (2023). In Five Charts: Opioid-Related Overdose Deaths Set Another Record High in 2022. Retrieved from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  <a:hlinkClick r:id="rId5"/>
              </a:rPr>
              <a:t>https://www.bostonindicators.org/reports/report-website-pages/opioids-2023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Boston Public Health Commission. (2023). Services for active users. Retrieved January 4, 2024, from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  <a:hlinkClick r:id="rId6"/>
              </a:rPr>
              <a:t>https://www.boston.gov/government/cabinets/boston-public-health-commission/recovery-services/services-active-users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Braun, V., &amp; Clarke, V. (2006). Using thematic analysis in psychology.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Qualitative Research in Psychology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(2), 77–101. https://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/10.1191/1478088706qp063oa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Centers for Disease Control and Prevention. (2023). Provisional drug overdose death counts. National Center for Health Statistics. Retrieved from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  <a:hlinkClick r:id="rId7"/>
              </a:rPr>
              <a:t>www.cdc.gov/nchs/nvss/vsrr/drug-overdose-data.htm</a:t>
            </a:r>
            <a:endParaRPr lang="en-US" sz="1200" u="sng" kern="100" dirty="0"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City of Boston. (2023). The City of Boston recognizes international overdose awareness day. Retrieved December 5, 2023, from </a:t>
            </a:r>
            <a:r>
              <a:rPr lang="en-US" sz="1200" u="sng" dirty="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  <a:hlinkClick r:id="rId8"/>
              </a:rPr>
              <a:t>https://www.boston.gov/news/city-boston-recognizes-international-overdose-awareness-day</a:t>
            </a:r>
            <a:r>
              <a:rPr lang="en-US" sz="1200" dirty="0">
                <a:effectLst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 H., Fawcett, J., Jones, E. J., Mahoney, D., Rowlands, B., &amp; Waddell, A. (2017). A Staged Approach to Educating Nurses in Health Policy.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Policy, Politics, &amp; Nursing Practice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(1), 44–56.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https://doi.org/10.1177/1527154417709254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Paradise, R. K., Desmarais, J., O’Malley, S. E.,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Hoyos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-Cespedes, A., Nurani, A., Walley, A. Y., Clarke, J., Taylor, S., Dooley, D.,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Bazzi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R., &amp; Kimmel, S. D. (2023). Perspectives and recommendations of opioid overdose survivors experiencing unsheltered homelessness on housing, overdose, and substance use treatment in Boston, MA.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Drug Policy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104127.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https://doi.org/https://doi.org/10.1016/j.drugpo.2023.104127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Robinson, C., Wood, M.,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Grippa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&amp; Avalon, E. (2020). Combining Social Capital and Geospatial Analysis to Measure the Boston’s Opioid Epidemic. In A.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Przegalinska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Grippa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&amp; P. A.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Gloor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(Eds.),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Transformation of Collaboration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(pp. 261–278). Springer International Publishing.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Russell, G. E., &amp; Fawcett, J. (2005). The Conceptual Model for Nursing and Health Policy Revisited.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Policy, Politics, &amp; Nursing Practice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(4), 319–326.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https://doi.org/10.1177/1527154405283304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Sandelowski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(2000). Whatever happened to qualitative description?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in Nursing &amp; Health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(4), 334–340.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https://doi.org/https://doi.org/10.1002/1098-240X(200008)23:4&lt;334::AID-NUR9&gt;3.0.CO;2-G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Scott, C. K., Dennis, M. L.,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Grella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 E., Kurz, R., Sumpter, J., Nicholson, L., &amp; Funk, R. R. (2020). A community outreach intervention to link individuals with opioid use disorders to medication-assisted treatment.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Substance Abuse Treatment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(July 2019), 75–81. </a:t>
            </a:r>
            <a:r>
              <a:rPr lang="en-US" sz="12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https://doi.org/10.1016/j.jsat.2019.07.001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Tiako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J. N. (2021). Addressing racial &amp; socioeconomic disparities in access to medications for opioid use disorder amid COVID-19.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Substance Abuse Treatment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kern="100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/>
          </a:p>
        </p:txBody>
      </p:sp>
      <p:pic>
        <p:nvPicPr>
          <p:cNvPr id="4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9DC39F71-9BC1-98C3-A04D-1019C1A66D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617" y="6093469"/>
            <a:ext cx="1463719" cy="530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82EB89-E75B-5C08-0DC1-C35AD0D61E6D}"/>
              </a:ext>
            </a:extLst>
          </p:cNvPr>
          <p:cNvSpPr txBox="1"/>
          <p:nvPr/>
        </p:nvSpPr>
        <p:spPr>
          <a:xfrm>
            <a:off x="6096000" y="6358725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90028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52F4AC5D-52EF-988C-01BC-20231BA5C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" r="1" b="1"/>
          <a:stretch/>
        </p:blipFill>
        <p:spPr>
          <a:xfrm>
            <a:off x="-3447" y="21735"/>
            <a:ext cx="12195447" cy="687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3CB8-764D-2A32-CDA9-2FF4BCE77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04" y="78709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400" kern="100" dirty="0">
                <a:solidFill>
                  <a:schemeClr val="accent1"/>
                </a:solidFill>
                <a:effectLst/>
              </a:rPr>
              <a:t>The Opioid Crisis in Boston</a:t>
            </a:r>
            <a:endParaRPr lang="en-US" sz="3400" dirty="0">
              <a:solidFill>
                <a:schemeClr val="accent1"/>
              </a:solidFill>
            </a:endParaRP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8711ECE2-262C-4CBE-38BE-370506D399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42976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field of purple flags in a park&#10;&#10;Description automatically generated">
            <a:extLst>
              <a:ext uri="{FF2B5EF4-FFF2-40B4-BE49-F238E27FC236}">
                <a16:creationId xmlns:a16="http://schemas.microsoft.com/office/drawing/2014/main" id="{288F19C3-A7C2-310A-A048-4A01CD590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093" y="3284319"/>
            <a:ext cx="3228975" cy="2389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10C9E-30E5-3E7C-5DA1-EF8100D3661F}"/>
              </a:ext>
            </a:extLst>
          </p:cNvPr>
          <p:cNvSpPr txBox="1"/>
          <p:nvPr/>
        </p:nvSpPr>
        <p:spPr>
          <a:xfrm>
            <a:off x="10628243" y="6427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0F4584E5-D466-EA9F-5935-EA3B0360AA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044" y="6195770"/>
            <a:ext cx="1463719" cy="530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EEAA05-0322-82DE-F609-27F7CF56F99D}"/>
              </a:ext>
            </a:extLst>
          </p:cNvPr>
          <p:cNvSpPr txBox="1"/>
          <p:nvPr/>
        </p:nvSpPr>
        <p:spPr>
          <a:xfrm>
            <a:off x="6096000" y="6331044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2486034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B5E4-7830-C181-C3DF-48A95A47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Research Questions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1721A7-54F2-2CD4-785E-E5C26D26DA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857724"/>
              </p:ext>
            </p:extLst>
          </p:nvPr>
        </p:nvGraphicFramePr>
        <p:xfrm>
          <a:off x="838200" y="1149764"/>
          <a:ext cx="10515600" cy="421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C6B83B54-F740-F47B-92FB-9C1794127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65" y="6175506"/>
            <a:ext cx="1463719" cy="530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C91384-4F8F-3A57-565C-DFB1E9C975B4}"/>
              </a:ext>
            </a:extLst>
          </p:cNvPr>
          <p:cNvSpPr txBox="1"/>
          <p:nvPr/>
        </p:nvSpPr>
        <p:spPr>
          <a:xfrm>
            <a:off x="6096000" y="6338984"/>
            <a:ext cx="57746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618559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3CB8-764D-2A32-CDA9-2FF4BCE77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Recruitment and Data Collection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9144DF-7AA3-2867-CD68-62E05A21B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879779"/>
              </p:ext>
            </p:extLst>
          </p:nvPr>
        </p:nvGraphicFramePr>
        <p:xfrm>
          <a:off x="838200" y="1825625"/>
          <a:ext cx="10515600" cy="421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6A628F21-A4A5-8F1E-2DC9-18F358DCD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61" y="6175506"/>
            <a:ext cx="1463719" cy="5305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157F9-F209-7570-CE0B-3BEAEBA7470F}"/>
              </a:ext>
            </a:extLst>
          </p:cNvPr>
          <p:cNvSpPr txBox="1"/>
          <p:nvPr/>
        </p:nvSpPr>
        <p:spPr>
          <a:xfrm>
            <a:off x="10190923" y="6345637"/>
            <a:ext cx="714818" cy="53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4AA155-D023-3C43-60AB-D1BE2FF3D279}"/>
              </a:ext>
            </a:extLst>
          </p:cNvPr>
          <p:cNvSpPr txBox="1"/>
          <p:nvPr/>
        </p:nvSpPr>
        <p:spPr>
          <a:xfrm>
            <a:off x="6096000" y="6371971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62099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82ED0-F016-8EF3-28EF-C13533C1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2199861"/>
            <a:ext cx="4422250" cy="10469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ea typeface="+mj-ea"/>
                <a:cs typeface="+mj-cs"/>
              </a:rPr>
              <a:t>Descriptive Statistics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5C36FC-2986-6E8F-6857-C132AA084D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958258"/>
              </p:ext>
            </p:extLst>
          </p:nvPr>
        </p:nvGraphicFramePr>
        <p:xfrm>
          <a:off x="5139450" y="198302"/>
          <a:ext cx="6489588" cy="583310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3904496">
                  <a:extLst>
                    <a:ext uri="{9D8B030D-6E8A-4147-A177-3AD203B41FA5}">
                      <a16:colId xmlns:a16="http://schemas.microsoft.com/office/drawing/2014/main" val="4055292260"/>
                    </a:ext>
                  </a:extLst>
                </a:gridCol>
                <a:gridCol w="1354201">
                  <a:extLst>
                    <a:ext uri="{9D8B030D-6E8A-4147-A177-3AD203B41FA5}">
                      <a16:colId xmlns:a16="http://schemas.microsoft.com/office/drawing/2014/main" val="3731742604"/>
                    </a:ext>
                  </a:extLst>
                </a:gridCol>
                <a:gridCol w="1230891">
                  <a:extLst>
                    <a:ext uri="{9D8B030D-6E8A-4147-A177-3AD203B41FA5}">
                      <a16:colId xmlns:a16="http://schemas.microsoft.com/office/drawing/2014/main" val="1723216109"/>
                    </a:ext>
                  </a:extLst>
                </a:gridCol>
              </a:tblGrid>
              <a:tr h="256253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6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Characteristics</a:t>
                      </a:r>
                      <a:endParaRPr lang="en-US" sz="1200" b="0" i="0" u="none" strike="noStrike" cap="none" spc="6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6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Number</a:t>
                      </a:r>
                      <a:endParaRPr lang="en-US" sz="1200" b="0" i="0" u="none" strike="noStrike" cap="none" spc="6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6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Percent (%)</a:t>
                      </a:r>
                      <a:endParaRPr lang="en-US" sz="1200" b="0" i="0" u="none" strike="noStrike" cap="none" spc="6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4701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Stakeholder Group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064520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Law Enforcement 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20.00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546875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Healthcare Professionals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40.00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781829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Health Policy 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20.00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918115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Community Leaders 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20.00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925449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Interview Modality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4214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Face to face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66.67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828203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Virtual (Zoom)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33.33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401668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Age (median, min-max)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54, (37 - 65)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339551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Gender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131624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Male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40.00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485269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Female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60.00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829764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Race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178758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Non-Hispanic White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53.33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977847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Non-Hispanic Black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33.33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04139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Latino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13.33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667761"/>
                  </a:ext>
                </a:extLst>
              </a:tr>
              <a:tr h="442343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Professional Experience in Years (median, min-max)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11.5, (8 - 12)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14839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Education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783777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College degree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60.00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20497"/>
                  </a:ext>
                </a:extLst>
              </a:tr>
              <a:tr h="2477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00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Graduate degree</a:t>
                      </a:r>
                      <a:endParaRPr lang="en-US" sz="1200" b="1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00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40.00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2F2F2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1167" marR="31167" marT="5744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02830"/>
                  </a:ext>
                </a:extLst>
              </a:tr>
            </a:tbl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E84417F7-9636-D086-7DF3-801C9BEB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0" y="6149002"/>
            <a:ext cx="1463719" cy="53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86B70-DB78-8ABF-11C2-8BF538ADB3DB}"/>
              </a:ext>
            </a:extLst>
          </p:cNvPr>
          <p:cNvSpPr txBox="1"/>
          <p:nvPr/>
        </p:nvSpPr>
        <p:spPr>
          <a:xfrm>
            <a:off x="6096000" y="6351921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83064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9BAD-7885-E5C9-3106-EEFF5E31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Stakeholder Analysis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C318136F-F3B8-0A95-9557-239C5C5B4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267470"/>
              </p:ext>
            </p:extLst>
          </p:nvPr>
        </p:nvGraphicFramePr>
        <p:xfrm>
          <a:off x="838200" y="1520328"/>
          <a:ext cx="10515600" cy="4520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3054FA8B-1DCB-40FA-D3D2-E906289B6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65" y="6227617"/>
            <a:ext cx="1463719" cy="530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972054-91BE-F093-FFAE-05839B473113}"/>
              </a:ext>
            </a:extLst>
          </p:cNvPr>
          <p:cNvSpPr txBox="1"/>
          <p:nvPr/>
        </p:nvSpPr>
        <p:spPr>
          <a:xfrm>
            <a:off x="6006947" y="6338984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4187381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B218-CA60-E8B2-D8F4-E45B3334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600" y="136830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AHRQ Stakeholder Analysis Tool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1C04601-BF55-BD89-67C8-507544D0CA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468512"/>
              </p:ext>
            </p:extLst>
          </p:nvPr>
        </p:nvGraphicFramePr>
        <p:xfrm>
          <a:off x="648617" y="1120576"/>
          <a:ext cx="11329987" cy="4933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8122">
                  <a:extLst>
                    <a:ext uri="{9D8B030D-6E8A-4147-A177-3AD203B41FA5}">
                      <a16:colId xmlns:a16="http://schemas.microsoft.com/office/drawing/2014/main" val="4200955333"/>
                    </a:ext>
                  </a:extLst>
                </a:gridCol>
                <a:gridCol w="8211865">
                  <a:extLst>
                    <a:ext uri="{9D8B030D-6E8A-4147-A177-3AD203B41FA5}">
                      <a16:colId xmlns:a16="http://schemas.microsoft.com/office/drawing/2014/main" val="230286167"/>
                    </a:ext>
                  </a:extLst>
                </a:gridCol>
              </a:tblGrid>
              <a:tr h="350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Component</a:t>
                      </a:r>
                    </a:p>
                  </a:txBody>
                  <a:tcPr marL="71047" marR="7104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Description</a:t>
                      </a:r>
                    </a:p>
                  </a:txBody>
                  <a:tcPr marL="71047" marR="71047" marT="0" marB="0"/>
                </a:tc>
                <a:extLst>
                  <a:ext uri="{0D108BD9-81ED-4DB2-BD59-A6C34878D82A}">
                    <a16:rowId xmlns:a16="http://schemas.microsoft.com/office/drawing/2014/main" val="167549437"/>
                  </a:ext>
                </a:extLst>
              </a:tr>
              <a:tr h="6547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Stakeholder Group</a:t>
                      </a:r>
                    </a:p>
                  </a:txBody>
                  <a:tcPr marL="71047" marR="7104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Identifies stakeholders: healthcare professionals, law enforcement, community leaders, health policy officials.</a:t>
                      </a:r>
                    </a:p>
                  </a:txBody>
                  <a:tcPr marL="71047" marR="71047" marT="0" marB="0"/>
                </a:tc>
                <a:extLst>
                  <a:ext uri="{0D108BD9-81ED-4DB2-BD59-A6C34878D82A}">
                    <a16:rowId xmlns:a16="http://schemas.microsoft.com/office/drawing/2014/main" val="945617000"/>
                  </a:ext>
                </a:extLst>
              </a:tr>
              <a:tr h="6547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Interest and Requirements</a:t>
                      </a:r>
                    </a:p>
                  </a:txBody>
                  <a:tcPr marL="71047" marR="7104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Assesses interests in prevention strategies, treatment access, crisis management, and community engagement.</a:t>
                      </a:r>
                    </a:p>
                  </a:txBody>
                  <a:tcPr marL="71047" marR="71047" marT="0" marB="0"/>
                </a:tc>
                <a:extLst>
                  <a:ext uri="{0D108BD9-81ED-4DB2-BD59-A6C34878D82A}">
                    <a16:rowId xmlns:a16="http://schemas.microsoft.com/office/drawing/2014/main" val="3253991658"/>
                  </a:ext>
                </a:extLst>
              </a:tr>
              <a:tr h="654778">
                <a:tc>
                  <a:txBody>
                    <a:bodyPr/>
                    <a:lstStyle/>
                    <a:p>
                      <a:endParaRPr lang="en-US" sz="1600" kern="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1047" marR="7104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Identifies requirements: understanding systemic barriers, trust-building with communities.</a:t>
                      </a:r>
                    </a:p>
                  </a:txBody>
                  <a:tcPr marL="71047" marR="71047" marT="0" marB="0"/>
                </a:tc>
                <a:extLst>
                  <a:ext uri="{0D108BD9-81ED-4DB2-BD59-A6C34878D82A}">
                    <a16:rowId xmlns:a16="http://schemas.microsoft.com/office/drawing/2014/main" val="3901367460"/>
                  </a:ext>
                </a:extLst>
              </a:tr>
              <a:tr h="6547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What the Project Needs from Them</a:t>
                      </a:r>
                    </a:p>
                  </a:txBody>
                  <a:tcPr marL="71047" marR="7104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Determines necessary collaboration, insights, and resources from each stakeholder group.</a:t>
                      </a:r>
                    </a:p>
                  </a:txBody>
                  <a:tcPr marL="71047" marR="71047" marT="0" marB="0"/>
                </a:tc>
                <a:extLst>
                  <a:ext uri="{0D108BD9-81ED-4DB2-BD59-A6C34878D82A}">
                    <a16:rowId xmlns:a16="http://schemas.microsoft.com/office/drawing/2014/main" val="1090305162"/>
                  </a:ext>
                </a:extLst>
              </a:tr>
              <a:tr h="6547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Perceived Attitudes/Risks</a:t>
                      </a:r>
                    </a:p>
                  </a:txBody>
                  <a:tcPr marL="71047" marR="7104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Evaluates stakeholder attitudes and risks: concerns about insurance, mistrust of medical professionals, racial disparities, stigma.</a:t>
                      </a:r>
                    </a:p>
                  </a:txBody>
                  <a:tcPr marL="71047" marR="71047" marT="0" marB="0"/>
                </a:tc>
                <a:extLst>
                  <a:ext uri="{0D108BD9-81ED-4DB2-BD59-A6C34878D82A}">
                    <a16:rowId xmlns:a16="http://schemas.microsoft.com/office/drawing/2014/main" val="3333282960"/>
                  </a:ext>
                </a:extLst>
              </a:tr>
              <a:tr h="6547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Actions Needed for Engagement</a:t>
                      </a:r>
                    </a:p>
                  </a:txBody>
                  <a:tcPr marL="71047" marR="7104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Identifies required actions for effective engagement: training, educational initiatives, multi-agency cooperation.</a:t>
                      </a:r>
                    </a:p>
                  </a:txBody>
                  <a:tcPr marL="71047" marR="71047" marT="0" marB="0"/>
                </a:tc>
                <a:extLst>
                  <a:ext uri="{0D108BD9-81ED-4DB2-BD59-A6C34878D82A}">
                    <a16:rowId xmlns:a16="http://schemas.microsoft.com/office/drawing/2014/main" val="44141095"/>
                  </a:ext>
                </a:extLst>
              </a:tr>
              <a:tr h="6547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Stakeholder Recommended Strategies</a:t>
                      </a:r>
                    </a:p>
                  </a:txBody>
                  <a:tcPr marL="71047" marR="7104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Develops strategies for stakeholder contribution: harm reduction promotion, partnership strengthening, policy advocacy.</a:t>
                      </a:r>
                    </a:p>
                  </a:txBody>
                  <a:tcPr marL="71047" marR="71047" marT="0" marB="0"/>
                </a:tc>
                <a:extLst>
                  <a:ext uri="{0D108BD9-81ED-4DB2-BD59-A6C34878D82A}">
                    <a16:rowId xmlns:a16="http://schemas.microsoft.com/office/drawing/2014/main" val="2006574971"/>
                  </a:ext>
                </a:extLst>
              </a:tr>
            </a:tbl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030AB8B2-09A3-4582-B03F-CC4CB49AB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" y="6160269"/>
            <a:ext cx="1463719" cy="53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852D41-3B5B-5D45-E672-58000D982D41}"/>
              </a:ext>
            </a:extLst>
          </p:cNvPr>
          <p:cNvSpPr txBox="1"/>
          <p:nvPr/>
        </p:nvSpPr>
        <p:spPr>
          <a:xfrm>
            <a:off x="6313610" y="6383004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32196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B218-CA60-E8B2-D8F4-E45B3334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Data Analysis and Synthesis 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DB5E44CB-890A-07AB-B494-484784818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784334"/>
              </p:ext>
            </p:extLst>
          </p:nvPr>
        </p:nvGraphicFramePr>
        <p:xfrm>
          <a:off x="838200" y="1825625"/>
          <a:ext cx="10515600" cy="421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35F87EBA-87D8-2500-6D5F-A115219C2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61" y="6175506"/>
            <a:ext cx="1463719" cy="530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E31C1-0A82-15FC-4235-1BAE8F393A00}"/>
              </a:ext>
            </a:extLst>
          </p:cNvPr>
          <p:cNvSpPr txBox="1"/>
          <p:nvPr/>
        </p:nvSpPr>
        <p:spPr>
          <a:xfrm>
            <a:off x="6096000" y="6338984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245453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15DB381-E10D-6E0B-EF9D-E1DCEEBCE1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841851"/>
              </p:ext>
            </p:extLst>
          </p:nvPr>
        </p:nvGraphicFramePr>
        <p:xfrm>
          <a:off x="517792" y="440814"/>
          <a:ext cx="10764517" cy="5529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9311">
                  <a:extLst>
                    <a:ext uri="{9D8B030D-6E8A-4147-A177-3AD203B41FA5}">
                      <a16:colId xmlns:a16="http://schemas.microsoft.com/office/drawing/2014/main" val="535128654"/>
                    </a:ext>
                  </a:extLst>
                </a:gridCol>
                <a:gridCol w="2408648">
                  <a:extLst>
                    <a:ext uri="{9D8B030D-6E8A-4147-A177-3AD203B41FA5}">
                      <a16:colId xmlns:a16="http://schemas.microsoft.com/office/drawing/2014/main" val="4217996190"/>
                    </a:ext>
                  </a:extLst>
                </a:gridCol>
                <a:gridCol w="3320123">
                  <a:extLst>
                    <a:ext uri="{9D8B030D-6E8A-4147-A177-3AD203B41FA5}">
                      <a16:colId xmlns:a16="http://schemas.microsoft.com/office/drawing/2014/main" val="1438092156"/>
                    </a:ext>
                  </a:extLst>
                </a:gridCol>
                <a:gridCol w="2011650">
                  <a:extLst>
                    <a:ext uri="{9D8B030D-6E8A-4147-A177-3AD203B41FA5}">
                      <a16:colId xmlns:a16="http://schemas.microsoft.com/office/drawing/2014/main" val="1144593626"/>
                    </a:ext>
                  </a:extLst>
                </a:gridCol>
                <a:gridCol w="1514785">
                  <a:extLst>
                    <a:ext uri="{9D8B030D-6E8A-4147-A177-3AD203B41FA5}">
                      <a16:colId xmlns:a16="http://schemas.microsoft.com/office/drawing/2014/main" val="410764920"/>
                    </a:ext>
                  </a:extLst>
                </a:gridCol>
              </a:tblGrid>
              <a:tr h="76162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Stakeholder Group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 Enforcement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Healthcare Professionals (n = 6)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 Policy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Officials (n = 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Community Leaders (n = 3)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2960601"/>
                  </a:ext>
                </a:extLst>
              </a:tr>
              <a:tr h="476777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Interests and Requirements in Project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Collaborative strategies for opioid overdose prevention and treatment accessibility.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Enhanced and tailored approaches to crisis management.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Advanced strategies for prevention and community engagement.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Tailored strategies for specific populations (e.g., homeless, general opioid misuse).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- Integrating mental health and substance use disorder treatments.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- Enhancing access to care and addressing systemic biases.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- Implementing diverse harm reduction and comprehensive recovery pathways.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- Focus on accessible treatment for specific populations, including the homeless and Black communities.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Culturally competent healthcare and harm reduction for opioid overdose prevention.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Community-led initiatives for opioid misuse prevention and recovery support.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Faith-based support and engagement in opioid recovery.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925974"/>
                  </a:ext>
                </a:extLst>
              </a:tr>
            </a:tbl>
          </a:graphicData>
        </a:graphic>
      </p:graphicFrame>
      <p:pic>
        <p:nvPicPr>
          <p:cNvPr id="2" name="Content Placeholder 5" descr="A red and white sign with grey text&#10;&#10;Description automatically generated">
            <a:extLst>
              <a:ext uri="{FF2B5EF4-FFF2-40B4-BE49-F238E27FC236}">
                <a16:creationId xmlns:a16="http://schemas.microsoft.com/office/drawing/2014/main" id="{A0C098A3-057C-9656-A6FB-8AC9DEA1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17" y="6151930"/>
            <a:ext cx="1463719" cy="530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9DA20-811A-F41C-A607-A7FA7D4A6065}"/>
              </a:ext>
            </a:extLst>
          </p:cNvPr>
          <p:cNvSpPr txBox="1"/>
          <p:nvPr/>
        </p:nvSpPr>
        <p:spPr>
          <a:xfrm>
            <a:off x="6096000" y="6374665"/>
            <a:ext cx="65274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A32035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Opioid Overdose Strategies | AMERSA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3394530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A Theme Color 1">
      <a:dk1>
        <a:srgbClr val="000000"/>
      </a:dk1>
      <a:lt1>
        <a:srgbClr val="FFFFFF"/>
      </a:lt1>
      <a:dk2>
        <a:srgbClr val="990000"/>
      </a:dk2>
      <a:lt2>
        <a:srgbClr val="EAEAEA"/>
      </a:lt2>
      <a:accent1>
        <a:srgbClr val="941100"/>
      </a:accent1>
      <a:accent2>
        <a:srgbClr val="D00001"/>
      </a:accent2>
      <a:accent3>
        <a:srgbClr val="FF0002"/>
      </a:accent3>
      <a:accent4>
        <a:srgbClr val="FF5959"/>
      </a:accent4>
      <a:accent5>
        <a:srgbClr val="FF8074"/>
      </a:accent5>
      <a:accent6>
        <a:srgbClr val="FFA087"/>
      </a:accent6>
      <a:hlink>
        <a:srgbClr val="A9A9A9"/>
      </a:hlink>
      <a:folHlink>
        <a:srgbClr val="D5D5D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POWERPOINT_TEMPLATE_Option2" id="{03B219E2-2831-654B-8072-2D232C8D587D}" vid="{34FF144D-FB6A-654D-AA58-72A1F141FA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4520</TotalTime>
  <Words>2105</Words>
  <Application>Microsoft Macintosh PowerPoint</Application>
  <PresentationFormat>Widescreen</PresentationFormat>
  <Paragraphs>217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Georgia</vt:lpstr>
      <vt:lpstr>Times New Roman</vt:lpstr>
      <vt:lpstr>Verdana</vt:lpstr>
      <vt:lpstr>Office Theme</vt:lpstr>
      <vt:lpstr>PowerPoint Presentation</vt:lpstr>
      <vt:lpstr>The Opioid Crisis in Boston</vt:lpstr>
      <vt:lpstr>Research Questions</vt:lpstr>
      <vt:lpstr>Recruitment and Data Collection </vt:lpstr>
      <vt:lpstr>Descriptive Statistics</vt:lpstr>
      <vt:lpstr>Stakeholder Analysis</vt:lpstr>
      <vt:lpstr>AHRQ Stakeholder Analysis Tool</vt:lpstr>
      <vt:lpstr>Data Analysis and Synthesis </vt:lpstr>
      <vt:lpstr>PowerPoint Presentation</vt:lpstr>
      <vt:lpstr>Similarities Across Stakeholder Groups </vt:lpstr>
      <vt:lpstr>Differences in Perceived Barriers and Strategies </vt:lpstr>
      <vt:lpstr>Stakeholder Unique Contribution to Overdose Prevention</vt:lpstr>
      <vt:lpstr>PowerPoint Presentation</vt:lpstr>
      <vt:lpstr>Comparison of Integrated Framework to Established Models</vt:lpstr>
      <vt:lpstr>Implications for Practice and Policy </vt:lpstr>
      <vt:lpstr>Study Limitations</vt:lpstr>
      <vt:lpstr>Conclusion </vt:lpstr>
      <vt:lpstr>References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Glass, Kaly</dc:creator>
  <cp:lastModifiedBy>Evans Kyei</cp:lastModifiedBy>
  <cp:revision>6</cp:revision>
  <cp:lastPrinted>2017-01-27T00:08:29Z</cp:lastPrinted>
  <dcterms:created xsi:type="dcterms:W3CDTF">2021-03-22T21:11:55Z</dcterms:created>
  <dcterms:modified xsi:type="dcterms:W3CDTF">2024-11-12T21:02:12Z</dcterms:modified>
</cp:coreProperties>
</file>