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8"/>
  </p:notesMasterIdLst>
  <p:handoutMasterIdLst>
    <p:handoutMasterId r:id="rId19"/>
  </p:handoutMasterIdLst>
  <p:sldIdLst>
    <p:sldId id="315" r:id="rId5"/>
    <p:sldId id="317" r:id="rId6"/>
    <p:sldId id="318" r:id="rId7"/>
    <p:sldId id="314" r:id="rId8"/>
    <p:sldId id="321" r:id="rId9"/>
    <p:sldId id="322" r:id="rId10"/>
    <p:sldId id="330" r:id="rId11"/>
    <p:sldId id="323" r:id="rId12"/>
    <p:sldId id="328" r:id="rId13"/>
    <p:sldId id="329" r:id="rId14"/>
    <p:sldId id="324" r:id="rId15"/>
    <p:sldId id="305"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 id="{139CEBB2-98B5-62AA-D862-2C275A38BF0A}" name="Joe Silcox" initials="JS" userId="sM7RECkCzZImB8T5atEttNO3KRartfIsm+bzNSMGANQ="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882" autoAdjust="0"/>
  </p:normalViewPr>
  <p:slideViewPr>
    <p:cSldViewPr snapToGrid="0">
      <p:cViewPr varScale="1">
        <p:scale>
          <a:sx n="51" d="100"/>
          <a:sy n="51" d="100"/>
        </p:scale>
        <p:origin x="1906"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7D80D-63E7-4D9C-81A6-BAA6EA23DA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84C085-FEEB-4037-81D3-690A30CC9417}">
      <dgm:prSet custT="1"/>
      <dgm:spPr/>
      <dgm:t>
        <a:bodyPr/>
        <a:lstStyle/>
        <a:p>
          <a:r>
            <a:rPr lang="en-US" sz="2000" b="0" baseline="0" dirty="0"/>
            <a:t>Since 2014, Boston has struggled with visibility of substance use and homelessness, as well as an HIV outbreak associated with homelessness, methamphetamine use, and injection drug use.</a:t>
          </a:r>
          <a:endParaRPr lang="en-US" sz="2000" dirty="0"/>
        </a:p>
      </dgm:t>
    </dgm:pt>
    <dgm:pt modelId="{A5A21521-A7D6-4646-82CC-8A1DA8B9DA41}" type="parTrans" cxnId="{B3E26E6E-F998-49C9-938A-EF72C9F9262E}">
      <dgm:prSet/>
      <dgm:spPr/>
      <dgm:t>
        <a:bodyPr/>
        <a:lstStyle/>
        <a:p>
          <a:endParaRPr lang="en-US"/>
        </a:p>
      </dgm:t>
    </dgm:pt>
    <dgm:pt modelId="{8339CA97-75C6-4363-AEB2-DEF3CB7A9111}" type="sibTrans" cxnId="{B3E26E6E-F998-49C9-938A-EF72C9F9262E}">
      <dgm:prSet/>
      <dgm:spPr/>
      <dgm:t>
        <a:bodyPr/>
        <a:lstStyle/>
        <a:p>
          <a:endParaRPr lang="en-US"/>
        </a:p>
      </dgm:t>
    </dgm:pt>
    <dgm:pt modelId="{A07D3786-96FD-4C04-B38D-E8A766F5A073}">
      <dgm:prSet custT="1"/>
      <dgm:spPr/>
      <dgm:t>
        <a:bodyPr/>
        <a:lstStyle/>
        <a:p>
          <a:r>
            <a:rPr lang="en-US" sz="2000" b="0" i="0" baseline="0" dirty="0"/>
            <a:t>Following a series of rapid tent encampment removals in 2021-2022 around an area known for concentrated public drug use and homelessness, city and state jurisdictions collaborated with police to relocate 612 unhoused people into </a:t>
          </a:r>
          <a:r>
            <a:rPr lang="en-US" sz="2000" b="0" i="0" baseline="0" dirty="0">
              <a:latin typeface="Meiryo"/>
            </a:rPr>
            <a:t>7</a:t>
          </a:r>
          <a:r>
            <a:rPr lang="en-US" sz="2000" b="0" i="0" baseline="0" dirty="0"/>
            <a:t> low-threshold harm reduction housing (HRH) sites. </a:t>
          </a:r>
          <a:endParaRPr lang="en-US" sz="2000" dirty="0"/>
        </a:p>
      </dgm:t>
    </dgm:pt>
    <dgm:pt modelId="{E5ABC0F9-A49B-40DC-8CB7-9DE38A9D9FEC}" type="parTrans" cxnId="{CE81B715-81D4-4C6E-B4C8-2A159D6BE1A5}">
      <dgm:prSet/>
      <dgm:spPr/>
      <dgm:t>
        <a:bodyPr/>
        <a:lstStyle/>
        <a:p>
          <a:endParaRPr lang="en-US"/>
        </a:p>
      </dgm:t>
    </dgm:pt>
    <dgm:pt modelId="{CE1CC0FA-9EC7-48AE-9182-8F9C5389D95E}" type="sibTrans" cxnId="{CE81B715-81D4-4C6E-B4C8-2A159D6BE1A5}">
      <dgm:prSet/>
      <dgm:spPr/>
      <dgm:t>
        <a:bodyPr/>
        <a:lstStyle/>
        <a:p>
          <a:endParaRPr lang="en-US"/>
        </a:p>
      </dgm:t>
    </dgm:pt>
    <dgm:pt modelId="{4030F1A9-FBD8-4A86-B5C9-6BCDB84FD707}">
      <dgm:prSet custT="1"/>
      <dgm:spPr/>
      <dgm:t>
        <a:bodyPr/>
        <a:lstStyle/>
        <a:p>
          <a:r>
            <a:rPr lang="en-US" sz="2000" b="0" i="0" baseline="0" dirty="0"/>
            <a:t>Uniquely, HRH sites did not require abstinence from drug use and were equipped with many harm reduction services, supplies, policies, security measures and access to or co-located medical care.</a:t>
          </a:r>
          <a:endParaRPr lang="en-US" sz="2000" dirty="0"/>
        </a:p>
      </dgm:t>
    </dgm:pt>
    <dgm:pt modelId="{3CD4C4A5-7F1D-4896-B3DB-C11013C27724}" type="parTrans" cxnId="{18B15650-28B2-4E75-A650-F8EBFE7E499F}">
      <dgm:prSet/>
      <dgm:spPr/>
      <dgm:t>
        <a:bodyPr/>
        <a:lstStyle/>
        <a:p>
          <a:endParaRPr lang="en-US"/>
        </a:p>
      </dgm:t>
    </dgm:pt>
    <dgm:pt modelId="{4A3AE788-50D6-4F61-8E49-E55DAB01ED9E}" type="sibTrans" cxnId="{18B15650-28B2-4E75-A650-F8EBFE7E499F}">
      <dgm:prSet/>
      <dgm:spPr/>
      <dgm:t>
        <a:bodyPr/>
        <a:lstStyle/>
        <a:p>
          <a:endParaRPr lang="en-US"/>
        </a:p>
      </dgm:t>
    </dgm:pt>
    <dgm:pt modelId="{9A426E38-B1F1-48D9-B44F-F9666FF4BF70}" type="pres">
      <dgm:prSet presAssocID="{6187D80D-63E7-4D9C-81A6-BAA6EA23DA6C}" presName="vert0" presStyleCnt="0">
        <dgm:presLayoutVars>
          <dgm:dir/>
          <dgm:animOne val="branch"/>
          <dgm:animLvl val="lvl"/>
        </dgm:presLayoutVars>
      </dgm:prSet>
      <dgm:spPr/>
    </dgm:pt>
    <dgm:pt modelId="{489DE886-A5DD-490C-A9C7-0BEEE8FFBA8B}" type="pres">
      <dgm:prSet presAssocID="{FB84C085-FEEB-4037-81D3-690A30CC9417}" presName="thickLine" presStyleLbl="alignNode1" presStyleIdx="0" presStyleCnt="3"/>
      <dgm:spPr/>
    </dgm:pt>
    <dgm:pt modelId="{FA76EF85-1837-456C-AE07-3B072528C0E5}" type="pres">
      <dgm:prSet presAssocID="{FB84C085-FEEB-4037-81D3-690A30CC9417}" presName="horz1" presStyleCnt="0"/>
      <dgm:spPr/>
    </dgm:pt>
    <dgm:pt modelId="{246308D6-EE74-4F5A-8B56-464295051A1D}" type="pres">
      <dgm:prSet presAssocID="{FB84C085-FEEB-4037-81D3-690A30CC9417}" presName="tx1" presStyleLbl="revTx" presStyleIdx="0" presStyleCnt="3" custScaleY="116813"/>
      <dgm:spPr/>
    </dgm:pt>
    <dgm:pt modelId="{C756A958-4173-45BB-9126-42732F6C40B8}" type="pres">
      <dgm:prSet presAssocID="{FB84C085-FEEB-4037-81D3-690A30CC9417}" presName="vert1" presStyleCnt="0"/>
      <dgm:spPr/>
    </dgm:pt>
    <dgm:pt modelId="{37BC5E16-B04A-4A0F-9319-04A334DC4772}" type="pres">
      <dgm:prSet presAssocID="{A07D3786-96FD-4C04-B38D-E8A766F5A073}" presName="thickLine" presStyleLbl="alignNode1" presStyleIdx="1" presStyleCnt="3"/>
      <dgm:spPr/>
    </dgm:pt>
    <dgm:pt modelId="{D9052B59-5E19-4E04-962E-820188915D7F}" type="pres">
      <dgm:prSet presAssocID="{A07D3786-96FD-4C04-B38D-E8A766F5A073}" presName="horz1" presStyleCnt="0"/>
      <dgm:spPr/>
    </dgm:pt>
    <dgm:pt modelId="{ABDCE1E8-34D9-49F6-87E6-72AC8E49E9E3}" type="pres">
      <dgm:prSet presAssocID="{A07D3786-96FD-4C04-B38D-E8A766F5A073}" presName="tx1" presStyleLbl="revTx" presStyleIdx="1" presStyleCnt="3" custScaleX="100196" custScaleY="128659"/>
      <dgm:spPr/>
    </dgm:pt>
    <dgm:pt modelId="{A1521C8F-11B3-4F7A-BECE-DDB5D819F7A7}" type="pres">
      <dgm:prSet presAssocID="{A07D3786-96FD-4C04-B38D-E8A766F5A073}" presName="vert1" presStyleCnt="0"/>
      <dgm:spPr/>
    </dgm:pt>
    <dgm:pt modelId="{05436CD9-3763-4F16-90DE-378C2B64D86A}" type="pres">
      <dgm:prSet presAssocID="{4030F1A9-FBD8-4A86-B5C9-6BCDB84FD707}" presName="thickLine" presStyleLbl="alignNode1" presStyleIdx="2" presStyleCnt="3"/>
      <dgm:spPr/>
    </dgm:pt>
    <dgm:pt modelId="{8120F778-8BE8-4562-A9D1-6CDFFE4ADD3F}" type="pres">
      <dgm:prSet presAssocID="{4030F1A9-FBD8-4A86-B5C9-6BCDB84FD707}" presName="horz1" presStyleCnt="0"/>
      <dgm:spPr/>
    </dgm:pt>
    <dgm:pt modelId="{8D48D7DB-BD3B-4B80-B056-18A30392DD34}" type="pres">
      <dgm:prSet presAssocID="{4030F1A9-FBD8-4A86-B5C9-6BCDB84FD707}" presName="tx1" presStyleLbl="revTx" presStyleIdx="2" presStyleCnt="3"/>
      <dgm:spPr/>
    </dgm:pt>
    <dgm:pt modelId="{EAD1C5BD-01B1-47AC-9DB3-AECA84CC75B3}" type="pres">
      <dgm:prSet presAssocID="{4030F1A9-FBD8-4A86-B5C9-6BCDB84FD707}" presName="vert1" presStyleCnt="0"/>
      <dgm:spPr/>
    </dgm:pt>
  </dgm:ptLst>
  <dgm:cxnLst>
    <dgm:cxn modelId="{CE81B715-81D4-4C6E-B4C8-2A159D6BE1A5}" srcId="{6187D80D-63E7-4D9C-81A6-BAA6EA23DA6C}" destId="{A07D3786-96FD-4C04-B38D-E8A766F5A073}" srcOrd="1" destOrd="0" parTransId="{E5ABC0F9-A49B-40DC-8CB7-9DE38A9D9FEC}" sibTransId="{CE1CC0FA-9EC7-48AE-9182-8F9C5389D95E}"/>
    <dgm:cxn modelId="{1503B224-574D-4B11-8BA7-D74AD3C86A0C}" type="presOf" srcId="{6187D80D-63E7-4D9C-81A6-BAA6EA23DA6C}" destId="{9A426E38-B1F1-48D9-B44F-F9666FF4BF70}" srcOrd="0" destOrd="0" presId="urn:microsoft.com/office/officeart/2008/layout/LinedList"/>
    <dgm:cxn modelId="{06A5EF2B-E9FD-43AA-AAE0-3F1CE8B0F785}" type="presOf" srcId="{FB84C085-FEEB-4037-81D3-690A30CC9417}" destId="{246308D6-EE74-4F5A-8B56-464295051A1D}" srcOrd="0" destOrd="0" presId="urn:microsoft.com/office/officeart/2008/layout/LinedList"/>
    <dgm:cxn modelId="{B3E26E6E-F998-49C9-938A-EF72C9F9262E}" srcId="{6187D80D-63E7-4D9C-81A6-BAA6EA23DA6C}" destId="{FB84C085-FEEB-4037-81D3-690A30CC9417}" srcOrd="0" destOrd="0" parTransId="{A5A21521-A7D6-4646-82CC-8A1DA8B9DA41}" sibTransId="{8339CA97-75C6-4363-AEB2-DEF3CB7A9111}"/>
    <dgm:cxn modelId="{18B15650-28B2-4E75-A650-F8EBFE7E499F}" srcId="{6187D80D-63E7-4D9C-81A6-BAA6EA23DA6C}" destId="{4030F1A9-FBD8-4A86-B5C9-6BCDB84FD707}" srcOrd="2" destOrd="0" parTransId="{3CD4C4A5-7F1D-4896-B3DB-C11013C27724}" sibTransId="{4A3AE788-50D6-4F61-8E49-E55DAB01ED9E}"/>
    <dgm:cxn modelId="{AB20F8D6-450A-41DD-B0B7-55F316E9C8BD}" type="presOf" srcId="{A07D3786-96FD-4C04-B38D-E8A766F5A073}" destId="{ABDCE1E8-34D9-49F6-87E6-72AC8E49E9E3}" srcOrd="0" destOrd="0" presId="urn:microsoft.com/office/officeart/2008/layout/LinedList"/>
    <dgm:cxn modelId="{204846DA-4B43-40CF-9504-2060E63C6E3A}" type="presOf" srcId="{4030F1A9-FBD8-4A86-B5C9-6BCDB84FD707}" destId="{8D48D7DB-BD3B-4B80-B056-18A30392DD34}" srcOrd="0" destOrd="0" presId="urn:microsoft.com/office/officeart/2008/layout/LinedList"/>
    <dgm:cxn modelId="{8D3DDFDE-F49A-4F08-80C6-ADF632F14AB2}" type="presParOf" srcId="{9A426E38-B1F1-48D9-B44F-F9666FF4BF70}" destId="{489DE886-A5DD-490C-A9C7-0BEEE8FFBA8B}" srcOrd="0" destOrd="0" presId="urn:microsoft.com/office/officeart/2008/layout/LinedList"/>
    <dgm:cxn modelId="{DCB10449-09DB-401A-9DF4-C047746C6DA8}" type="presParOf" srcId="{9A426E38-B1F1-48D9-B44F-F9666FF4BF70}" destId="{FA76EF85-1837-456C-AE07-3B072528C0E5}" srcOrd="1" destOrd="0" presId="urn:microsoft.com/office/officeart/2008/layout/LinedList"/>
    <dgm:cxn modelId="{3635A834-AD7A-4C5B-8BFE-58E6B3EFA038}" type="presParOf" srcId="{FA76EF85-1837-456C-AE07-3B072528C0E5}" destId="{246308D6-EE74-4F5A-8B56-464295051A1D}" srcOrd="0" destOrd="0" presId="urn:microsoft.com/office/officeart/2008/layout/LinedList"/>
    <dgm:cxn modelId="{7C89E876-F488-457C-B350-EB252B1FEAAA}" type="presParOf" srcId="{FA76EF85-1837-456C-AE07-3B072528C0E5}" destId="{C756A958-4173-45BB-9126-42732F6C40B8}" srcOrd="1" destOrd="0" presId="urn:microsoft.com/office/officeart/2008/layout/LinedList"/>
    <dgm:cxn modelId="{C18832D6-EBF6-4F5D-9D0F-4601DFB55458}" type="presParOf" srcId="{9A426E38-B1F1-48D9-B44F-F9666FF4BF70}" destId="{37BC5E16-B04A-4A0F-9319-04A334DC4772}" srcOrd="2" destOrd="0" presId="urn:microsoft.com/office/officeart/2008/layout/LinedList"/>
    <dgm:cxn modelId="{68ACA5DA-743B-46F9-87D0-17763B654167}" type="presParOf" srcId="{9A426E38-B1F1-48D9-B44F-F9666FF4BF70}" destId="{D9052B59-5E19-4E04-962E-820188915D7F}" srcOrd="3" destOrd="0" presId="urn:microsoft.com/office/officeart/2008/layout/LinedList"/>
    <dgm:cxn modelId="{DAB05EF7-29A9-49B0-8977-10539E1B63D3}" type="presParOf" srcId="{D9052B59-5E19-4E04-962E-820188915D7F}" destId="{ABDCE1E8-34D9-49F6-87E6-72AC8E49E9E3}" srcOrd="0" destOrd="0" presId="urn:microsoft.com/office/officeart/2008/layout/LinedList"/>
    <dgm:cxn modelId="{14A75C46-BEB7-4C40-B0B7-12E6D2561F3D}" type="presParOf" srcId="{D9052B59-5E19-4E04-962E-820188915D7F}" destId="{A1521C8F-11B3-4F7A-BECE-DDB5D819F7A7}" srcOrd="1" destOrd="0" presId="urn:microsoft.com/office/officeart/2008/layout/LinedList"/>
    <dgm:cxn modelId="{F0061024-E85A-4926-82A9-936799A23954}" type="presParOf" srcId="{9A426E38-B1F1-48D9-B44F-F9666FF4BF70}" destId="{05436CD9-3763-4F16-90DE-378C2B64D86A}" srcOrd="4" destOrd="0" presId="urn:microsoft.com/office/officeart/2008/layout/LinedList"/>
    <dgm:cxn modelId="{0FE0DF5E-F161-41A5-A7FC-10798C93CE9E}" type="presParOf" srcId="{9A426E38-B1F1-48D9-B44F-F9666FF4BF70}" destId="{8120F778-8BE8-4562-A9D1-6CDFFE4ADD3F}" srcOrd="5" destOrd="0" presId="urn:microsoft.com/office/officeart/2008/layout/LinedList"/>
    <dgm:cxn modelId="{9E82BEF5-3FC5-4ECD-A4F9-31FCDBA6F9B1}" type="presParOf" srcId="{8120F778-8BE8-4562-A9D1-6CDFFE4ADD3F}" destId="{8D48D7DB-BD3B-4B80-B056-18A30392DD34}" srcOrd="0" destOrd="0" presId="urn:microsoft.com/office/officeart/2008/layout/LinedList"/>
    <dgm:cxn modelId="{D1584F0D-7257-4257-9DC3-F34673E654E6}" type="presParOf" srcId="{8120F778-8BE8-4562-A9D1-6CDFFE4ADD3F}" destId="{EAD1C5BD-01B1-47AC-9DB3-AECA84CC75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134D4-89C1-4E2A-B736-D269C636AB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5B46B0-9999-4D07-9022-A04917513A33}">
      <dgm:prSet custT="1"/>
      <dgm:spPr/>
      <dgm:t>
        <a:bodyPr/>
        <a:lstStyle/>
        <a:p>
          <a:pPr>
            <a:lnSpc>
              <a:spcPct val="100000"/>
            </a:lnSpc>
          </a:pPr>
          <a:r>
            <a:rPr lang="en-US" sz="2000" b="0" i="0" baseline="0" dirty="0"/>
            <a:t>Since coming to HRH, a majority (71.7%) stated having longer and better quality sleep.</a:t>
          </a:r>
          <a:endParaRPr lang="en-US" sz="2000" dirty="0"/>
        </a:p>
      </dgm:t>
    </dgm:pt>
    <dgm:pt modelId="{FCE88B15-F792-4B56-9EBC-242D34808D69}" type="parTrans" cxnId="{3A579F56-6C03-492F-9764-46357BB1AF3A}">
      <dgm:prSet/>
      <dgm:spPr/>
      <dgm:t>
        <a:bodyPr/>
        <a:lstStyle/>
        <a:p>
          <a:endParaRPr lang="en-US"/>
        </a:p>
      </dgm:t>
    </dgm:pt>
    <dgm:pt modelId="{BF5A7D03-BDFE-4B63-AC27-0DBB85465E2D}" type="sibTrans" cxnId="{3A579F56-6C03-492F-9764-46357BB1AF3A}">
      <dgm:prSet/>
      <dgm:spPr/>
      <dgm:t>
        <a:bodyPr/>
        <a:lstStyle/>
        <a:p>
          <a:endParaRPr lang="en-US"/>
        </a:p>
      </dgm:t>
    </dgm:pt>
    <dgm:pt modelId="{926547A5-3190-4068-B541-A1CD05D480A8}">
      <dgm:prSet custT="1"/>
      <dgm:spPr/>
      <dgm:t>
        <a:bodyPr/>
        <a:lstStyle/>
        <a:p>
          <a:pPr>
            <a:lnSpc>
              <a:spcPct val="100000"/>
            </a:lnSpc>
          </a:pPr>
          <a:r>
            <a:rPr lang="en-US" sz="2000" b="0" i="0" baseline="0" dirty="0"/>
            <a:t>Additionally, 28 (26.4%) residents initiated or centralized primary healthcare at HRH or began care proximal to HRH.</a:t>
          </a:r>
          <a:endParaRPr lang="en-US" sz="2000" dirty="0"/>
        </a:p>
      </dgm:t>
    </dgm:pt>
    <dgm:pt modelId="{B9B253D6-4334-48FF-8F37-73C24B1E9F44}" type="parTrans" cxnId="{AE487E61-CCA3-43BD-A3DE-9340B463A940}">
      <dgm:prSet/>
      <dgm:spPr/>
      <dgm:t>
        <a:bodyPr/>
        <a:lstStyle/>
        <a:p>
          <a:endParaRPr lang="en-US"/>
        </a:p>
      </dgm:t>
    </dgm:pt>
    <dgm:pt modelId="{A9100968-D226-48E4-A73B-98E5705F8A4C}" type="sibTrans" cxnId="{AE487E61-CCA3-43BD-A3DE-9340B463A940}">
      <dgm:prSet/>
      <dgm:spPr/>
      <dgm:t>
        <a:bodyPr/>
        <a:lstStyle/>
        <a:p>
          <a:endParaRPr lang="en-US"/>
        </a:p>
      </dgm:t>
    </dgm:pt>
    <dgm:pt modelId="{8EBD911D-8262-4800-BD2F-9DE1E3C7E3EF}" type="pres">
      <dgm:prSet presAssocID="{B2D134D4-89C1-4E2A-B736-D269C636AB3F}" presName="root" presStyleCnt="0">
        <dgm:presLayoutVars>
          <dgm:dir/>
          <dgm:resizeHandles val="exact"/>
        </dgm:presLayoutVars>
      </dgm:prSet>
      <dgm:spPr/>
    </dgm:pt>
    <dgm:pt modelId="{85129811-732D-4B7B-BC44-B03AC5A01895}" type="pres">
      <dgm:prSet presAssocID="{245B46B0-9999-4D07-9022-A04917513A33}" presName="compNode" presStyleCnt="0"/>
      <dgm:spPr/>
    </dgm:pt>
    <dgm:pt modelId="{786F44CF-D19F-4056-BA02-10D9AE02474C}" type="pres">
      <dgm:prSet presAssocID="{245B46B0-9999-4D07-9022-A04917513A33}" presName="bgRect" presStyleLbl="bgShp" presStyleIdx="0" presStyleCnt="2"/>
      <dgm:spPr/>
    </dgm:pt>
    <dgm:pt modelId="{86CD9DE9-C7AC-4617-B0AB-917C3E6836A8}" type="pres">
      <dgm:prSet presAssocID="{245B46B0-9999-4D07-9022-A04917513A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on and stars"/>
        </a:ext>
      </dgm:extLst>
    </dgm:pt>
    <dgm:pt modelId="{B28D0C17-70DD-44A6-8056-6C4F997ACA2B}" type="pres">
      <dgm:prSet presAssocID="{245B46B0-9999-4D07-9022-A04917513A33}" presName="spaceRect" presStyleCnt="0"/>
      <dgm:spPr/>
    </dgm:pt>
    <dgm:pt modelId="{8B4E24C0-EF6F-4D3B-8566-7C9BE02EF3FC}" type="pres">
      <dgm:prSet presAssocID="{245B46B0-9999-4D07-9022-A04917513A33}" presName="parTx" presStyleLbl="revTx" presStyleIdx="0" presStyleCnt="2">
        <dgm:presLayoutVars>
          <dgm:chMax val="0"/>
          <dgm:chPref val="0"/>
        </dgm:presLayoutVars>
      </dgm:prSet>
      <dgm:spPr/>
    </dgm:pt>
    <dgm:pt modelId="{BF38C2E5-2085-4399-BD1E-1143EB832517}" type="pres">
      <dgm:prSet presAssocID="{BF5A7D03-BDFE-4B63-AC27-0DBB85465E2D}" presName="sibTrans" presStyleCnt="0"/>
      <dgm:spPr/>
    </dgm:pt>
    <dgm:pt modelId="{7B30ACFD-9BE3-4415-920A-06DA89803472}" type="pres">
      <dgm:prSet presAssocID="{926547A5-3190-4068-B541-A1CD05D480A8}" presName="compNode" presStyleCnt="0"/>
      <dgm:spPr/>
    </dgm:pt>
    <dgm:pt modelId="{1B618C49-0838-4D2F-8ECE-30FA73003915}" type="pres">
      <dgm:prSet presAssocID="{926547A5-3190-4068-B541-A1CD05D480A8}" presName="bgRect" presStyleLbl="bgShp" presStyleIdx="1" presStyleCnt="2"/>
      <dgm:spPr/>
    </dgm:pt>
    <dgm:pt modelId="{F783C5DE-3BC8-41A7-8FB5-C62B9138BC05}" type="pres">
      <dgm:prSet presAssocID="{926547A5-3190-4068-B541-A1CD05D480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D4C67777-BB04-4257-AAD0-51C5B92DAAC0}" type="pres">
      <dgm:prSet presAssocID="{926547A5-3190-4068-B541-A1CD05D480A8}" presName="spaceRect" presStyleCnt="0"/>
      <dgm:spPr/>
    </dgm:pt>
    <dgm:pt modelId="{D7517B7E-6B67-49D3-BECC-CE3FDDF50BD6}" type="pres">
      <dgm:prSet presAssocID="{926547A5-3190-4068-B541-A1CD05D480A8}" presName="parTx" presStyleLbl="revTx" presStyleIdx="1" presStyleCnt="2">
        <dgm:presLayoutVars>
          <dgm:chMax val="0"/>
          <dgm:chPref val="0"/>
        </dgm:presLayoutVars>
      </dgm:prSet>
      <dgm:spPr/>
    </dgm:pt>
  </dgm:ptLst>
  <dgm:cxnLst>
    <dgm:cxn modelId="{AE487E61-CCA3-43BD-A3DE-9340B463A940}" srcId="{B2D134D4-89C1-4E2A-B736-D269C636AB3F}" destId="{926547A5-3190-4068-B541-A1CD05D480A8}" srcOrd="1" destOrd="0" parTransId="{B9B253D6-4334-48FF-8F37-73C24B1E9F44}" sibTransId="{A9100968-D226-48E4-A73B-98E5705F8A4C}"/>
    <dgm:cxn modelId="{C044C366-33AB-409A-A917-C48BF7B1E26E}" type="presOf" srcId="{245B46B0-9999-4D07-9022-A04917513A33}" destId="{8B4E24C0-EF6F-4D3B-8566-7C9BE02EF3FC}" srcOrd="0" destOrd="0" presId="urn:microsoft.com/office/officeart/2018/2/layout/IconVerticalSolidList"/>
    <dgm:cxn modelId="{3A579F56-6C03-492F-9764-46357BB1AF3A}" srcId="{B2D134D4-89C1-4E2A-B736-D269C636AB3F}" destId="{245B46B0-9999-4D07-9022-A04917513A33}" srcOrd="0" destOrd="0" parTransId="{FCE88B15-F792-4B56-9EBC-242D34808D69}" sibTransId="{BF5A7D03-BDFE-4B63-AC27-0DBB85465E2D}"/>
    <dgm:cxn modelId="{2265A6C2-0423-4371-9C08-5A7689C77AA0}" type="presOf" srcId="{B2D134D4-89C1-4E2A-B736-D269C636AB3F}" destId="{8EBD911D-8262-4800-BD2F-9DE1E3C7E3EF}" srcOrd="0" destOrd="0" presId="urn:microsoft.com/office/officeart/2018/2/layout/IconVerticalSolidList"/>
    <dgm:cxn modelId="{9DD235C7-5C21-4F1D-B47B-91AA398C273E}" type="presOf" srcId="{926547A5-3190-4068-B541-A1CD05D480A8}" destId="{D7517B7E-6B67-49D3-BECC-CE3FDDF50BD6}" srcOrd="0" destOrd="0" presId="urn:microsoft.com/office/officeart/2018/2/layout/IconVerticalSolidList"/>
    <dgm:cxn modelId="{C785AC39-B6F6-4F25-AEE5-28AD184A3708}" type="presParOf" srcId="{8EBD911D-8262-4800-BD2F-9DE1E3C7E3EF}" destId="{85129811-732D-4B7B-BC44-B03AC5A01895}" srcOrd="0" destOrd="0" presId="urn:microsoft.com/office/officeart/2018/2/layout/IconVerticalSolidList"/>
    <dgm:cxn modelId="{685CCAE1-73E7-435F-85DE-B1E0E3FFB5BB}" type="presParOf" srcId="{85129811-732D-4B7B-BC44-B03AC5A01895}" destId="{786F44CF-D19F-4056-BA02-10D9AE02474C}" srcOrd="0" destOrd="0" presId="urn:microsoft.com/office/officeart/2018/2/layout/IconVerticalSolidList"/>
    <dgm:cxn modelId="{98DAADE0-9EA4-454D-A52E-F5B6754C13A7}" type="presParOf" srcId="{85129811-732D-4B7B-BC44-B03AC5A01895}" destId="{86CD9DE9-C7AC-4617-B0AB-917C3E6836A8}" srcOrd="1" destOrd="0" presId="urn:microsoft.com/office/officeart/2018/2/layout/IconVerticalSolidList"/>
    <dgm:cxn modelId="{1DFFEA07-A71C-4D64-A4A6-35BC31796821}" type="presParOf" srcId="{85129811-732D-4B7B-BC44-B03AC5A01895}" destId="{B28D0C17-70DD-44A6-8056-6C4F997ACA2B}" srcOrd="2" destOrd="0" presId="urn:microsoft.com/office/officeart/2018/2/layout/IconVerticalSolidList"/>
    <dgm:cxn modelId="{D03BF877-0E4F-4B2C-A162-9CFDFF768D53}" type="presParOf" srcId="{85129811-732D-4B7B-BC44-B03AC5A01895}" destId="{8B4E24C0-EF6F-4D3B-8566-7C9BE02EF3FC}" srcOrd="3" destOrd="0" presId="urn:microsoft.com/office/officeart/2018/2/layout/IconVerticalSolidList"/>
    <dgm:cxn modelId="{4FC2AF5D-25E5-4A1F-9904-FF7362D1C423}" type="presParOf" srcId="{8EBD911D-8262-4800-BD2F-9DE1E3C7E3EF}" destId="{BF38C2E5-2085-4399-BD1E-1143EB832517}" srcOrd="1" destOrd="0" presId="urn:microsoft.com/office/officeart/2018/2/layout/IconVerticalSolidList"/>
    <dgm:cxn modelId="{CC9ED7B4-F2F0-418E-917A-D9811FC853CB}" type="presParOf" srcId="{8EBD911D-8262-4800-BD2F-9DE1E3C7E3EF}" destId="{7B30ACFD-9BE3-4415-920A-06DA89803472}" srcOrd="2" destOrd="0" presId="urn:microsoft.com/office/officeart/2018/2/layout/IconVerticalSolidList"/>
    <dgm:cxn modelId="{20D99A15-A1FA-47D9-926D-CB6BC871BA84}" type="presParOf" srcId="{7B30ACFD-9BE3-4415-920A-06DA89803472}" destId="{1B618C49-0838-4D2F-8ECE-30FA73003915}" srcOrd="0" destOrd="0" presId="urn:microsoft.com/office/officeart/2018/2/layout/IconVerticalSolidList"/>
    <dgm:cxn modelId="{C2CCADE9-90A3-4E59-92A7-E11F0E306A32}" type="presParOf" srcId="{7B30ACFD-9BE3-4415-920A-06DA89803472}" destId="{F783C5DE-3BC8-41A7-8FB5-C62B9138BC05}" srcOrd="1" destOrd="0" presId="urn:microsoft.com/office/officeart/2018/2/layout/IconVerticalSolidList"/>
    <dgm:cxn modelId="{E9F69965-46AD-4BB9-B94F-D714D9120653}" type="presParOf" srcId="{7B30ACFD-9BE3-4415-920A-06DA89803472}" destId="{D4C67777-BB04-4257-AAD0-51C5B92DAAC0}" srcOrd="2" destOrd="0" presId="urn:microsoft.com/office/officeart/2018/2/layout/IconVerticalSolidList"/>
    <dgm:cxn modelId="{BB85902C-0DF8-474A-AC8A-90CECB48A8B6}" type="presParOf" srcId="{7B30ACFD-9BE3-4415-920A-06DA89803472}" destId="{D7517B7E-6B67-49D3-BECC-CE3FDDF50B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DE886-A5DD-490C-A9C7-0BEEE8FFBA8B}">
      <dsp:nvSpPr>
        <dsp:cNvPr id="0" name=""/>
        <dsp:cNvSpPr/>
      </dsp:nvSpPr>
      <dsp:spPr>
        <a:xfrm>
          <a:off x="0" y="4697"/>
          <a:ext cx="74941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308D6-EE74-4F5A-8B56-464295051A1D}">
      <dsp:nvSpPr>
        <dsp:cNvPr id="0" name=""/>
        <dsp:cNvSpPr/>
      </dsp:nvSpPr>
      <dsp:spPr>
        <a:xfrm>
          <a:off x="0" y="4697"/>
          <a:ext cx="7486872" cy="231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baseline="0" dirty="0"/>
            <a:t>Since 2014, Boston has struggled with visibility of substance use and homelessness, as well as an HIV outbreak associated with homelessness, methamphetamine use, and injection drug use.</a:t>
          </a:r>
          <a:endParaRPr lang="en-US" sz="2000" kern="1200" dirty="0"/>
        </a:p>
      </dsp:txBody>
      <dsp:txXfrm>
        <a:off x="0" y="4697"/>
        <a:ext cx="7486872" cy="2315689"/>
      </dsp:txXfrm>
    </dsp:sp>
    <dsp:sp modelId="{37BC5E16-B04A-4A0F-9319-04A334DC4772}">
      <dsp:nvSpPr>
        <dsp:cNvPr id="0" name=""/>
        <dsp:cNvSpPr/>
      </dsp:nvSpPr>
      <dsp:spPr>
        <a:xfrm>
          <a:off x="0" y="2320387"/>
          <a:ext cx="74941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CE1E8-34D9-49F6-87E6-72AC8E49E9E3}">
      <dsp:nvSpPr>
        <dsp:cNvPr id="0" name=""/>
        <dsp:cNvSpPr/>
      </dsp:nvSpPr>
      <dsp:spPr>
        <a:xfrm>
          <a:off x="0" y="2320387"/>
          <a:ext cx="7486880" cy="255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Following a series of rapid tent encampment removals in 2021-2022 around an area known for concentrated public drug use and homelessness, city and state jurisdictions collaborated with police to relocate 612 unhoused people into </a:t>
          </a:r>
          <a:r>
            <a:rPr lang="en-US" sz="2000" b="0" i="0" kern="1200" baseline="0" dirty="0">
              <a:latin typeface="Meiryo"/>
            </a:rPr>
            <a:t>7</a:t>
          </a:r>
          <a:r>
            <a:rPr lang="en-US" sz="2000" b="0" i="0" kern="1200" baseline="0" dirty="0"/>
            <a:t> low-threshold harm reduction housing (HRH) sites. </a:t>
          </a:r>
          <a:endParaRPr lang="en-US" sz="2000" kern="1200" dirty="0"/>
        </a:p>
      </dsp:txBody>
      <dsp:txXfrm>
        <a:off x="0" y="2320387"/>
        <a:ext cx="7486880" cy="2550523"/>
      </dsp:txXfrm>
    </dsp:sp>
    <dsp:sp modelId="{05436CD9-3763-4F16-90DE-378C2B64D86A}">
      <dsp:nvSpPr>
        <dsp:cNvPr id="0" name=""/>
        <dsp:cNvSpPr/>
      </dsp:nvSpPr>
      <dsp:spPr>
        <a:xfrm>
          <a:off x="0" y="4870911"/>
          <a:ext cx="74941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8D7DB-BD3B-4B80-B056-18A30392DD34}">
      <dsp:nvSpPr>
        <dsp:cNvPr id="0" name=""/>
        <dsp:cNvSpPr/>
      </dsp:nvSpPr>
      <dsp:spPr>
        <a:xfrm>
          <a:off x="0" y="4870911"/>
          <a:ext cx="7494191" cy="198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Uniquely, HRH sites did not require abstinence from drug use and were equipped with many harm reduction services, supplies, policies, security measures and access to or co-located medical care.</a:t>
          </a:r>
          <a:endParaRPr lang="en-US" sz="2000" kern="1200" dirty="0"/>
        </a:p>
      </dsp:txBody>
      <dsp:txXfrm>
        <a:off x="0" y="4870911"/>
        <a:ext cx="7494191" cy="198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F44CF-D19F-4056-BA02-10D9AE02474C}">
      <dsp:nvSpPr>
        <dsp:cNvPr id="0" name=""/>
        <dsp:cNvSpPr/>
      </dsp:nvSpPr>
      <dsp:spPr>
        <a:xfrm>
          <a:off x="0" y="634934"/>
          <a:ext cx="7376470" cy="18869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D9DE9-C7AC-4617-B0AB-917C3E6836A8}">
      <dsp:nvSpPr>
        <dsp:cNvPr id="0" name=""/>
        <dsp:cNvSpPr/>
      </dsp:nvSpPr>
      <dsp:spPr>
        <a:xfrm>
          <a:off x="570812" y="1059506"/>
          <a:ext cx="1038855" cy="1037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E24C0-EF6F-4D3B-8566-7C9BE02EF3FC}">
      <dsp:nvSpPr>
        <dsp:cNvPr id="0" name=""/>
        <dsp:cNvSpPr/>
      </dsp:nvSpPr>
      <dsp:spPr>
        <a:xfrm>
          <a:off x="2180480" y="634934"/>
          <a:ext cx="5191724" cy="188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1" tIns="199901" rIns="199901" bIns="199901"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Since coming to HRH, a majority (71.7%) stated having longer and better quality sleep.</a:t>
          </a:r>
          <a:endParaRPr lang="en-US" sz="2000" kern="1200" dirty="0"/>
        </a:p>
      </dsp:txBody>
      <dsp:txXfrm>
        <a:off x="2180480" y="634934"/>
        <a:ext cx="5191724" cy="1888828"/>
      </dsp:txXfrm>
    </dsp:sp>
    <dsp:sp modelId="{1B618C49-0838-4D2F-8ECE-30FA73003915}">
      <dsp:nvSpPr>
        <dsp:cNvPr id="0" name=""/>
        <dsp:cNvSpPr/>
      </dsp:nvSpPr>
      <dsp:spPr>
        <a:xfrm>
          <a:off x="0" y="2932158"/>
          <a:ext cx="7376470" cy="18869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3C5DE-3BC8-41A7-8FB5-C62B9138BC05}">
      <dsp:nvSpPr>
        <dsp:cNvPr id="0" name=""/>
        <dsp:cNvSpPr/>
      </dsp:nvSpPr>
      <dsp:spPr>
        <a:xfrm>
          <a:off x="570812" y="3356729"/>
          <a:ext cx="1038855" cy="1037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17B7E-6B67-49D3-BECC-CE3FDDF50BD6}">
      <dsp:nvSpPr>
        <dsp:cNvPr id="0" name=""/>
        <dsp:cNvSpPr/>
      </dsp:nvSpPr>
      <dsp:spPr>
        <a:xfrm>
          <a:off x="2180480" y="2932158"/>
          <a:ext cx="5191724" cy="188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1" tIns="199901" rIns="199901" bIns="199901"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Additionally, 28 (26.4%) residents initiated or centralized primary healthcare at HRH or began care proximal to HRH.</a:t>
          </a:r>
          <a:endParaRPr lang="en-US" sz="2000" kern="1200" dirty="0"/>
        </a:p>
      </dsp:txBody>
      <dsp:txXfrm>
        <a:off x="2180480" y="2932158"/>
        <a:ext cx="5191724" cy="18888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11/11/2024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Verdana" panose="020B0604030504040204" pitchFamily="34" charset="0"/>
              </a:rPr>
              <a:t>Unhoused Populations </a:t>
            </a:r>
            <a:r>
              <a:rPr lang="en-US" b="0" i="0" dirty="0">
                <a:solidFill>
                  <a:srgbClr val="000000"/>
                </a:solidFill>
                <a:effectLst/>
                <a:latin typeface="Verdana" panose="020B0604030504040204" pitchFamily="34" charset="0"/>
              </a:rPr>
              <a:t>on </a:t>
            </a:r>
            <a:r>
              <a:rPr lang="en-US" b="1" i="0" dirty="0">
                <a:solidFill>
                  <a:srgbClr val="000000"/>
                </a:solidFill>
                <a:effectLst/>
                <a:latin typeface="Verdana" panose="020B0604030504040204" pitchFamily="34" charset="0"/>
              </a:rPr>
              <a:t>Thursday, November 14, 2024 </a:t>
            </a:r>
            <a:r>
              <a:rPr lang="en-US" b="0" i="0" dirty="0">
                <a:solidFill>
                  <a:srgbClr val="000000"/>
                </a:solidFill>
                <a:effectLst/>
                <a:latin typeface="Verdana" panose="020B0604030504040204" pitchFamily="34" charset="0"/>
              </a:rPr>
              <a:t>at </a:t>
            </a:r>
            <a:r>
              <a:rPr lang="en-US" b="1" i="0" dirty="0">
                <a:solidFill>
                  <a:srgbClr val="000000"/>
                </a:solidFill>
                <a:effectLst/>
                <a:latin typeface="Verdana" panose="020B0604030504040204" pitchFamily="34" charset="0"/>
              </a:rPr>
              <a:t>3:51 PM </a:t>
            </a:r>
            <a:r>
              <a:rPr lang="en-US" b="0" i="0" dirty="0">
                <a:solidFill>
                  <a:srgbClr val="000000"/>
                </a:solidFill>
                <a:effectLst/>
                <a:latin typeface="Verdana" panose="020B0604030504040204" pitchFamily="34" charset="0"/>
              </a:rPr>
              <a:t>at the </a:t>
            </a:r>
            <a:r>
              <a:rPr lang="en-US" b="1" i="0" dirty="0">
                <a:solidFill>
                  <a:srgbClr val="000000"/>
                </a:solidFill>
                <a:effectLst/>
                <a:latin typeface="Verdana" panose="020B0604030504040204" pitchFamily="34" charset="0"/>
              </a:rPr>
              <a:t>Radisson Blu </a:t>
            </a:r>
            <a:r>
              <a:rPr lang="en-US" b="0" i="0" dirty="0">
                <a:solidFill>
                  <a:srgbClr val="000000"/>
                </a:solidFill>
                <a:effectLst/>
                <a:latin typeface="Verdana" panose="020B0604030504040204" pitchFamily="34" charset="0"/>
              </a:rPr>
              <a:t>in the</a:t>
            </a:r>
            <a:r>
              <a:rPr lang="en-US" b="1" i="0" dirty="0">
                <a:solidFill>
                  <a:srgbClr val="000000"/>
                </a:solidFill>
                <a:effectLst/>
                <a:latin typeface="Verdana" panose="020B0604030504040204" pitchFamily="34" charset="0"/>
              </a:rPr>
              <a:t> Bering</a:t>
            </a:r>
          </a:p>
          <a:p>
            <a:endParaRPr lang="en-US" b="1" i="0" dirty="0">
              <a:solidFill>
                <a:srgbClr val="000000"/>
              </a:solidFill>
              <a:effectLst/>
              <a:latin typeface="Verdana" panose="020B0604030504040204" pitchFamily="34" charset="0"/>
            </a:endParaRPr>
          </a:p>
          <a:p>
            <a:endParaRPr lang="en-US" b="1" i="0" dirty="0">
              <a:solidFill>
                <a:srgbClr val="000000"/>
              </a:solidFill>
              <a:effectLst/>
              <a:latin typeface="Verdana" panose="020B0604030504040204" pitchFamily="34" charset="0"/>
            </a:endParaRPr>
          </a:p>
          <a:p>
            <a:r>
              <a:rPr lang="en-US" b="1" i="0" dirty="0">
                <a:solidFill>
                  <a:srgbClr val="000000"/>
                </a:solidFill>
                <a:effectLst/>
                <a:latin typeface="Verdana" panose="020B0604030504040204" pitchFamily="34" charset="0"/>
              </a:rPr>
              <a:t>Presenters should address DEI content in their presentation with a minimum of 1 slide dedicated to this topic or that DEI is integrated throughout the presentation. We acknowledge that some presenters already have extensive contributions in this space and that some individuals are members of communities disproportionately impacted by systemic oppression; nevertheless, we ask all presenters to include this content so we can all learn together. </a:t>
            </a:r>
            <a:endParaRPr lang="en-US" b="0"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231F2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35875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179820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61803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143679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r>
              <a:rPr lang="en-US" dirty="0"/>
              <a:t>Presentation Title</a:t>
            </a:r>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r>
              <a:rPr lang="en-US" dirty="0">
                <a:solidFill>
                  <a:schemeClr val="tx2"/>
                </a:solidFill>
              </a:rPr>
              <a:t>9/8/20XX</a:t>
            </a:r>
            <a:endParaRPr lang="en-US" dirty="0"/>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8180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83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4" r:id="rId13"/>
    <p:sldLayoutId id="2147483705" r:id="rId14"/>
    <p:sldLayoutId id="2147483709" r:id="rId15"/>
    <p:sldLayoutId id="2147483682" r:id="rId16"/>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tracigreen@brandeis.edu"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heller.brandeis.edu/opioid-poli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mass.gov/doc/joint-mdph-and-bphc-clinical-advisory-hiv-transmission-through-injection-drug-use-in-boston-march-15-2021/downloa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6" name="Rectangle 1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roof and text&#10;&#10;Description automatically generated">
            <a:extLst>
              <a:ext uri="{FF2B5EF4-FFF2-40B4-BE49-F238E27FC236}">
                <a16:creationId xmlns:a16="http://schemas.microsoft.com/office/drawing/2014/main" id="{59212F4C-9384-021C-3E29-D53D31C27AA9}"/>
              </a:ext>
            </a:extLst>
          </p:cNvPr>
          <p:cNvPicPr>
            <a:picLocks noChangeAspect="1"/>
          </p:cNvPicPr>
          <p:nvPr/>
        </p:nvPicPr>
        <p:blipFill>
          <a:blip r:embed="rId3"/>
          <a:srcRect r="12374" b="2"/>
          <a:stretch/>
        </p:blipFill>
        <p:spPr>
          <a:xfrm>
            <a:off x="20" y="1804072"/>
            <a:ext cx="4458058" cy="4349801"/>
          </a:xfrm>
          <a:prstGeom prst="rect">
            <a:avLst/>
          </a:prstGeom>
        </p:spPr>
      </p:pic>
      <p:sp>
        <p:nvSpPr>
          <p:cNvPr id="22" name="Rectangle 21">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4882101" y="2146851"/>
            <a:ext cx="6666980" cy="2658269"/>
          </a:xfrm>
        </p:spPr>
        <p:txBody>
          <a:bodyPr vert="horz" lIns="109728" tIns="109728" rIns="109728" bIns="91440" rtlCol="0" anchor="b">
            <a:normAutofit/>
          </a:bodyPr>
          <a:lstStyle/>
          <a:p>
            <a:pPr>
              <a:lnSpc>
                <a:spcPct val="115000"/>
              </a:lnSpc>
            </a:pPr>
            <a:r>
              <a:rPr lang="en-US" sz="2000" b="0" i="0" dirty="0">
                <a:solidFill>
                  <a:schemeClr val="tx1">
                    <a:lumMod val="75000"/>
                    <a:lumOff val="25000"/>
                  </a:schemeClr>
                </a:solidFill>
                <a:effectLst/>
              </a:rPr>
              <a:t>What a Difference </a:t>
            </a:r>
            <a:r>
              <a:rPr lang="en-US" sz="2000" b="0" i="1" dirty="0">
                <a:solidFill>
                  <a:schemeClr val="tx1">
                    <a:lumMod val="75000"/>
                    <a:lumOff val="25000"/>
                  </a:schemeClr>
                </a:solidFill>
                <a:effectLst/>
                <a:highlight>
                  <a:srgbClr val="FFFF00"/>
                </a:highlight>
              </a:rPr>
              <a:t>This</a:t>
            </a:r>
            <a:r>
              <a:rPr lang="en-US" sz="2000" b="0" i="0" dirty="0">
                <a:solidFill>
                  <a:schemeClr val="tx1">
                    <a:lumMod val="75000"/>
                    <a:lumOff val="25000"/>
                  </a:schemeClr>
                </a:solidFill>
                <a:effectLst/>
              </a:rPr>
              <a:t> home Makes: </a:t>
            </a:r>
            <a:br>
              <a:rPr lang="en-US" sz="2000" b="0" i="0" dirty="0">
                <a:solidFill>
                  <a:schemeClr val="tx1">
                    <a:lumMod val="75000"/>
                    <a:lumOff val="25000"/>
                  </a:schemeClr>
                </a:solidFill>
                <a:effectLst/>
              </a:rPr>
            </a:br>
            <a:br>
              <a:rPr lang="en-US" sz="2000" b="0" i="0" dirty="0">
                <a:solidFill>
                  <a:schemeClr val="tx1">
                    <a:lumMod val="75000"/>
                    <a:lumOff val="25000"/>
                  </a:schemeClr>
                </a:solidFill>
                <a:effectLst/>
              </a:rPr>
            </a:br>
            <a:r>
              <a:rPr lang="en-US" sz="2000" b="0" i="0" dirty="0">
                <a:solidFill>
                  <a:schemeClr val="tx1">
                    <a:lumMod val="75000"/>
                    <a:lumOff val="25000"/>
                  </a:schemeClr>
                </a:solidFill>
                <a:effectLst/>
              </a:rPr>
              <a:t>Changes in Drug Use, HIV Risk and Prevention Behaviors Among Residents Relocated from Encampments to Low-Threshold Harm Reduction Housing Sites in Boston</a:t>
            </a:r>
            <a:endParaRPr lang="en-US" sz="2000" b="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1FFBE7-6844-0F6A-FA6A-B49D56F605F0}"/>
              </a:ext>
            </a:extLst>
          </p:cNvPr>
          <p:cNvSpPr txBox="1"/>
          <p:nvPr/>
        </p:nvSpPr>
        <p:spPr>
          <a:xfrm>
            <a:off x="5011190" y="5221891"/>
            <a:ext cx="6537892" cy="881716"/>
          </a:xfrm>
          <a:prstGeom prst="rect">
            <a:avLst/>
          </a:prstGeom>
          <a:noFill/>
        </p:spPr>
        <p:txBody>
          <a:bodyPr wrap="square" rtlCol="0">
            <a:spAutoFit/>
          </a:bodyPr>
          <a:lstStyle/>
          <a:p>
            <a:pPr marL="0" lvl="0" indent="0" rtl="0">
              <a:lnSpc>
                <a:spcPct val="50000"/>
              </a:lnSpc>
              <a:spcBef>
                <a:spcPts val="0"/>
              </a:spcBef>
              <a:spcAft>
                <a:spcPts val="0"/>
              </a:spcAft>
              <a:buClr>
                <a:schemeClr val="dk1"/>
              </a:buClr>
              <a:buSzPts val="1400"/>
              <a:buFont typeface="Arial"/>
              <a:buNone/>
            </a:pPr>
            <a:r>
              <a:rPr lang="en-US" sz="2000" dirty="0">
                <a:solidFill>
                  <a:schemeClr val="dk1"/>
                </a:solidFill>
                <a:latin typeface="Arial" panose="020B0604020202020204" pitchFamily="34" charset="0"/>
                <a:ea typeface="Calibri"/>
                <a:cs typeface="Arial" panose="020B0604020202020204" pitchFamily="34" charset="0"/>
                <a:sym typeface="Calibri"/>
              </a:rPr>
              <a:t>Traci C. </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Green, PhD, MSc</a:t>
            </a:r>
          </a:p>
          <a:p>
            <a:pPr marL="0" marR="0" lvl="0" indent="0" rtl="0">
              <a:lnSpc>
                <a:spcPct val="50000"/>
              </a:lnSpc>
              <a:spcBef>
                <a:spcPts val="0"/>
              </a:spcBef>
              <a:spcAft>
                <a:spcPts val="0"/>
              </a:spcAft>
              <a:buClr>
                <a:schemeClr val="dk1"/>
              </a:buClr>
              <a:buSzPts val="500"/>
              <a:buFont typeface="Arial"/>
              <a:buNone/>
            </a:pPr>
            <a:r>
              <a:rPr lang="en-US" sz="20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rtl="0">
              <a:lnSpc>
                <a:spcPct val="50000"/>
              </a:lnSpc>
              <a:spcBef>
                <a:spcPts val="0"/>
              </a:spcBef>
              <a:spcAft>
                <a:spcPts val="0"/>
              </a:spcAft>
              <a:buClr>
                <a:schemeClr val="dk1"/>
              </a:buClr>
              <a:buSzPts val="500"/>
              <a:buFont typeface="Arial"/>
              <a:buNone/>
            </a:pP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Heller School for Social Policy &amp; Management</a:t>
            </a:r>
          </a:p>
          <a:p>
            <a:pPr marL="0" marR="0" lvl="0" indent="0" rtl="0">
              <a:lnSpc>
                <a:spcPct val="50000"/>
              </a:lnSpc>
              <a:spcBef>
                <a:spcPts val="0"/>
              </a:spcBef>
              <a:spcAft>
                <a:spcPts val="0"/>
              </a:spcAft>
              <a:buClr>
                <a:schemeClr val="dk1"/>
              </a:buClr>
              <a:buSzPts val="500"/>
              <a:buFont typeface="Arial"/>
              <a:buNone/>
            </a:pPr>
            <a:endPar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rtl="0">
              <a:lnSpc>
                <a:spcPct val="50000"/>
              </a:lnSpc>
              <a:spcBef>
                <a:spcPts val="0"/>
              </a:spcBef>
              <a:spcAft>
                <a:spcPts val="0"/>
              </a:spcAft>
              <a:buClr>
                <a:schemeClr val="dk1"/>
              </a:buClr>
              <a:buSzPts val="500"/>
              <a:buFont typeface="Arial"/>
              <a:buNone/>
            </a:pP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Brandeis University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B9C8-138F-566A-58A4-8FFD724E85D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7131EB4-51D7-78E9-A487-FC17B415BF52}"/>
              </a:ext>
            </a:extLst>
          </p:cNvPr>
          <p:cNvSpPr>
            <a:spLocks noGrp="1"/>
          </p:cNvSpPr>
          <p:nvPr>
            <p:ph idx="1"/>
          </p:nvPr>
        </p:nvSpPr>
        <p:spPr>
          <a:xfrm>
            <a:off x="414338" y="640078"/>
            <a:ext cx="7672387" cy="5932172"/>
          </a:xfrm>
        </p:spPr>
        <p:txBody>
          <a:bodyPr>
            <a:normAutofit/>
          </a:bodyPr>
          <a:lstStyle/>
          <a:p>
            <a:r>
              <a:rPr lang="en-US" sz="2000" b="0" i="0" u="none" strike="noStrike" baseline="0" dirty="0">
                <a:solidFill>
                  <a:srgbClr val="231F20"/>
                </a:solidFill>
                <a:latin typeface="Arial" panose="020B0604020202020204" pitchFamily="34" charset="0"/>
              </a:rPr>
              <a:t>HIV testing and counseling was offered on-site at HRH. 53 (50%) residents were aware </a:t>
            </a:r>
            <a:r>
              <a:rPr lang="en-US" b="0" dirty="0">
                <a:solidFill>
                  <a:srgbClr val="231F20"/>
                </a:solidFill>
                <a:latin typeface="Arial" panose="020B0604020202020204" pitchFamily="34" charset="0"/>
              </a:rPr>
              <a:t>it was available there and, of those, 33 (62%) took part in the service, with all rating this as helpful to staying safe from overdose and other drug related harm. </a:t>
            </a:r>
            <a:r>
              <a:rPr lang="en-US" sz="2000" b="0" i="0" u="none" strike="noStrike" baseline="0" dirty="0">
                <a:solidFill>
                  <a:srgbClr val="231F20"/>
                </a:solidFill>
                <a:latin typeface="Arial" panose="020B0604020202020204" pitchFamily="34" charset="0"/>
              </a:rPr>
              <a:t> </a:t>
            </a:r>
          </a:p>
          <a:p>
            <a:endParaRPr lang="en-US" b="0" dirty="0">
              <a:solidFill>
                <a:srgbClr val="231F20"/>
              </a:solidFill>
              <a:latin typeface="Arial" panose="020B0604020202020204" pitchFamily="34" charset="0"/>
            </a:endParaRPr>
          </a:p>
          <a:p>
            <a:r>
              <a:rPr lang="en-US" sz="2000" b="0" i="0" u="none" strike="noStrike" baseline="0" dirty="0">
                <a:solidFill>
                  <a:srgbClr val="231F20"/>
                </a:solidFill>
                <a:latin typeface="Arial" panose="020B0604020202020204" pitchFamily="34" charset="0"/>
              </a:rPr>
              <a:t>Eighteen (17.0%) HRH residents reported starting pre-exposure prophylaxis for HIV prevention at or facilitated by their HRH site.  </a:t>
            </a:r>
          </a:p>
          <a:p>
            <a:endParaRPr lang="en-US" b="0" dirty="0">
              <a:solidFill>
                <a:srgbClr val="231F20"/>
              </a:solidFill>
              <a:latin typeface="Arial" panose="020B0604020202020204" pitchFamily="34" charset="0"/>
            </a:endParaRPr>
          </a:p>
          <a:p>
            <a:r>
              <a:rPr lang="en-US" sz="2000" b="0" i="0" u="none" strike="noStrike" baseline="0" dirty="0">
                <a:solidFill>
                  <a:srgbClr val="231F20"/>
                </a:solidFill>
                <a:latin typeface="Arial" panose="020B0604020202020204" pitchFamily="34" charset="0"/>
              </a:rPr>
              <a:t>None of the 8 HIV+ residents experienced HIV medication or treatment disruption. </a:t>
            </a:r>
            <a:endParaRPr lang="en-US" dirty="0"/>
          </a:p>
          <a:p>
            <a:endParaRPr lang="en-US" dirty="0"/>
          </a:p>
        </p:txBody>
      </p:sp>
      <p:sp>
        <p:nvSpPr>
          <p:cNvPr id="4" name="Text Placeholder 3">
            <a:extLst>
              <a:ext uri="{FF2B5EF4-FFF2-40B4-BE49-F238E27FC236}">
                <a16:creationId xmlns:a16="http://schemas.microsoft.com/office/drawing/2014/main" id="{3E97663D-0671-6D51-ABBE-880A8B1D83CF}"/>
              </a:ext>
            </a:extLst>
          </p:cNvPr>
          <p:cNvSpPr>
            <a:spLocks noGrp="1"/>
          </p:cNvSpPr>
          <p:nvPr>
            <p:ph type="body" sz="half" idx="2"/>
          </p:nvPr>
        </p:nvSpPr>
        <p:spPr/>
        <p:txBody>
          <a:bodyPr/>
          <a:lstStyle/>
          <a:p>
            <a:r>
              <a:rPr lang="en-US" sz="1800" b="0" i="0" u="none" strike="noStrike" baseline="0" dirty="0">
                <a:solidFill>
                  <a:srgbClr val="231F20"/>
                </a:solidFill>
                <a:latin typeface="Arial" panose="020B0604020202020204" pitchFamily="34" charset="0"/>
                <a:cs typeface="Arial" panose="020B0604020202020204" pitchFamily="34" charset="0"/>
              </a:rPr>
              <a:t>HIV prevention behaviors and care</a:t>
            </a:r>
            <a:endParaRPr lang="en-US" dirty="0"/>
          </a:p>
          <a:p>
            <a:endParaRPr lang="en-US" dirty="0"/>
          </a:p>
        </p:txBody>
      </p:sp>
      <p:pic>
        <p:nvPicPr>
          <p:cNvPr id="6" name="Picture 5" descr="Red ribbons arranged in diagonal grid">
            <a:extLst>
              <a:ext uri="{FF2B5EF4-FFF2-40B4-BE49-F238E27FC236}">
                <a16:creationId xmlns:a16="http://schemas.microsoft.com/office/drawing/2014/main" id="{E13111CC-2513-78EA-5B9F-1EE5A7640F72}"/>
              </a:ext>
            </a:extLst>
          </p:cNvPr>
          <p:cNvPicPr>
            <a:picLocks noChangeAspect="1"/>
          </p:cNvPicPr>
          <p:nvPr/>
        </p:nvPicPr>
        <p:blipFill>
          <a:blip r:embed="rId2"/>
          <a:stretch>
            <a:fillRect/>
          </a:stretch>
        </p:blipFill>
        <p:spPr>
          <a:xfrm>
            <a:off x="9382125" y="4342036"/>
            <a:ext cx="1190625" cy="1785937"/>
          </a:xfrm>
          <a:prstGeom prst="rect">
            <a:avLst/>
          </a:prstGeom>
        </p:spPr>
      </p:pic>
    </p:spTree>
    <p:extLst>
      <p:ext uri="{BB962C8B-B14F-4D97-AF65-F5344CB8AC3E}">
        <p14:creationId xmlns:p14="http://schemas.microsoft.com/office/powerpoint/2010/main" val="260638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2E61-8BFF-F5D4-49E7-9394975B9DB4}"/>
              </a:ext>
            </a:extLst>
          </p:cNvPr>
          <p:cNvSpPr>
            <a:spLocks noGrp="1"/>
          </p:cNvSpPr>
          <p:nvPr>
            <p:ph type="title"/>
          </p:nvPr>
        </p:nvSpPr>
        <p:spPr/>
        <p:txBody>
          <a:bodyPr/>
          <a:lstStyle/>
          <a:p>
            <a:r>
              <a:rPr lang="en-US" dirty="0"/>
              <a:t>Results</a:t>
            </a:r>
            <a:br>
              <a:rPr lang="en-US" dirty="0"/>
            </a:br>
            <a:endParaRPr lang="en-US" dirty="0"/>
          </a:p>
        </p:txBody>
      </p:sp>
      <p:graphicFrame>
        <p:nvGraphicFramePr>
          <p:cNvPr id="6" name="Content Placeholder 2">
            <a:extLst>
              <a:ext uri="{FF2B5EF4-FFF2-40B4-BE49-F238E27FC236}">
                <a16:creationId xmlns:a16="http://schemas.microsoft.com/office/drawing/2014/main" id="{B1F0D226-3905-EF92-440E-BA11467726F1}"/>
              </a:ext>
            </a:extLst>
          </p:cNvPr>
          <p:cNvGraphicFramePr>
            <a:graphicFrameLocks noGrp="1"/>
          </p:cNvGraphicFramePr>
          <p:nvPr>
            <p:ph idx="1"/>
            <p:extLst>
              <p:ext uri="{D42A27DB-BD31-4B8C-83A1-F6EECF244321}">
                <p14:modId xmlns:p14="http://schemas.microsoft.com/office/powerpoint/2010/main" val="1853386273"/>
              </p:ext>
            </p:extLst>
          </p:nvPr>
        </p:nvGraphicFramePr>
        <p:xfrm>
          <a:off x="638818" y="640078"/>
          <a:ext cx="7376470" cy="5455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8649B99-52D5-25C6-2D5A-24B1BEDFA81B}"/>
              </a:ext>
            </a:extLst>
          </p:cNvPr>
          <p:cNvSpPr>
            <a:spLocks noGrp="1"/>
          </p:cNvSpPr>
          <p:nvPr>
            <p:ph type="body" sz="half" idx="2"/>
          </p:nvPr>
        </p:nvSpPr>
        <p:spPr/>
        <p:txBody>
          <a:bodyPr/>
          <a:lstStyle/>
          <a:p>
            <a:r>
              <a:rPr lang="en-US" sz="1800" b="0" i="0" u="none" strike="noStrike" baseline="0" dirty="0">
                <a:solidFill>
                  <a:srgbClr val="231F20"/>
                </a:solidFill>
                <a:latin typeface="Arial" panose="020B0604020202020204" pitchFamily="34" charset="0"/>
                <a:cs typeface="Arial" panose="020B0604020202020204" pitchFamily="34" charset="0"/>
              </a:rPr>
              <a:t>Other notable health changes following HRH relocation</a:t>
            </a:r>
            <a:endParaRPr lang="en-US" dirty="0"/>
          </a:p>
          <a:p>
            <a:endParaRPr lang="en-US" dirty="0"/>
          </a:p>
        </p:txBody>
      </p:sp>
    </p:spTree>
    <p:extLst>
      <p:ext uri="{BB962C8B-B14F-4D97-AF65-F5344CB8AC3E}">
        <p14:creationId xmlns:p14="http://schemas.microsoft.com/office/powerpoint/2010/main" val="334974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Rectangle 8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roof and text&#10;&#10;Description automatically generated">
            <a:extLst>
              <a:ext uri="{FF2B5EF4-FFF2-40B4-BE49-F238E27FC236}">
                <a16:creationId xmlns:a16="http://schemas.microsoft.com/office/drawing/2014/main" id="{A76F90DD-CBD0-347D-8710-1DA4C0758802}"/>
              </a:ext>
            </a:extLst>
          </p:cNvPr>
          <p:cNvPicPr>
            <a:picLocks noChangeAspect="1"/>
          </p:cNvPicPr>
          <p:nvPr/>
        </p:nvPicPr>
        <p:blipFill>
          <a:blip r:embed="rId3"/>
          <a:srcRect r="12374" b="2"/>
          <a:stretch/>
        </p:blipFill>
        <p:spPr>
          <a:xfrm>
            <a:off x="20" y="1804072"/>
            <a:ext cx="4458058" cy="4349801"/>
          </a:xfrm>
          <a:prstGeom prst="rect">
            <a:avLst/>
          </a:prstGeom>
        </p:spPr>
      </p:pic>
      <p:sp>
        <p:nvSpPr>
          <p:cNvPr id="92" name="Rectangle 91">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4816179" y="-248849"/>
            <a:ext cx="6754447" cy="1471622"/>
          </a:xfrm>
        </p:spPr>
        <p:txBody>
          <a:bodyPr vert="horz" lIns="109728" tIns="109728" rIns="109728" bIns="91440" rtlCol="0" anchor="b">
            <a:normAutofit/>
          </a:bodyPr>
          <a:lstStyle/>
          <a:p>
            <a:pPr>
              <a:lnSpc>
                <a:spcPct val="150000"/>
              </a:lnSpc>
            </a:pPr>
            <a:r>
              <a:rPr lang="en-US" sz="3600" dirty="0">
                <a:solidFill>
                  <a:schemeClr val="tx1">
                    <a:lumMod val="75000"/>
                    <a:lumOff val="25000"/>
                  </a:schemeClr>
                </a:solidFill>
              </a:rPr>
              <a:t>Conclusion</a:t>
            </a:r>
          </a:p>
        </p:txBody>
      </p:sp>
      <p:sp>
        <p:nvSpPr>
          <p:cNvPr id="93" name="Rectangle 92">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a:xfrm>
            <a:off x="4490084" y="1573458"/>
            <a:ext cx="7394315" cy="3834594"/>
          </a:xfrm>
        </p:spPr>
        <p:txBody>
          <a:bodyPr vert="horz" lIns="109728" tIns="109728" rIns="109728" bIns="91440" rtlCol="0" anchor="t">
            <a:noAutofit/>
          </a:bodyPr>
          <a:lstStyle/>
          <a:p>
            <a:pPr>
              <a:lnSpc>
                <a:spcPct val="130000"/>
              </a:lnSpc>
            </a:pPr>
            <a:r>
              <a:rPr lang="en-US" sz="2000" b="0" i="0" u="none" strike="noStrike" dirty="0"/>
              <a:t>Relocation to HRH resulted in reductions in resident-reported drug use, risk behaviors, and unsafe living conditions while simultaneously improving or maintaining essential HIV prevention, treatment, and sleep quality. </a:t>
            </a:r>
          </a:p>
          <a:p>
            <a:pPr>
              <a:lnSpc>
                <a:spcPct val="130000"/>
              </a:lnSpc>
            </a:pPr>
            <a:endParaRPr lang="en-US" sz="2000" dirty="0"/>
          </a:p>
          <a:p>
            <a:pPr>
              <a:lnSpc>
                <a:spcPct val="130000"/>
              </a:lnSpc>
            </a:pPr>
            <a:r>
              <a:rPr lang="en-US" sz="2000" dirty="0"/>
              <a:t>Transitional housing needs to be harm reduction housing:  Transitional housing sites</a:t>
            </a:r>
            <a:r>
              <a:rPr lang="en-US" sz="2000" b="0" i="0" u="none" strike="noStrike" dirty="0"/>
              <a:t> must secure sufficient, 24/7 access to harm reduction supplies on-site and support residents in not using alone.</a:t>
            </a:r>
            <a:endParaRPr lang="en-US" sz="2000" dirty="0"/>
          </a:p>
        </p:txBody>
      </p:sp>
      <p:sp>
        <p:nvSpPr>
          <p:cNvPr id="94" name="Rectangle 93">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63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a:xfrm>
            <a:off x="6886576" y="3899766"/>
            <a:ext cx="5815012" cy="2743921"/>
          </a:xfrm>
        </p:spPr>
        <p:txBody>
          <a:bodyPr>
            <a:normAutofit/>
          </a:bodyPr>
          <a:lstStyle/>
          <a:p>
            <a:r>
              <a:rPr lang="en-US" dirty="0"/>
              <a:t>Contact:  </a:t>
            </a:r>
          </a:p>
          <a:p>
            <a:endParaRPr lang="en-US" dirty="0"/>
          </a:p>
          <a:p>
            <a:r>
              <a:rPr lang="en-US" dirty="0"/>
              <a:t>Traci C. Green PhD, MSc</a:t>
            </a:r>
          </a:p>
          <a:p>
            <a:r>
              <a:rPr lang="en-US" dirty="0">
                <a:hlinkClick r:id="rId3"/>
              </a:rPr>
              <a:t>tracigreen@brandeis.edu</a:t>
            </a:r>
            <a:endParaRPr lang="en-US" dirty="0"/>
          </a:p>
          <a:p>
            <a:r>
              <a:rPr lang="en-US" dirty="0">
                <a:hlinkClick r:id="rId4"/>
              </a:rPr>
              <a:t>heller.brandeis.edu/opioid-policy</a:t>
            </a:r>
            <a:endParaRPr lang="en-US" dirty="0"/>
          </a:p>
          <a:p>
            <a:endParaRPr lang="en-US" dirty="0"/>
          </a:p>
          <a:p>
            <a:endParaRPr lang="en-US" dirty="0"/>
          </a:p>
        </p:txBody>
      </p:sp>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8B70-863D-2937-BF96-D0DA37A11854}"/>
              </a:ext>
            </a:extLst>
          </p:cNvPr>
          <p:cNvSpPr>
            <a:spLocks noGrp="1"/>
          </p:cNvSpPr>
          <p:nvPr>
            <p:ph type="title"/>
          </p:nvPr>
        </p:nvSpPr>
        <p:spPr/>
        <p:txBody>
          <a:bodyPr/>
          <a:lstStyle/>
          <a:p>
            <a:r>
              <a:rPr lang="en-US" dirty="0"/>
              <a:t>I have no conflicts of interest </a:t>
            </a:r>
            <a:br>
              <a:rPr lang="en-US" dirty="0"/>
            </a:br>
            <a:r>
              <a:rPr lang="en-US" dirty="0"/>
              <a:t>to disclose.</a:t>
            </a:r>
          </a:p>
        </p:txBody>
      </p:sp>
      <p:sp>
        <p:nvSpPr>
          <p:cNvPr id="3" name="Text Placeholder 2">
            <a:extLst>
              <a:ext uri="{FF2B5EF4-FFF2-40B4-BE49-F238E27FC236}">
                <a16:creationId xmlns:a16="http://schemas.microsoft.com/office/drawing/2014/main" id="{B0064C36-B670-A37F-37D2-C9FE45AE6773}"/>
              </a:ext>
            </a:extLst>
          </p:cNvPr>
          <p:cNvSpPr>
            <a:spLocks noGrp="1"/>
          </p:cNvSpPr>
          <p:nvPr>
            <p:ph type="body" idx="1"/>
          </p:nvPr>
        </p:nvSpPr>
        <p:spPr>
          <a:xfrm>
            <a:off x="185739" y="4527855"/>
            <a:ext cx="11387136" cy="2130119"/>
          </a:xfrm>
        </p:spPr>
        <p:txBody>
          <a:bodyPr>
            <a:normAutofit/>
          </a:bodyPr>
          <a:lstStyle/>
          <a:p>
            <a:r>
              <a:rPr lang="en-US" sz="2200" dirty="0">
                <a:latin typeface="Arial" panose="020B0604020202020204" pitchFamily="34" charset="0"/>
                <a:cs typeface="Arial" panose="020B0604020202020204" pitchFamily="34" charset="0"/>
              </a:rPr>
              <a:t>I am grateful to NIH/NIDA for funding </a:t>
            </a:r>
            <a:r>
              <a:rPr lang="en-US" sz="2200" dirty="0">
                <a:latin typeface="Arial" panose="020B0604020202020204" pitchFamily="34" charset="0"/>
                <a:ea typeface="Times New Roman"/>
                <a:cs typeface="Arial" panose="020B0604020202020204" pitchFamily="34" charset="0"/>
                <a:sym typeface="Times New Roman"/>
              </a:rPr>
              <a:t>R21DA058581 and to my co-authors</a:t>
            </a:r>
          </a:p>
          <a:p>
            <a:r>
              <a:rPr lang="en-US" sz="2200" b="0" i="0" u="none" strike="noStrike" baseline="0" dirty="0">
                <a:solidFill>
                  <a:srgbClr val="231F20"/>
                </a:solidFill>
                <a:latin typeface="Arial" panose="020B0604020202020204" pitchFamily="34" charset="0"/>
                <a:cs typeface="Arial" panose="020B0604020202020204" pitchFamily="34" charset="0"/>
              </a:rPr>
              <a:t>Joseph </a:t>
            </a:r>
            <a:r>
              <a:rPr lang="en-US" sz="2200" b="0" i="0" u="none" strike="noStrike" baseline="0" dirty="0" err="1">
                <a:solidFill>
                  <a:srgbClr val="231F20"/>
                </a:solidFill>
                <a:latin typeface="Arial" panose="020B0604020202020204" pitchFamily="34" charset="0"/>
                <a:cs typeface="Arial" panose="020B0604020202020204" pitchFamily="34" charset="0"/>
              </a:rPr>
              <a:t>Silcox</a:t>
            </a:r>
            <a:r>
              <a:rPr lang="en-US" sz="2200" b="0" i="0" u="none" strike="noStrike" baseline="0" dirty="0">
                <a:solidFill>
                  <a:srgbClr val="231F20"/>
                </a:solidFill>
                <a:latin typeface="Arial" panose="020B0604020202020204" pitchFamily="34" charset="0"/>
                <a:cs typeface="Arial" panose="020B0604020202020204" pitchFamily="34" charset="0"/>
              </a:rPr>
              <a:t>, PhD; So</a:t>
            </a:r>
            <a:r>
              <a:rPr lang="en-US" sz="2200" b="0" i="0" u="none" strike="noStrike" baseline="0" dirty="0">
                <a:solidFill>
                  <a:srgbClr val="000000"/>
                </a:solidFill>
                <a:latin typeface="Arial" panose="020B0604020202020204" pitchFamily="34" charset="0"/>
                <a:cs typeface="Arial" panose="020B0604020202020204" pitchFamily="34" charset="0"/>
              </a:rPr>
              <a:t>fi</a:t>
            </a:r>
            <a:r>
              <a:rPr lang="en-US" sz="2200" b="0" i="0" u="none" strike="noStrike" baseline="0" dirty="0">
                <a:solidFill>
                  <a:srgbClr val="231F20"/>
                </a:solidFill>
                <a:latin typeface="Arial" panose="020B0604020202020204" pitchFamily="34" charset="0"/>
                <a:cs typeface="Arial" panose="020B0604020202020204" pitchFamily="34" charset="0"/>
              </a:rPr>
              <a:t>a Zaragoza, BA; Sabrina </a:t>
            </a:r>
            <a:r>
              <a:rPr lang="en-US" sz="2200" b="0" i="0" u="none" strike="noStrike" baseline="0" dirty="0" err="1">
                <a:solidFill>
                  <a:srgbClr val="231F20"/>
                </a:solidFill>
                <a:latin typeface="Arial" panose="020B0604020202020204" pitchFamily="34" charset="0"/>
                <a:cs typeface="Arial" panose="020B0604020202020204" pitchFamily="34" charset="0"/>
              </a:rPr>
              <a:t>Rapisarda</a:t>
            </a:r>
            <a:r>
              <a:rPr lang="en-US" sz="2200" b="0" i="0" u="none" strike="noStrike" baseline="0" dirty="0">
                <a:solidFill>
                  <a:srgbClr val="231F20"/>
                </a:solidFill>
                <a:latin typeface="Arial" panose="020B0604020202020204" pitchFamily="34" charset="0"/>
                <a:cs typeface="Arial" panose="020B0604020202020204" pitchFamily="34" charset="0"/>
              </a:rPr>
              <a:t>, MA, </a:t>
            </a:r>
            <a:r>
              <a:rPr lang="en-US" sz="2200" b="0" i="0" u="none" strike="noStrike" baseline="0" dirty="0" err="1">
                <a:solidFill>
                  <a:srgbClr val="231F20"/>
                </a:solidFill>
                <a:latin typeface="Arial" panose="020B0604020202020204" pitchFamily="34" charset="0"/>
                <a:cs typeface="Arial" panose="020B0604020202020204" pitchFamily="34" charset="0"/>
              </a:rPr>
              <a:t>M.Ed</a:t>
            </a:r>
            <a:r>
              <a:rPr lang="en-US" sz="2200" b="0" i="0" u="none" strike="noStrike" baseline="0" dirty="0">
                <a:solidFill>
                  <a:srgbClr val="231F20"/>
                </a:solidFill>
                <a:latin typeface="Arial" panose="020B0604020202020204" pitchFamily="34" charset="0"/>
                <a:cs typeface="Arial" panose="020B0604020202020204" pitchFamily="34" charset="0"/>
              </a:rPr>
              <a:t>; Charlie Summers, BA; Patricia Case, ScD, MPH; Sarah </a:t>
            </a:r>
            <a:r>
              <a:rPr lang="en-US" sz="2200" b="0" i="0" u="none" strike="noStrike" baseline="0" dirty="0" err="1">
                <a:solidFill>
                  <a:srgbClr val="231F20"/>
                </a:solidFill>
                <a:latin typeface="Arial" panose="020B0604020202020204" pitchFamily="34" charset="0"/>
                <a:cs typeface="Arial" panose="020B0604020202020204" pitchFamily="34" charset="0"/>
              </a:rPr>
              <a:t>Kosakowski</a:t>
            </a:r>
            <a:r>
              <a:rPr lang="en-US" sz="2200" b="0" i="0" u="none" strike="noStrike" baseline="0" dirty="0">
                <a:solidFill>
                  <a:srgbClr val="231F20"/>
                </a:solidFill>
                <a:latin typeface="Arial" panose="020B0604020202020204" pitchFamily="34" charset="0"/>
                <a:cs typeface="Arial" panose="020B0604020202020204" pitchFamily="34" charset="0"/>
              </a:rPr>
              <a:t>, MPH; Clara To, MPH; Avik </a:t>
            </a:r>
            <a:r>
              <a:rPr lang="en-US" sz="2200" b="0" i="0" u="none" strike="noStrike" baseline="0" dirty="0" err="1">
                <a:solidFill>
                  <a:srgbClr val="231F20"/>
                </a:solidFill>
                <a:latin typeface="Arial" panose="020B0604020202020204" pitchFamily="34" charset="0"/>
                <a:cs typeface="Arial" panose="020B0604020202020204" pitchFamily="34" charset="0"/>
              </a:rPr>
              <a:t>Chaterjee</a:t>
            </a:r>
            <a:r>
              <a:rPr lang="en-US" sz="2200" b="0" i="0" u="none" strike="noStrike" baseline="0" dirty="0">
                <a:solidFill>
                  <a:srgbClr val="231F20"/>
                </a:solidFill>
                <a:latin typeface="Arial" panose="020B0604020202020204" pitchFamily="34" charset="0"/>
                <a:cs typeface="Arial" panose="020B0604020202020204" pitchFamily="34" charset="0"/>
              </a:rPr>
              <a:t>, MD</a:t>
            </a:r>
            <a:endParaRPr lang="en-US" sz="2200"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16031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445C-C747-1800-8999-1DB661A0A1DF}"/>
              </a:ext>
            </a:extLst>
          </p:cNvPr>
          <p:cNvSpPr>
            <a:spLocks noGrp="1"/>
          </p:cNvSpPr>
          <p:nvPr>
            <p:ph type="title"/>
          </p:nvPr>
        </p:nvSpPr>
        <p:spPr/>
        <p:txBody>
          <a:bodyPr/>
          <a:lstStyle/>
          <a:p>
            <a:r>
              <a:rPr lang="en-US" sz="3600" b="0" i="0" u="none" strike="noStrike" baseline="0" dirty="0">
                <a:solidFill>
                  <a:srgbClr val="000000"/>
                </a:solidFill>
                <a:latin typeface="Arial" panose="020B0604020202020204" pitchFamily="34" charset="0"/>
              </a:rPr>
              <a:t> </a:t>
            </a:r>
            <a:r>
              <a:rPr lang="en-US" sz="3600" b="0" i="0" u="none" strike="noStrike" baseline="0" dirty="0">
                <a:solidFill>
                  <a:srgbClr val="231F20"/>
                </a:solidFill>
                <a:latin typeface="Arial" panose="020B0604020202020204" pitchFamily="34" charset="0"/>
              </a:rPr>
              <a:t>Background</a:t>
            </a:r>
            <a:endParaRPr lang="en-US" dirty="0"/>
          </a:p>
        </p:txBody>
      </p:sp>
      <p:graphicFrame>
        <p:nvGraphicFramePr>
          <p:cNvPr id="6" name="Content Placeholder 2">
            <a:extLst>
              <a:ext uri="{FF2B5EF4-FFF2-40B4-BE49-F238E27FC236}">
                <a16:creationId xmlns:a16="http://schemas.microsoft.com/office/drawing/2014/main" id="{E7C065D7-69CF-2425-90F9-28C1EFDAAC7C}"/>
              </a:ext>
            </a:extLst>
          </p:cNvPr>
          <p:cNvGraphicFramePr>
            <a:graphicFrameLocks noGrp="1"/>
          </p:cNvGraphicFramePr>
          <p:nvPr>
            <p:ph idx="1"/>
            <p:extLst>
              <p:ext uri="{D42A27DB-BD31-4B8C-83A1-F6EECF244321}">
                <p14:modId xmlns:p14="http://schemas.microsoft.com/office/powerpoint/2010/main" val="1650932410"/>
              </p:ext>
            </p:extLst>
          </p:nvPr>
        </p:nvGraphicFramePr>
        <p:xfrm>
          <a:off x="4697809" y="0"/>
          <a:ext cx="749419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730BD19-8EBC-C74C-3FF2-1A039B070F46}"/>
              </a:ext>
            </a:extLst>
          </p:cNvPr>
          <p:cNvSpPr txBox="1"/>
          <p:nvPr/>
        </p:nvSpPr>
        <p:spPr>
          <a:xfrm>
            <a:off x="0" y="5902611"/>
            <a:ext cx="4286250" cy="861774"/>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Arial" panose="020B0604020202020204" pitchFamily="34" charset="0"/>
              </a:rPr>
              <a:t>For more information, see: Joint MDPH and BPHC Clinical Advisory: Increase in newly diagnosed HIV infections among persons who inject drugs in Boston, March 15, 2021, available at: </a:t>
            </a:r>
            <a:r>
              <a:rPr lang="en-US" sz="1000" u="sng" dirty="0">
                <a:solidFill>
                  <a:srgbClr val="3333FF"/>
                </a:solidFill>
                <a:effectLst/>
                <a:latin typeface="Calibri" panose="020F0502020204030204" pitchFamily="34" charset="0"/>
                <a:ea typeface="Calibri" panose="020F0502020204030204" pitchFamily="34" charset="0"/>
                <a:cs typeface="Arial" panose="020B0604020202020204" pitchFamily="34" charset="0"/>
                <a:hlinkClick r:id="rId8"/>
              </a:rPr>
              <a:t>https://www.mass.gov/doc/joint-mdph-and-bphc-clinical-advisory-hiv-transmission-through-injection-drug-use-in-boston-march-15-2021/download</a:t>
            </a:r>
            <a:endParaRPr lang="en-US" sz="1000" dirty="0"/>
          </a:p>
        </p:txBody>
      </p:sp>
    </p:spTree>
    <p:extLst>
      <p:ext uri="{BB962C8B-B14F-4D97-AF65-F5344CB8AC3E}">
        <p14:creationId xmlns:p14="http://schemas.microsoft.com/office/powerpoint/2010/main" val="209078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0" name="Rectangle 5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4F63D497-0210-4FF1-ABD0-8D0DDBFBD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1DED2AF-86BC-49AA-AA91-878F7B60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8"/>
            <a:ext cx="1009935" cy="2603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DA451DF-10AE-47A3-99B9-2304A8EC1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825686"/>
            <a:ext cx="5770013" cy="603231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benches in a park&#10;&#10;Description automatically generated">
            <a:extLst>
              <a:ext uri="{FF2B5EF4-FFF2-40B4-BE49-F238E27FC236}">
                <a16:creationId xmlns:a16="http://schemas.microsoft.com/office/drawing/2014/main" id="{94EC1A6A-357C-F6A8-E45A-CDD607C7BC0C}"/>
              </a:ext>
            </a:extLst>
          </p:cNvPr>
          <p:cNvPicPr>
            <a:picLocks noChangeAspect="1"/>
          </p:cNvPicPr>
          <p:nvPr/>
        </p:nvPicPr>
        <p:blipFill>
          <a:blip r:embed="rId3"/>
          <a:stretch>
            <a:fillRect/>
          </a:stretch>
        </p:blipFill>
        <p:spPr>
          <a:xfrm>
            <a:off x="1368924" y="1315385"/>
            <a:ext cx="2211640" cy="1706442"/>
          </a:xfrm>
          <a:prstGeom prst="rect">
            <a:avLst/>
          </a:prstGeom>
        </p:spPr>
      </p:pic>
      <p:pic>
        <p:nvPicPr>
          <p:cNvPr id="8" name="Content Placeholder 3" descr="A building with a gate and plants&#10;&#10;Description automatically generated">
            <a:extLst>
              <a:ext uri="{FF2B5EF4-FFF2-40B4-BE49-F238E27FC236}">
                <a16:creationId xmlns:a16="http://schemas.microsoft.com/office/drawing/2014/main" id="{D3587743-7D19-29A4-6205-941B356DA01A}"/>
              </a:ext>
            </a:extLst>
          </p:cNvPr>
          <p:cNvPicPr>
            <a:picLocks noChangeAspect="1"/>
          </p:cNvPicPr>
          <p:nvPr/>
        </p:nvPicPr>
        <p:blipFill>
          <a:blip r:embed="rId4"/>
          <a:stretch>
            <a:fillRect/>
          </a:stretch>
        </p:blipFill>
        <p:spPr>
          <a:xfrm>
            <a:off x="4328773" y="1319262"/>
            <a:ext cx="2212848" cy="1698360"/>
          </a:xfrm>
          <a:prstGeom prst="rect">
            <a:avLst/>
          </a:prstGeom>
        </p:spPr>
      </p:pic>
      <p:sp>
        <p:nvSpPr>
          <p:cNvPr id="68" name="Rectangle 67">
            <a:extLst>
              <a:ext uri="{FF2B5EF4-FFF2-40B4-BE49-F238E27FC236}">
                <a16:creationId xmlns:a16="http://schemas.microsoft.com/office/drawing/2014/main" id="{43269658-4B2D-407A-A3FF-095CE9A58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0282" y="0"/>
            <a:ext cx="5351718" cy="345988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99;g2c8904fa4c3_0_5">
            <a:extLst>
              <a:ext uri="{FF2B5EF4-FFF2-40B4-BE49-F238E27FC236}">
                <a16:creationId xmlns:a16="http://schemas.microsoft.com/office/drawing/2014/main" id="{C33C2C21-CE22-776E-7534-4C240B8C7C60}"/>
              </a:ext>
            </a:extLst>
          </p:cNvPr>
          <p:cNvPicPr preferRelativeResize="0"/>
          <p:nvPr/>
        </p:nvPicPr>
        <p:blipFill>
          <a:blip r:embed="rId5"/>
          <a:stretch>
            <a:fillRect/>
          </a:stretch>
        </p:blipFill>
        <p:spPr>
          <a:xfrm>
            <a:off x="7693388" y="485501"/>
            <a:ext cx="3627444" cy="2466662"/>
          </a:xfrm>
          <a:prstGeom prst="rect">
            <a:avLst/>
          </a:prstGeom>
          <a:noFill/>
        </p:spPr>
      </p:pic>
      <p:pic>
        <p:nvPicPr>
          <p:cNvPr id="5" name="Google Shape;100;g2c8904fa4c3_0_5">
            <a:extLst>
              <a:ext uri="{FF2B5EF4-FFF2-40B4-BE49-F238E27FC236}">
                <a16:creationId xmlns:a16="http://schemas.microsoft.com/office/drawing/2014/main" id="{2D7BC2EF-65DF-5EE0-50EC-7EFA8BA032EB}"/>
              </a:ext>
            </a:extLst>
          </p:cNvPr>
          <p:cNvPicPr preferRelativeResize="0"/>
          <p:nvPr/>
        </p:nvPicPr>
        <p:blipFill rotWithShape="1">
          <a:blip r:embed="rId6"/>
          <a:stretch/>
        </p:blipFill>
        <p:spPr>
          <a:xfrm>
            <a:off x="1751131" y="3913631"/>
            <a:ext cx="4388263" cy="2468398"/>
          </a:xfrm>
          <a:prstGeom prst="rect">
            <a:avLst/>
          </a:prstGeom>
          <a:noFill/>
        </p:spPr>
      </p:pic>
      <p:sp>
        <p:nvSpPr>
          <p:cNvPr id="70" name="Rectangle 69">
            <a:extLst>
              <a:ext uri="{FF2B5EF4-FFF2-40B4-BE49-F238E27FC236}">
                <a16:creationId xmlns:a16="http://schemas.microsoft.com/office/drawing/2014/main" id="{43E9F331-5F10-4308-8012-10285B6BD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2798" y="3438099"/>
            <a:ext cx="5369202" cy="2633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7352793" y="3649649"/>
            <a:ext cx="4367429" cy="1381449"/>
          </a:xfrm>
        </p:spPr>
        <p:txBody>
          <a:bodyPr vert="horz" lIns="109728" tIns="109728" rIns="109728" bIns="91440" rtlCol="0" anchor="ctr">
            <a:normAutofit/>
          </a:bodyPr>
          <a:lstStyle/>
          <a:p>
            <a:pPr>
              <a:lnSpc>
                <a:spcPct val="115000"/>
              </a:lnSpc>
            </a:pPr>
            <a:r>
              <a:rPr lang="en-US" sz="3100" b="0"/>
              <a:t>Harm Reduction Housing</a:t>
            </a:r>
          </a:p>
        </p:txBody>
      </p:sp>
      <p:sp>
        <p:nvSpPr>
          <p:cNvPr id="72" name="Rectangle 71">
            <a:extLst>
              <a:ext uri="{FF2B5EF4-FFF2-40B4-BE49-F238E27FC236}">
                <a16:creationId xmlns:a16="http://schemas.microsoft.com/office/drawing/2014/main" id="{ED65A3A7-4368-4D89-B82E-0E7393F23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809BFEA-209F-421D-80D2-58DB8AADE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19907"/>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C157EA4-3AC3-4EE0-9300-622272F93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F52E303-91FC-43F3-8DF0-B9924F28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686"/>
            <a:ext cx="6858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C065688-AC4D-4170-857A-1F5B050D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09054" y="2119562"/>
            <a:ext cx="26517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151;g2c8904fa4c3_0_5">
            <a:extLst>
              <a:ext uri="{FF2B5EF4-FFF2-40B4-BE49-F238E27FC236}">
                <a16:creationId xmlns:a16="http://schemas.microsoft.com/office/drawing/2014/main" id="{E9D70299-0099-9863-8916-D2F62B3E1D23}"/>
              </a:ext>
            </a:extLst>
          </p:cNvPr>
          <p:cNvSpPr txBox="1"/>
          <p:nvPr/>
        </p:nvSpPr>
        <p:spPr>
          <a:xfrm>
            <a:off x="10865" y="1232220"/>
            <a:ext cx="1035693" cy="99543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bg1"/>
                </a:solidFill>
                <a:latin typeface="Arial" panose="020B0604020202020204" pitchFamily="34" charset="0"/>
                <a:ea typeface="Times New Roman"/>
                <a:cs typeface="Arial" panose="020B0604020202020204" pitchFamily="34" charset="0"/>
                <a:sym typeface="Times New Roman"/>
              </a:rPr>
              <a:t>Harm Reduction Supply Accessibility</a:t>
            </a:r>
            <a:endParaRPr sz="1200"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34" name="Google Shape;152;g2c8904fa4c3_0_5">
            <a:extLst>
              <a:ext uri="{FF2B5EF4-FFF2-40B4-BE49-F238E27FC236}">
                <a16:creationId xmlns:a16="http://schemas.microsoft.com/office/drawing/2014/main" id="{795A50DB-88A5-19C4-9CE0-D7629FAFC199}"/>
              </a:ext>
            </a:extLst>
          </p:cNvPr>
          <p:cNvSpPr txBox="1"/>
          <p:nvPr/>
        </p:nvSpPr>
        <p:spPr>
          <a:xfrm>
            <a:off x="35081" y="2445421"/>
            <a:ext cx="1035693" cy="7567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bg1"/>
                </a:solidFill>
                <a:latin typeface="Arial" panose="020B0604020202020204" pitchFamily="34" charset="0"/>
                <a:ea typeface="Times New Roman"/>
                <a:cs typeface="Arial" panose="020B0604020202020204" pitchFamily="34" charset="0"/>
                <a:sym typeface="Times New Roman"/>
              </a:rPr>
              <a:t>Co-Located Medical Services</a:t>
            </a:r>
            <a:endParaRPr sz="1200"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36" name="Google Shape;153;g2c8904fa4c3_0_5">
            <a:extLst>
              <a:ext uri="{FF2B5EF4-FFF2-40B4-BE49-F238E27FC236}">
                <a16:creationId xmlns:a16="http://schemas.microsoft.com/office/drawing/2014/main" id="{1566DA1D-D8FD-C064-BB91-68F8E7A4F3C7}"/>
              </a:ext>
            </a:extLst>
          </p:cNvPr>
          <p:cNvSpPr txBox="1"/>
          <p:nvPr/>
        </p:nvSpPr>
        <p:spPr>
          <a:xfrm>
            <a:off x="56372" y="3669889"/>
            <a:ext cx="1035693" cy="8948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tx1"/>
                </a:solidFill>
                <a:latin typeface="Arial" panose="020B0604020202020204" pitchFamily="34" charset="0"/>
                <a:ea typeface="Times New Roman"/>
                <a:cs typeface="Arial" panose="020B0604020202020204" pitchFamily="34" charset="0"/>
                <a:sym typeface="Times New Roman"/>
              </a:rPr>
              <a:t>Resident Autonomy and Privacy</a:t>
            </a:r>
            <a:endParaRPr sz="1200" dirty="0">
              <a:solidFill>
                <a:schemeClr val="tx1"/>
              </a:solidFill>
              <a:latin typeface="Arial" panose="020B0604020202020204" pitchFamily="34" charset="0"/>
              <a:ea typeface="Times New Roman"/>
              <a:cs typeface="Arial" panose="020B0604020202020204" pitchFamily="34" charset="0"/>
              <a:sym typeface="Times New Roman"/>
            </a:endParaRPr>
          </a:p>
        </p:txBody>
      </p:sp>
      <p:sp>
        <p:nvSpPr>
          <p:cNvPr id="38" name="Google Shape;154;g2c8904fa4c3_0_5">
            <a:extLst>
              <a:ext uri="{FF2B5EF4-FFF2-40B4-BE49-F238E27FC236}">
                <a16:creationId xmlns:a16="http://schemas.microsoft.com/office/drawing/2014/main" id="{16B2A302-F3E3-1DFA-AA5E-206E981B27C0}"/>
              </a:ext>
            </a:extLst>
          </p:cNvPr>
          <p:cNvSpPr txBox="1"/>
          <p:nvPr/>
        </p:nvSpPr>
        <p:spPr>
          <a:xfrm>
            <a:off x="85206" y="4451785"/>
            <a:ext cx="1035693" cy="78818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tx1"/>
                </a:solidFill>
                <a:latin typeface="Arial" panose="020B0604020202020204" pitchFamily="34" charset="0"/>
                <a:ea typeface="Times New Roman"/>
                <a:cs typeface="Arial" panose="020B0604020202020204" pitchFamily="34" charset="0"/>
                <a:sym typeface="Times New Roman"/>
              </a:rPr>
              <a:t>Resident Safety and Security</a:t>
            </a:r>
            <a:endParaRPr sz="1200" dirty="0">
              <a:solidFill>
                <a:schemeClr val="tx1"/>
              </a:solidFill>
              <a:latin typeface="Arial" panose="020B0604020202020204" pitchFamily="34" charset="0"/>
              <a:ea typeface="Times New Roman"/>
              <a:cs typeface="Arial" panose="020B0604020202020204" pitchFamily="34" charset="0"/>
              <a:sym typeface="Times New Roman"/>
            </a:endParaRPr>
          </a:p>
        </p:txBody>
      </p:sp>
      <p:sp>
        <p:nvSpPr>
          <p:cNvPr id="40" name="Google Shape;155;g2c8904fa4c3_0_5">
            <a:extLst>
              <a:ext uri="{FF2B5EF4-FFF2-40B4-BE49-F238E27FC236}">
                <a16:creationId xmlns:a16="http://schemas.microsoft.com/office/drawing/2014/main" id="{8B70EE22-687C-5D3B-EC13-FB527788D208}"/>
              </a:ext>
            </a:extLst>
          </p:cNvPr>
          <p:cNvSpPr txBox="1"/>
          <p:nvPr/>
        </p:nvSpPr>
        <p:spPr>
          <a:xfrm>
            <a:off x="63378" y="5378042"/>
            <a:ext cx="1035693" cy="51619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tx1"/>
                </a:solidFill>
                <a:latin typeface="Arial" panose="020B0604020202020204" pitchFamily="34" charset="0"/>
                <a:ea typeface="Times New Roman"/>
                <a:cs typeface="Arial" panose="020B0604020202020204" pitchFamily="34" charset="0"/>
                <a:sym typeface="Times New Roman"/>
              </a:rPr>
              <a:t>Community Promotion</a:t>
            </a:r>
            <a:endParaRPr sz="1200" dirty="0">
              <a:solidFill>
                <a:schemeClr val="tx1"/>
              </a:solidFill>
              <a:latin typeface="Arial" panose="020B0604020202020204" pitchFamily="34" charset="0"/>
              <a:ea typeface="Times New Roman"/>
              <a:cs typeface="Arial" panose="020B0604020202020204" pitchFamily="34" charset="0"/>
              <a:sym typeface="Times New Roman"/>
            </a:endParaRPr>
          </a:p>
        </p:txBody>
      </p:sp>
      <p:sp>
        <p:nvSpPr>
          <p:cNvPr id="42" name="Google Shape;156;g2c8904fa4c3_0_5">
            <a:extLst>
              <a:ext uri="{FF2B5EF4-FFF2-40B4-BE49-F238E27FC236}">
                <a16:creationId xmlns:a16="http://schemas.microsoft.com/office/drawing/2014/main" id="{74C92DAB-7FE0-AEAF-1A1C-97810D921B20}"/>
              </a:ext>
            </a:extLst>
          </p:cNvPr>
          <p:cNvSpPr txBox="1"/>
          <p:nvPr/>
        </p:nvSpPr>
        <p:spPr>
          <a:xfrm>
            <a:off x="56372" y="6032312"/>
            <a:ext cx="1162124" cy="54397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tx1"/>
                </a:solidFill>
                <a:latin typeface="Arial" panose="020B0604020202020204" pitchFamily="34" charset="0"/>
                <a:ea typeface="Times New Roman"/>
                <a:cs typeface="Arial" panose="020B0604020202020204" pitchFamily="34" charset="0"/>
                <a:sym typeface="Times New Roman"/>
              </a:rPr>
              <a:t>Transitional Supports</a:t>
            </a:r>
            <a:endParaRPr sz="1200" dirty="0">
              <a:solidFill>
                <a:schemeClr val="tx1"/>
              </a:solidFill>
              <a:latin typeface="Arial" panose="020B0604020202020204" pitchFamily="34" charset="0"/>
              <a:ea typeface="Times New Roman"/>
              <a:cs typeface="Arial" panose="020B0604020202020204" pitchFamily="34" charset="0"/>
              <a:sym typeface="Times New Roman"/>
            </a:endParaRPr>
          </a:p>
        </p:txBody>
      </p:sp>
      <p:sp>
        <p:nvSpPr>
          <p:cNvPr id="2" name="TextBox 1">
            <a:extLst>
              <a:ext uri="{FF2B5EF4-FFF2-40B4-BE49-F238E27FC236}">
                <a16:creationId xmlns:a16="http://schemas.microsoft.com/office/drawing/2014/main" id="{0880C81F-A12C-6D69-039A-7CAFCC0CC25C}"/>
              </a:ext>
            </a:extLst>
          </p:cNvPr>
          <p:cNvSpPr txBox="1"/>
          <p:nvPr/>
        </p:nvSpPr>
        <p:spPr>
          <a:xfrm>
            <a:off x="6896660" y="6072094"/>
            <a:ext cx="5369201" cy="1107996"/>
          </a:xfrm>
          <a:prstGeom prst="rect">
            <a:avLst/>
          </a:prstGeom>
          <a:noFill/>
        </p:spPr>
        <p:txBody>
          <a:bodyPr wrap="square" rtlCol="0">
            <a:spAutoFit/>
          </a:bodyPr>
          <a:lstStyle/>
          <a:p>
            <a:r>
              <a:rPr lang="en-US" sz="1200" dirty="0"/>
              <a:t>Source: </a:t>
            </a:r>
            <a:r>
              <a:rPr lang="en-US" sz="1200" b="0" i="0" dirty="0">
                <a:solidFill>
                  <a:srgbClr val="4A4A4A"/>
                </a:solidFill>
                <a:effectLst/>
              </a:rPr>
              <a:t>Zaragoza S, </a:t>
            </a:r>
            <a:r>
              <a:rPr lang="en-US" sz="1200" b="0" i="0" dirty="0" err="1">
                <a:solidFill>
                  <a:srgbClr val="4A4A4A"/>
                </a:solidFill>
                <a:effectLst/>
              </a:rPr>
              <a:t>Silcox</a:t>
            </a:r>
            <a:r>
              <a:rPr lang="en-US" sz="1200" b="0" i="0" dirty="0">
                <a:solidFill>
                  <a:srgbClr val="4A4A4A"/>
                </a:solidFill>
                <a:effectLst/>
              </a:rPr>
              <a:t> J, </a:t>
            </a:r>
            <a:r>
              <a:rPr lang="en-US" sz="1200" b="0" i="0" dirty="0" err="1">
                <a:solidFill>
                  <a:srgbClr val="4A4A4A"/>
                </a:solidFill>
                <a:effectLst/>
              </a:rPr>
              <a:t>Rapisarda</a:t>
            </a:r>
            <a:r>
              <a:rPr lang="en-US" sz="1200" b="0" i="0" dirty="0">
                <a:solidFill>
                  <a:srgbClr val="4A4A4A"/>
                </a:solidFill>
                <a:effectLst/>
              </a:rPr>
              <a:t> S, et al. Developing a Comprehensive Inventory to Define Harm Reduction Housing, 15 October 2024, PREPRINT (Version 1) available at Research Square [https://doi.org/10.21203/rs.3.rs-4999367/v1]</a:t>
            </a:r>
            <a:endParaRPr lang="en-US" sz="1200" dirty="0"/>
          </a:p>
          <a:p>
            <a:endParaRPr lang="en-US" dirty="0"/>
          </a:p>
        </p:txBody>
      </p:sp>
    </p:spTree>
    <p:extLst>
      <p:ext uri="{BB962C8B-B14F-4D97-AF65-F5344CB8AC3E}">
        <p14:creationId xmlns:p14="http://schemas.microsoft.com/office/powerpoint/2010/main" val="291602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6AB600-15BB-19B6-85E8-D8C7B3EACA11}"/>
              </a:ext>
            </a:extLst>
          </p:cNvPr>
          <p:cNvSpPr>
            <a:spLocks noGrp="1"/>
          </p:cNvSpPr>
          <p:nvPr>
            <p:ph type="title"/>
          </p:nvPr>
        </p:nvSpPr>
        <p:spPr/>
        <p:txBody>
          <a:bodyPr/>
          <a:lstStyle/>
          <a:p>
            <a:r>
              <a:rPr lang="en-US" sz="3200" i="0" u="none" strike="noStrike" baseline="0" dirty="0">
                <a:solidFill>
                  <a:srgbClr val="231F20"/>
                </a:solidFill>
                <a:latin typeface="Arial" panose="020B0604020202020204" pitchFamily="34" charset="0"/>
              </a:rPr>
              <a:t>Objective</a:t>
            </a:r>
            <a:endParaRPr lang="en-US" dirty="0"/>
          </a:p>
        </p:txBody>
      </p:sp>
      <p:sp>
        <p:nvSpPr>
          <p:cNvPr id="4" name="Content Placeholder 3">
            <a:extLst>
              <a:ext uri="{FF2B5EF4-FFF2-40B4-BE49-F238E27FC236}">
                <a16:creationId xmlns:a16="http://schemas.microsoft.com/office/drawing/2014/main" id="{358D1916-A995-F7C8-8350-AC554AD1C859}"/>
              </a:ext>
            </a:extLst>
          </p:cNvPr>
          <p:cNvSpPr>
            <a:spLocks noGrp="1"/>
          </p:cNvSpPr>
          <p:nvPr>
            <p:ph idx="1"/>
          </p:nvPr>
        </p:nvSpPr>
        <p:spPr/>
        <p:txBody>
          <a:bodyPr/>
          <a:lstStyle/>
          <a:p>
            <a:r>
              <a:rPr lang="en-US" sz="2400" b="0" i="0" u="none" strike="noStrike" baseline="0" dirty="0">
                <a:solidFill>
                  <a:srgbClr val="231F20"/>
                </a:solidFill>
                <a:latin typeface="Arial" panose="020B0604020202020204" pitchFamily="34" charset="0"/>
                <a:cs typeface="Arial" panose="020B0604020202020204" pitchFamily="34" charset="0"/>
              </a:rPr>
              <a:t>To measure self-reported changes in drug use, HIV risk and prevention behaviors from before to after placement in HRH.</a:t>
            </a:r>
            <a:endParaRPr lang="en-US" sz="2400" dirty="0">
              <a:latin typeface="Arial" panose="020B0604020202020204" pitchFamily="34" charset="0"/>
              <a:cs typeface="Arial" panose="020B0604020202020204" pitchFamily="34" charset="0"/>
            </a:endParaRPr>
          </a:p>
          <a:p>
            <a:endParaRPr lang="en-US" dirty="0"/>
          </a:p>
        </p:txBody>
      </p:sp>
      <p:sp>
        <p:nvSpPr>
          <p:cNvPr id="5" name="Text Placeholder 4">
            <a:extLst>
              <a:ext uri="{FF2B5EF4-FFF2-40B4-BE49-F238E27FC236}">
                <a16:creationId xmlns:a16="http://schemas.microsoft.com/office/drawing/2014/main" id="{5295E9DC-5812-FC29-DB97-BF8C5134B1A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8081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roof and text&#10;&#10;Description automatically generated">
            <a:extLst>
              <a:ext uri="{FF2B5EF4-FFF2-40B4-BE49-F238E27FC236}">
                <a16:creationId xmlns:a16="http://schemas.microsoft.com/office/drawing/2014/main" id="{16033168-D2C3-4909-1CCA-56EA0BD2E993}"/>
              </a:ext>
            </a:extLst>
          </p:cNvPr>
          <p:cNvPicPr>
            <a:picLocks noChangeAspect="1"/>
          </p:cNvPicPr>
          <p:nvPr/>
        </p:nvPicPr>
        <p:blipFill>
          <a:blip r:embed="rId2"/>
          <a:srcRect r="12374" b="2"/>
          <a:stretch/>
        </p:blipFill>
        <p:spPr>
          <a:xfrm>
            <a:off x="20" y="1804072"/>
            <a:ext cx="4458058" cy="4349801"/>
          </a:xfrm>
          <a:prstGeom prst="rect">
            <a:avLst/>
          </a:prstGeom>
        </p:spPr>
      </p:pic>
      <p:sp>
        <p:nvSpPr>
          <p:cNvPr id="36" name="Rectangle 3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46992B4-DAE8-1AFE-844E-F09320E048EB}"/>
              </a:ext>
            </a:extLst>
          </p:cNvPr>
          <p:cNvSpPr>
            <a:spLocks noGrp="1"/>
          </p:cNvSpPr>
          <p:nvPr>
            <p:ph type="title"/>
          </p:nvPr>
        </p:nvSpPr>
        <p:spPr>
          <a:xfrm>
            <a:off x="4718300" y="0"/>
            <a:ext cx="6754447" cy="1471622"/>
          </a:xfrm>
        </p:spPr>
        <p:txBody>
          <a:bodyPr vert="horz" lIns="109728" tIns="109728" rIns="109728" bIns="91440" rtlCol="0" anchor="b">
            <a:normAutofit/>
          </a:bodyPr>
          <a:lstStyle/>
          <a:p>
            <a:pPr>
              <a:lnSpc>
                <a:spcPct val="150000"/>
              </a:lnSpc>
            </a:pPr>
            <a:r>
              <a:rPr lang="en-US" sz="3600" i="0" u="none" strike="noStrike" dirty="0"/>
              <a:t>Methods &amp; Analysis</a:t>
            </a:r>
            <a:endParaRPr lang="en-US" sz="3600" dirty="0"/>
          </a:p>
        </p:txBody>
      </p:sp>
      <p:sp>
        <p:nvSpPr>
          <p:cNvPr id="37" name="Rectangle 3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5">
            <a:extLst>
              <a:ext uri="{FF2B5EF4-FFF2-40B4-BE49-F238E27FC236}">
                <a16:creationId xmlns:a16="http://schemas.microsoft.com/office/drawing/2014/main" id="{16E64B9C-0C36-3562-9397-86FB9A8641F9}"/>
              </a:ext>
            </a:extLst>
          </p:cNvPr>
          <p:cNvSpPr>
            <a:spLocks noGrp="1"/>
          </p:cNvSpPr>
          <p:nvPr>
            <p:ph sz="quarter" idx="16"/>
          </p:nvPr>
        </p:nvSpPr>
        <p:spPr>
          <a:xfrm>
            <a:off x="4490084" y="1753806"/>
            <a:ext cx="7698868" cy="4155680"/>
          </a:xfrm>
        </p:spPr>
        <p:txBody>
          <a:bodyPr vert="horz" lIns="109728" tIns="109728" rIns="109728" bIns="91440" rtlCol="0" anchor="t">
            <a:noAutofit/>
          </a:bodyPr>
          <a:lstStyle/>
          <a:p>
            <a:pPr>
              <a:lnSpc>
                <a:spcPct val="130000"/>
              </a:lnSpc>
            </a:pPr>
            <a:r>
              <a:rPr lang="en-US" sz="2000" b="0" i="0" u="none" strike="noStrike" dirty="0"/>
              <a:t>Interviewers administered surveys to 106 residents recruited from 7</a:t>
            </a:r>
            <a:r>
              <a:rPr lang="en-US" sz="2000" dirty="0"/>
              <a:t> </a:t>
            </a:r>
            <a:r>
              <a:rPr lang="en-US" sz="2000" b="0" i="0" u="none" strike="noStrike" dirty="0"/>
              <a:t>HRH sites between September 2023-February 2024. </a:t>
            </a:r>
          </a:p>
          <a:p>
            <a:pPr>
              <a:lnSpc>
                <a:spcPct val="130000"/>
              </a:lnSpc>
            </a:pPr>
            <a:r>
              <a:rPr lang="en-US" sz="2000" b="0" i="0" u="none" strike="noStrike" dirty="0"/>
              <a:t>Survey items derived from prior formative </a:t>
            </a:r>
            <a:r>
              <a:rPr lang="en-US" sz="2000" dirty="0"/>
              <a:t>rapid </a:t>
            </a:r>
            <a:r>
              <a:rPr lang="en-US" sz="2000" b="0" i="0" u="none" strike="noStrike" dirty="0"/>
              <a:t>assessments of the same population. Questions gathered current and perceived change in behaviors and care from prior to relocation to present. </a:t>
            </a:r>
            <a:endParaRPr lang="en-US" sz="2000" b="0" i="0" u="none" strike="noStrike" dirty="0">
              <a:ea typeface="Meiryo"/>
            </a:endParaRPr>
          </a:p>
          <a:p>
            <a:pPr>
              <a:lnSpc>
                <a:spcPct val="130000"/>
              </a:lnSpc>
            </a:pPr>
            <a:r>
              <a:rPr lang="en-US" sz="2000" b="0" i="0" u="none" strike="noStrike" dirty="0"/>
              <a:t>We used descriptive statistics to summarize data.</a:t>
            </a:r>
            <a:endParaRPr lang="en-US" sz="2000" dirty="0"/>
          </a:p>
        </p:txBody>
      </p:sp>
      <p:sp>
        <p:nvSpPr>
          <p:cNvPr id="39" name="Rectangle 3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4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835F464-7A59-4221-AA5E-B60EF8D3C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31F676-98EE-4D8D-2EA2-6F91ECAB17F0}"/>
              </a:ext>
            </a:extLst>
          </p:cNvPr>
          <p:cNvSpPr>
            <a:spLocks noGrp="1"/>
          </p:cNvSpPr>
          <p:nvPr>
            <p:ph type="title"/>
          </p:nvPr>
        </p:nvSpPr>
        <p:spPr>
          <a:xfrm>
            <a:off x="642918" y="705113"/>
            <a:ext cx="3411973" cy="5197498"/>
          </a:xfrm>
        </p:spPr>
        <p:txBody>
          <a:bodyPr>
            <a:normAutofit/>
          </a:bodyPr>
          <a:lstStyle/>
          <a:p>
            <a:r>
              <a:rPr lang="en-US"/>
              <a:t>Sample Surveyed (N=106)</a:t>
            </a:r>
            <a:endParaRPr lang="en-US" dirty="0"/>
          </a:p>
        </p:txBody>
      </p:sp>
      <p:sp>
        <p:nvSpPr>
          <p:cNvPr id="26" name="Rectangle 25">
            <a:extLst>
              <a:ext uri="{FF2B5EF4-FFF2-40B4-BE49-F238E27FC236}">
                <a16:creationId xmlns:a16="http://schemas.microsoft.com/office/drawing/2014/main" id="{2C57B5ED-61CB-4AF5-A47A-A41A996F8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61644" y="0"/>
            <a:ext cx="753035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4C9CDB-7738-4B6C-BCE1-D9516C1E0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3">
            <a:extLst>
              <a:ext uri="{FF2B5EF4-FFF2-40B4-BE49-F238E27FC236}">
                <a16:creationId xmlns:a16="http://schemas.microsoft.com/office/drawing/2014/main" id="{0C7318FA-D766-CC30-93FD-BA1EE44C94DB}"/>
              </a:ext>
            </a:extLst>
          </p:cNvPr>
          <p:cNvGraphicFramePr>
            <a:graphicFrameLocks noGrp="1"/>
          </p:cNvGraphicFramePr>
          <p:nvPr>
            <p:ph idx="1"/>
            <p:extLst>
              <p:ext uri="{D42A27DB-BD31-4B8C-83A1-F6EECF244321}">
                <p14:modId xmlns:p14="http://schemas.microsoft.com/office/powerpoint/2010/main" val="661102307"/>
              </p:ext>
            </p:extLst>
          </p:nvPr>
        </p:nvGraphicFramePr>
        <p:xfrm>
          <a:off x="4805743" y="71436"/>
          <a:ext cx="7298812" cy="6715127"/>
        </p:xfrm>
        <a:graphic>
          <a:graphicData uri="http://schemas.openxmlformats.org/drawingml/2006/table">
            <a:tbl>
              <a:tblPr firstRow="1" bandRow="1">
                <a:tableStyleId>{8A107856-5554-42FB-B03E-39F5DBC370BA}</a:tableStyleId>
              </a:tblPr>
              <a:tblGrid>
                <a:gridCol w="3975436">
                  <a:extLst>
                    <a:ext uri="{9D8B030D-6E8A-4147-A177-3AD203B41FA5}">
                      <a16:colId xmlns:a16="http://schemas.microsoft.com/office/drawing/2014/main" val="2060686751"/>
                    </a:ext>
                  </a:extLst>
                </a:gridCol>
                <a:gridCol w="1820511">
                  <a:extLst>
                    <a:ext uri="{9D8B030D-6E8A-4147-A177-3AD203B41FA5}">
                      <a16:colId xmlns:a16="http://schemas.microsoft.com/office/drawing/2014/main" val="3370357734"/>
                    </a:ext>
                  </a:extLst>
                </a:gridCol>
                <a:gridCol w="1502865">
                  <a:extLst>
                    <a:ext uri="{9D8B030D-6E8A-4147-A177-3AD203B41FA5}">
                      <a16:colId xmlns:a16="http://schemas.microsoft.com/office/drawing/2014/main" val="1892745849"/>
                    </a:ext>
                  </a:extLst>
                </a:gridCol>
              </a:tblGrid>
              <a:tr h="282834">
                <a:tc>
                  <a:txBody>
                    <a:bodyPr/>
                    <a:lstStyle/>
                    <a:p>
                      <a:pPr algn="l" fontAlgn="ctr"/>
                      <a:endParaRPr lang="en-US" sz="1600" b="1" i="1" u="none" strike="noStrike" dirty="0">
                        <a:solidFill>
                          <a:srgbClr val="363636"/>
                        </a:solidFill>
                        <a:effectLst/>
                        <a:latin typeface="MaisonNeue"/>
                      </a:endParaRPr>
                    </a:p>
                  </a:txBody>
                  <a:tcPr marL="7461" marR="7461" marT="7461" marB="0" anchor="ctr"/>
                </a:tc>
                <a:tc>
                  <a:txBody>
                    <a:bodyPr/>
                    <a:lstStyle/>
                    <a:p>
                      <a:pPr algn="ctr" fontAlgn="ctr"/>
                      <a:r>
                        <a:rPr lang="en-US" sz="1600" u="none" strike="noStrike" dirty="0">
                          <a:effectLst/>
                        </a:rPr>
                        <a:t>n</a:t>
                      </a:r>
                      <a:endParaRPr lang="en-US" sz="1600" b="1" i="1" u="none" strike="noStrike" dirty="0">
                        <a:solidFill>
                          <a:srgbClr val="363636"/>
                        </a:solidFill>
                        <a:effectLst/>
                        <a:latin typeface="MaisonNeue"/>
                      </a:endParaRPr>
                    </a:p>
                  </a:txBody>
                  <a:tcPr marL="7461" marR="7461" marT="7461" marB="0" anchor="ctr"/>
                </a:tc>
                <a:tc>
                  <a:txBody>
                    <a:bodyPr/>
                    <a:lstStyle/>
                    <a:p>
                      <a:pPr algn="ctr" fontAlgn="ctr"/>
                      <a:r>
                        <a:rPr lang="en-US" sz="1600" u="none" strike="noStrike">
                          <a:effectLst/>
                        </a:rPr>
                        <a:t>%</a:t>
                      </a:r>
                      <a:endParaRPr lang="en-US" sz="1600" b="1" i="1" u="none" strike="noStrike">
                        <a:solidFill>
                          <a:srgbClr val="363636"/>
                        </a:solidFill>
                        <a:effectLst/>
                        <a:latin typeface="MaisonNeue"/>
                      </a:endParaRPr>
                    </a:p>
                  </a:txBody>
                  <a:tcPr marL="7461" marR="7461" marT="7461" marB="0" anchor="ctr"/>
                </a:tc>
                <a:extLst>
                  <a:ext uri="{0D108BD9-81ED-4DB2-BD59-A6C34878D82A}">
                    <a16:rowId xmlns:a16="http://schemas.microsoft.com/office/drawing/2014/main" val="3709218809"/>
                  </a:ext>
                </a:extLst>
              </a:tr>
              <a:tr h="282834">
                <a:tc>
                  <a:txBody>
                    <a:bodyPr/>
                    <a:lstStyle/>
                    <a:p>
                      <a:pPr algn="l" fontAlgn="ctr"/>
                      <a:r>
                        <a:rPr lang="en-US" sz="1800" b="1" u="none" strike="noStrike" dirty="0">
                          <a:effectLst/>
                        </a:rPr>
                        <a:t>Male Gender</a:t>
                      </a:r>
                      <a:endParaRPr lang="en-US" sz="1800" b="1" i="0" u="none" strike="noStrike" dirty="0">
                        <a:solidFill>
                          <a:srgbClr val="000000"/>
                        </a:solidFill>
                        <a:effectLst/>
                        <a:latin typeface="MaisonNeue"/>
                      </a:endParaRPr>
                    </a:p>
                  </a:txBody>
                  <a:tcPr marL="7461" marR="7461" marT="7461" marB="0" anchor="ctr"/>
                </a:tc>
                <a:tc>
                  <a:txBody>
                    <a:bodyPr/>
                    <a:lstStyle/>
                    <a:p>
                      <a:pPr algn="ctr" fontAlgn="t"/>
                      <a:r>
                        <a:rPr lang="en-US" sz="1600" u="none" strike="noStrike" dirty="0">
                          <a:effectLst/>
                        </a:rPr>
                        <a:t>61 </a:t>
                      </a:r>
                      <a:endParaRPr lang="en-US" sz="1600" b="0" i="0" u="none" strike="noStrike" dirty="0">
                        <a:solidFill>
                          <a:srgbClr val="000000"/>
                        </a:solidFill>
                        <a:effectLst/>
                        <a:latin typeface="MaisonNeue"/>
                      </a:endParaRPr>
                    </a:p>
                  </a:txBody>
                  <a:tcPr marL="7461" marR="7461" marT="7461" marB="0"/>
                </a:tc>
                <a:tc>
                  <a:txBody>
                    <a:bodyPr/>
                    <a:lstStyle/>
                    <a:p>
                      <a:pPr algn="ctr" fontAlgn="t"/>
                      <a:r>
                        <a:rPr lang="en-US" sz="1600" u="none" strike="noStrike" dirty="0">
                          <a:effectLst/>
                        </a:rPr>
                        <a:t>57.5 </a:t>
                      </a:r>
                      <a:endParaRPr lang="en-US" sz="1600" b="0" i="0" u="none" strike="noStrike" dirty="0">
                        <a:solidFill>
                          <a:srgbClr val="000000"/>
                        </a:solidFill>
                        <a:effectLst/>
                        <a:latin typeface="MaisonNeue"/>
                      </a:endParaRPr>
                    </a:p>
                  </a:txBody>
                  <a:tcPr marL="7461" marR="7461" marT="7461" marB="0"/>
                </a:tc>
                <a:extLst>
                  <a:ext uri="{0D108BD9-81ED-4DB2-BD59-A6C34878D82A}">
                    <a16:rowId xmlns:a16="http://schemas.microsoft.com/office/drawing/2014/main" val="3697310374"/>
                  </a:ext>
                </a:extLst>
              </a:tr>
              <a:tr h="282834">
                <a:tc>
                  <a:txBody>
                    <a:bodyPr/>
                    <a:lstStyle/>
                    <a:p>
                      <a:pPr algn="l" fontAlgn="ctr"/>
                      <a:r>
                        <a:rPr lang="en-US" sz="1800" b="1" u="none" strike="noStrike" dirty="0">
                          <a:effectLst/>
                        </a:rPr>
                        <a:t>Age</a:t>
                      </a:r>
                      <a:endParaRPr lang="en-US" sz="1800" b="1" i="0" u="none" strike="noStrike" dirty="0">
                        <a:solidFill>
                          <a:srgbClr val="000000"/>
                        </a:solidFill>
                        <a:effectLst/>
                        <a:latin typeface="MaisonNeue"/>
                      </a:endParaRPr>
                    </a:p>
                  </a:txBody>
                  <a:tcPr marL="7461" marR="7461" marT="7461" marB="0" anchor="ctr"/>
                </a:tc>
                <a:tc>
                  <a:txBody>
                    <a:bodyPr/>
                    <a:lstStyle/>
                    <a:p>
                      <a:pPr algn="ctr" fontAlgn="t"/>
                      <a:r>
                        <a:rPr lang="en-US" sz="1600" u="none" strike="noStrike">
                          <a:effectLst/>
                        </a:rPr>
                        <a:t> </a:t>
                      </a:r>
                      <a:endParaRPr lang="en-US" sz="1600" b="0" i="0" u="none" strike="noStrike">
                        <a:solidFill>
                          <a:srgbClr val="000000"/>
                        </a:solidFill>
                        <a:effectLst/>
                        <a:latin typeface="MaisonNeue"/>
                      </a:endParaRPr>
                    </a:p>
                  </a:txBody>
                  <a:tcPr marL="7461" marR="7461" marT="7461" marB="0"/>
                </a:tc>
                <a:tc>
                  <a:txBody>
                    <a:bodyPr/>
                    <a:lstStyle/>
                    <a:p>
                      <a:pPr algn="ctr" fontAlgn="t"/>
                      <a:r>
                        <a:rPr lang="en-US" sz="1600" u="none" strike="noStrike" dirty="0">
                          <a:effectLst/>
                        </a:rPr>
                        <a:t> </a:t>
                      </a:r>
                      <a:endParaRPr lang="en-US" sz="1600" b="0" i="0" u="none" strike="noStrike" dirty="0">
                        <a:solidFill>
                          <a:srgbClr val="000000"/>
                        </a:solidFill>
                        <a:effectLst/>
                        <a:latin typeface="MaisonNeue"/>
                      </a:endParaRPr>
                    </a:p>
                  </a:txBody>
                  <a:tcPr marL="7461" marR="7461" marT="7461" marB="0"/>
                </a:tc>
                <a:extLst>
                  <a:ext uri="{0D108BD9-81ED-4DB2-BD59-A6C34878D82A}">
                    <a16:rowId xmlns:a16="http://schemas.microsoft.com/office/drawing/2014/main" val="387954147"/>
                  </a:ext>
                </a:extLst>
              </a:tr>
              <a:tr h="282834">
                <a:tc>
                  <a:txBody>
                    <a:bodyPr/>
                    <a:lstStyle/>
                    <a:p>
                      <a:pPr algn="l" fontAlgn="ctr"/>
                      <a:r>
                        <a:rPr lang="en-US" sz="1800" u="none" strike="noStrike">
                          <a:effectLst/>
                        </a:rPr>
                        <a:t>18–35</a:t>
                      </a:r>
                      <a:endParaRPr lang="en-US" sz="18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17</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16</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1254283276"/>
                  </a:ext>
                </a:extLst>
              </a:tr>
              <a:tr h="282834">
                <a:tc>
                  <a:txBody>
                    <a:bodyPr/>
                    <a:lstStyle/>
                    <a:p>
                      <a:pPr algn="l" fontAlgn="ctr"/>
                      <a:r>
                        <a:rPr lang="en-US" sz="1800" u="none" strike="noStrike" dirty="0">
                          <a:effectLst/>
                        </a:rPr>
                        <a:t>36–45</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42</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39.6</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1382393140"/>
                  </a:ext>
                </a:extLst>
              </a:tr>
              <a:tr h="282834">
                <a:tc>
                  <a:txBody>
                    <a:bodyPr/>
                    <a:lstStyle/>
                    <a:p>
                      <a:pPr algn="l" fontAlgn="ctr"/>
                      <a:r>
                        <a:rPr lang="en-US" sz="1800" u="none" strike="noStrike" dirty="0">
                          <a:effectLst/>
                        </a:rPr>
                        <a:t>46–55</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30</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28.3</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3969311020"/>
                  </a:ext>
                </a:extLst>
              </a:tr>
              <a:tr h="282834">
                <a:tc>
                  <a:txBody>
                    <a:bodyPr/>
                    <a:lstStyle/>
                    <a:p>
                      <a:pPr algn="l" fontAlgn="ctr"/>
                      <a:r>
                        <a:rPr lang="en-US" sz="1800" u="none" strike="noStrike">
                          <a:effectLst/>
                        </a:rPr>
                        <a:t>56+</a:t>
                      </a:r>
                      <a:endParaRPr lang="en-US" sz="18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17</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16</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2124690173"/>
                  </a:ext>
                </a:extLst>
              </a:tr>
              <a:tr h="282834">
                <a:tc>
                  <a:txBody>
                    <a:bodyPr/>
                    <a:lstStyle/>
                    <a:p>
                      <a:pPr algn="l" fontAlgn="ctr"/>
                      <a:r>
                        <a:rPr lang="en-US" sz="1800" b="1" u="none" strike="noStrike" dirty="0">
                          <a:effectLst/>
                        </a:rPr>
                        <a:t>Race </a:t>
                      </a:r>
                      <a:r>
                        <a:rPr lang="en-US" sz="1400" b="1" u="none" strike="noStrike" dirty="0">
                          <a:effectLst/>
                        </a:rPr>
                        <a:t>(multi-response)</a:t>
                      </a:r>
                      <a:endParaRPr lang="en-US" sz="1400" b="1" i="0" u="none" strike="noStrike" dirty="0">
                        <a:solidFill>
                          <a:srgbClr val="000000"/>
                        </a:solidFill>
                        <a:effectLst/>
                        <a:latin typeface="MaisonNeue"/>
                      </a:endParaRPr>
                    </a:p>
                  </a:txBody>
                  <a:tcPr marL="7461" marR="7461" marT="7461" marB="0" anchor="ctr"/>
                </a:tc>
                <a:tc>
                  <a:txBody>
                    <a:bodyPr/>
                    <a:lstStyle/>
                    <a:p>
                      <a:pPr algn="ctr" fontAlgn="t"/>
                      <a:r>
                        <a:rPr lang="en-US" sz="1600" u="none" strike="noStrike">
                          <a:effectLst/>
                        </a:rPr>
                        <a:t> </a:t>
                      </a:r>
                      <a:endParaRPr lang="en-US" sz="1600" b="0" i="0" u="none" strike="noStrike">
                        <a:solidFill>
                          <a:srgbClr val="000000"/>
                        </a:solidFill>
                        <a:effectLst/>
                        <a:latin typeface="MaisonNeue"/>
                      </a:endParaRPr>
                    </a:p>
                  </a:txBody>
                  <a:tcPr marL="7461" marR="7461" marT="7461" marB="0"/>
                </a:tc>
                <a:tc>
                  <a:txBody>
                    <a:bodyPr/>
                    <a:lstStyle/>
                    <a:p>
                      <a:pPr algn="ctr" fontAlgn="t"/>
                      <a:r>
                        <a:rPr lang="en-US" sz="1600" u="none" strike="noStrike" dirty="0">
                          <a:effectLst/>
                        </a:rPr>
                        <a:t> </a:t>
                      </a:r>
                      <a:endParaRPr lang="en-US" sz="1600" b="0" i="0" u="none" strike="noStrike" dirty="0">
                        <a:solidFill>
                          <a:srgbClr val="000000"/>
                        </a:solidFill>
                        <a:effectLst/>
                        <a:latin typeface="MaisonNeue"/>
                      </a:endParaRPr>
                    </a:p>
                  </a:txBody>
                  <a:tcPr marL="7461" marR="7461" marT="7461" marB="0"/>
                </a:tc>
                <a:extLst>
                  <a:ext uri="{0D108BD9-81ED-4DB2-BD59-A6C34878D82A}">
                    <a16:rowId xmlns:a16="http://schemas.microsoft.com/office/drawing/2014/main" val="4251158620"/>
                  </a:ext>
                </a:extLst>
              </a:tr>
              <a:tr h="282834">
                <a:tc>
                  <a:txBody>
                    <a:bodyPr/>
                    <a:lstStyle/>
                    <a:p>
                      <a:pPr algn="l" fontAlgn="ctr"/>
                      <a:r>
                        <a:rPr lang="en-US" sz="1800" u="none" strike="noStrike" dirty="0">
                          <a:effectLst/>
                        </a:rPr>
                        <a:t>White</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55</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51.9</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3836382026"/>
                  </a:ext>
                </a:extLst>
              </a:tr>
              <a:tr h="282834">
                <a:tc>
                  <a:txBody>
                    <a:bodyPr/>
                    <a:lstStyle/>
                    <a:p>
                      <a:pPr algn="l" fontAlgn="ctr"/>
                      <a:r>
                        <a:rPr lang="en-US" sz="1800" u="none" strike="noStrike" dirty="0">
                          <a:effectLst/>
                        </a:rPr>
                        <a:t>Black</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29</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27.4</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1777728738"/>
                  </a:ext>
                </a:extLst>
              </a:tr>
              <a:tr h="282834">
                <a:tc>
                  <a:txBody>
                    <a:bodyPr/>
                    <a:lstStyle/>
                    <a:p>
                      <a:pPr algn="l" fontAlgn="ctr"/>
                      <a:r>
                        <a:rPr lang="en-US" sz="1800" u="none" strike="noStrike">
                          <a:effectLst/>
                        </a:rPr>
                        <a:t>American Indian</a:t>
                      </a:r>
                      <a:endParaRPr lang="en-US" sz="18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11</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10.4</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3308708433"/>
                  </a:ext>
                </a:extLst>
              </a:tr>
              <a:tr h="282834">
                <a:tc>
                  <a:txBody>
                    <a:bodyPr/>
                    <a:lstStyle/>
                    <a:p>
                      <a:pPr algn="l" fontAlgn="ctr"/>
                      <a:r>
                        <a:rPr lang="en-US" sz="1800" u="none" strike="noStrike" dirty="0">
                          <a:effectLst/>
                        </a:rPr>
                        <a:t>Some other race</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24</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22.6</a:t>
                      </a:r>
                      <a:endParaRPr lang="en-US" sz="1600" b="0" i="0" u="none" strike="noStrike">
                        <a:solidFill>
                          <a:srgbClr val="000000"/>
                        </a:solidFill>
                        <a:effectLst/>
                        <a:latin typeface="MaisonNeue"/>
                      </a:endParaRPr>
                    </a:p>
                  </a:txBody>
                  <a:tcPr marL="7461" marR="7461" marT="7461" marB="0" anchor="ctr"/>
                </a:tc>
                <a:extLst>
                  <a:ext uri="{0D108BD9-81ED-4DB2-BD59-A6C34878D82A}">
                    <a16:rowId xmlns:a16="http://schemas.microsoft.com/office/drawing/2014/main" val="3397348271"/>
                  </a:ext>
                </a:extLst>
              </a:tr>
              <a:tr h="391650">
                <a:tc>
                  <a:txBody>
                    <a:bodyPr/>
                    <a:lstStyle/>
                    <a:p>
                      <a:pPr algn="l" fontAlgn="ctr"/>
                      <a:r>
                        <a:rPr lang="en-US" sz="1800" b="1" u="none" strike="noStrike" dirty="0">
                          <a:effectLst/>
                        </a:rPr>
                        <a:t>Hispanic/unknown ethnicity</a:t>
                      </a:r>
                      <a:endParaRPr lang="en-US" sz="1800" b="1"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31</a:t>
                      </a:r>
                      <a:endParaRPr lang="en-US" sz="16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29.2</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930046710"/>
                  </a:ext>
                </a:extLst>
              </a:tr>
              <a:tr h="282834">
                <a:tc>
                  <a:txBody>
                    <a:bodyPr/>
                    <a:lstStyle/>
                    <a:p>
                      <a:pPr algn="l" fontAlgn="ctr"/>
                      <a:r>
                        <a:rPr lang="en-US" sz="1800" b="1" u="none" strike="noStrike" dirty="0">
                          <a:effectLst/>
                        </a:rPr>
                        <a:t>Current Drug Use </a:t>
                      </a:r>
                      <a:r>
                        <a:rPr lang="en-US" sz="1400" b="1" u="none" strike="noStrike" dirty="0">
                          <a:effectLst/>
                        </a:rPr>
                        <a:t>(multi-response)</a:t>
                      </a:r>
                      <a:endParaRPr lang="en-US" sz="1400" b="1" i="0" u="none" strike="noStrike" dirty="0">
                        <a:solidFill>
                          <a:srgbClr val="000000"/>
                        </a:solidFill>
                        <a:effectLst/>
                        <a:latin typeface="MaisonNeue"/>
                      </a:endParaRPr>
                    </a:p>
                  </a:txBody>
                  <a:tcPr marL="7461" marR="7461" marT="7461" marB="0" anchor="ctr"/>
                </a:tc>
                <a:tc>
                  <a:txBody>
                    <a:bodyPr/>
                    <a:lstStyle/>
                    <a:p>
                      <a:pPr algn="ctr" fontAlgn="t"/>
                      <a:r>
                        <a:rPr lang="en-US" sz="1600" u="none" strike="noStrike" dirty="0">
                          <a:effectLst/>
                        </a:rPr>
                        <a:t> </a:t>
                      </a:r>
                      <a:endParaRPr lang="en-US" sz="1600" b="0" i="0" u="none" strike="noStrike" dirty="0">
                        <a:solidFill>
                          <a:srgbClr val="000000"/>
                        </a:solidFill>
                        <a:effectLst/>
                        <a:latin typeface="MaisonNeue"/>
                      </a:endParaRPr>
                    </a:p>
                  </a:txBody>
                  <a:tcPr marL="7461" marR="7461" marT="7461" marB="0"/>
                </a:tc>
                <a:tc>
                  <a:txBody>
                    <a:bodyPr/>
                    <a:lstStyle/>
                    <a:p>
                      <a:pPr algn="ctr" fontAlgn="t"/>
                      <a:r>
                        <a:rPr lang="en-US" sz="1600" u="none" strike="noStrike" dirty="0">
                          <a:effectLst/>
                        </a:rPr>
                        <a:t> </a:t>
                      </a:r>
                      <a:endParaRPr lang="en-US" sz="1600" b="0" i="0" u="none" strike="noStrike" dirty="0">
                        <a:solidFill>
                          <a:srgbClr val="000000"/>
                        </a:solidFill>
                        <a:effectLst/>
                        <a:latin typeface="MaisonNeue"/>
                      </a:endParaRPr>
                    </a:p>
                  </a:txBody>
                  <a:tcPr marL="7461" marR="7461" marT="7461" marB="0"/>
                </a:tc>
                <a:extLst>
                  <a:ext uri="{0D108BD9-81ED-4DB2-BD59-A6C34878D82A}">
                    <a16:rowId xmlns:a16="http://schemas.microsoft.com/office/drawing/2014/main" val="3192945147"/>
                  </a:ext>
                </a:extLst>
              </a:tr>
              <a:tr h="282834">
                <a:tc>
                  <a:txBody>
                    <a:bodyPr/>
                    <a:lstStyle/>
                    <a:p>
                      <a:pPr algn="l" fontAlgn="ctr"/>
                      <a:r>
                        <a:rPr lang="en-US" sz="1800" u="none" strike="noStrike">
                          <a:effectLst/>
                        </a:rPr>
                        <a:t>Cocaine</a:t>
                      </a:r>
                      <a:endParaRPr lang="en-US" sz="18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a:effectLst/>
                        </a:rPr>
                        <a:t>58</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54.7</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162970939"/>
                  </a:ext>
                </a:extLst>
              </a:tr>
              <a:tr h="282834">
                <a:tc>
                  <a:txBody>
                    <a:bodyPr/>
                    <a:lstStyle/>
                    <a:p>
                      <a:pPr algn="l" fontAlgn="ctr"/>
                      <a:r>
                        <a:rPr lang="en-US" sz="1800" u="none" strike="noStrike" dirty="0">
                          <a:effectLst/>
                        </a:rPr>
                        <a:t>Crack</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60</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56.6</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2005633915"/>
                  </a:ext>
                </a:extLst>
              </a:tr>
              <a:tr h="282834">
                <a:tc>
                  <a:txBody>
                    <a:bodyPr/>
                    <a:lstStyle/>
                    <a:p>
                      <a:pPr algn="l" fontAlgn="ctr"/>
                      <a:r>
                        <a:rPr lang="en-US" sz="1800" u="none" strike="noStrike" dirty="0">
                          <a:effectLst/>
                        </a:rPr>
                        <a:t>Heroin</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79</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74.5</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4247187148"/>
                  </a:ext>
                </a:extLst>
              </a:tr>
              <a:tr h="282834">
                <a:tc>
                  <a:txBody>
                    <a:bodyPr/>
                    <a:lstStyle/>
                    <a:p>
                      <a:pPr algn="l" fontAlgn="ctr"/>
                      <a:r>
                        <a:rPr lang="en-US" sz="1800" u="none" strike="noStrike" dirty="0">
                          <a:effectLst/>
                        </a:rPr>
                        <a:t>Fentanyl</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60</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56.6</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898906434"/>
                  </a:ext>
                </a:extLst>
              </a:tr>
              <a:tr h="282834">
                <a:tc>
                  <a:txBody>
                    <a:bodyPr/>
                    <a:lstStyle/>
                    <a:p>
                      <a:pPr algn="l" fontAlgn="ctr"/>
                      <a:r>
                        <a:rPr lang="en-US" sz="1800" u="none" strike="noStrike" dirty="0">
                          <a:effectLst/>
                        </a:rPr>
                        <a:t>Methamphetamine</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27</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25.5</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4282807505"/>
                  </a:ext>
                </a:extLst>
              </a:tr>
              <a:tr h="282834">
                <a:tc>
                  <a:txBody>
                    <a:bodyPr/>
                    <a:lstStyle/>
                    <a:p>
                      <a:pPr algn="l" fontAlgn="ctr"/>
                      <a:r>
                        <a:rPr lang="en-US" sz="1800" u="none" strike="noStrike" dirty="0">
                          <a:effectLst/>
                        </a:rPr>
                        <a:t>Marijuana</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44</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41.5</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1301109619"/>
                  </a:ext>
                </a:extLst>
              </a:tr>
              <a:tr h="282834">
                <a:tc>
                  <a:txBody>
                    <a:bodyPr/>
                    <a:lstStyle/>
                    <a:p>
                      <a:pPr algn="l" fontAlgn="ctr"/>
                      <a:r>
                        <a:rPr lang="en-US" sz="1800" u="none" strike="noStrike" dirty="0">
                          <a:effectLst/>
                        </a:rPr>
                        <a:t>Other drugs (fake pills </a:t>
                      </a:r>
                      <a:r>
                        <a:rPr lang="en-US" sz="1800" u="none" strike="noStrike" dirty="0" err="1">
                          <a:effectLst/>
                        </a:rPr>
                        <a:t>etc</a:t>
                      </a:r>
                      <a:r>
                        <a:rPr lang="en-US" sz="1800" u="none" strike="noStrike" dirty="0">
                          <a:effectLst/>
                        </a:rPr>
                        <a:t>)</a:t>
                      </a:r>
                      <a:endParaRPr lang="en-US" sz="18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39</a:t>
                      </a:r>
                      <a:endParaRPr lang="en-US" sz="16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36.8</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1323346340"/>
                  </a:ext>
                </a:extLst>
              </a:tr>
              <a:tr h="383963">
                <a:tc>
                  <a:txBody>
                    <a:bodyPr/>
                    <a:lstStyle/>
                    <a:p>
                      <a:pPr algn="l" fontAlgn="ctr"/>
                      <a:r>
                        <a:rPr lang="en-US" sz="1800" b="1" u="none" strike="noStrike" dirty="0">
                          <a:effectLst/>
                        </a:rPr>
                        <a:t>Current Injection Drug Use</a:t>
                      </a:r>
                      <a:endParaRPr lang="en-US" sz="1800" b="1"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65</a:t>
                      </a:r>
                      <a:endParaRPr lang="en-US" sz="1600" b="0"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61.3</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2362817131"/>
                  </a:ext>
                </a:extLst>
              </a:tr>
              <a:tr h="282834">
                <a:tc>
                  <a:txBody>
                    <a:bodyPr/>
                    <a:lstStyle/>
                    <a:p>
                      <a:pPr algn="l" fontAlgn="ctr"/>
                      <a:r>
                        <a:rPr lang="en-US" sz="1800" b="1" u="none" strike="noStrike" dirty="0">
                          <a:effectLst/>
                        </a:rPr>
                        <a:t>HIV Positive</a:t>
                      </a:r>
                      <a:endParaRPr lang="en-US" sz="1800" b="1" i="0" u="none" strike="noStrike" dirty="0">
                        <a:solidFill>
                          <a:srgbClr val="000000"/>
                        </a:solidFill>
                        <a:effectLst/>
                        <a:latin typeface="MaisonNeue"/>
                      </a:endParaRPr>
                    </a:p>
                  </a:txBody>
                  <a:tcPr marL="7461" marR="7461" marT="7461" marB="0" anchor="ctr"/>
                </a:tc>
                <a:tc>
                  <a:txBody>
                    <a:bodyPr/>
                    <a:lstStyle/>
                    <a:p>
                      <a:pPr algn="ctr" fontAlgn="ctr"/>
                      <a:r>
                        <a:rPr lang="en-US" sz="1600" u="none" strike="noStrike">
                          <a:effectLst/>
                        </a:rPr>
                        <a:t>8</a:t>
                      </a:r>
                      <a:endParaRPr lang="en-US" sz="1600" b="0" i="0" u="none" strike="noStrike">
                        <a:solidFill>
                          <a:srgbClr val="000000"/>
                        </a:solidFill>
                        <a:effectLst/>
                        <a:latin typeface="MaisonNeue"/>
                      </a:endParaRPr>
                    </a:p>
                  </a:txBody>
                  <a:tcPr marL="7461" marR="7461" marT="7461" marB="0" anchor="ctr"/>
                </a:tc>
                <a:tc>
                  <a:txBody>
                    <a:bodyPr/>
                    <a:lstStyle/>
                    <a:p>
                      <a:pPr algn="ctr" fontAlgn="ctr"/>
                      <a:r>
                        <a:rPr lang="en-US" sz="1600" u="none" strike="noStrike" dirty="0">
                          <a:effectLst/>
                        </a:rPr>
                        <a:t>7.5</a:t>
                      </a:r>
                      <a:endParaRPr lang="en-US" sz="1600" b="0" i="0" u="none" strike="noStrike" dirty="0">
                        <a:solidFill>
                          <a:srgbClr val="000000"/>
                        </a:solidFill>
                        <a:effectLst/>
                        <a:latin typeface="MaisonNeue"/>
                      </a:endParaRPr>
                    </a:p>
                  </a:txBody>
                  <a:tcPr marL="7461" marR="7461" marT="7461" marB="0" anchor="ctr"/>
                </a:tc>
                <a:extLst>
                  <a:ext uri="{0D108BD9-81ED-4DB2-BD59-A6C34878D82A}">
                    <a16:rowId xmlns:a16="http://schemas.microsoft.com/office/drawing/2014/main" val="2086674043"/>
                  </a:ext>
                </a:extLst>
              </a:tr>
            </a:tbl>
          </a:graphicData>
        </a:graphic>
      </p:graphicFrame>
    </p:spTree>
    <p:extLst>
      <p:ext uri="{BB962C8B-B14F-4D97-AF65-F5344CB8AC3E}">
        <p14:creationId xmlns:p14="http://schemas.microsoft.com/office/powerpoint/2010/main" val="244188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47EC-81F2-1227-8BDF-B09BA9C9B5DA}"/>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297DB268-800A-46E0-E856-73A8C98DAF9F}"/>
              </a:ext>
            </a:extLst>
          </p:cNvPr>
          <p:cNvSpPr>
            <a:spLocks noGrp="1"/>
          </p:cNvSpPr>
          <p:nvPr>
            <p:ph idx="1"/>
          </p:nvPr>
        </p:nvSpPr>
        <p:spPr>
          <a:xfrm>
            <a:off x="314325" y="85042"/>
            <a:ext cx="7472381" cy="5455921"/>
          </a:xfrm>
        </p:spPr>
        <p:txBody>
          <a:bodyPr/>
          <a:lstStyle/>
          <a:p>
            <a:r>
              <a:rPr lang="en-US" b="0" i="0" u="none" strike="noStrike" baseline="0" dirty="0">
                <a:solidFill>
                  <a:srgbClr val="231F20"/>
                </a:solidFill>
                <a:latin typeface="Arial" panose="020B0604020202020204" pitchFamily="34" charset="0"/>
              </a:rPr>
              <a:t>All but one resident reported </a:t>
            </a:r>
            <a:r>
              <a:rPr lang="en-US" i="0" u="none" strike="noStrike" baseline="0" dirty="0">
                <a:solidFill>
                  <a:srgbClr val="231F20"/>
                </a:solidFill>
                <a:latin typeface="Arial" panose="020B0604020202020204" pitchFamily="34" charset="0"/>
              </a:rPr>
              <a:t>active drug use</a:t>
            </a:r>
            <a:r>
              <a:rPr lang="en-US" b="0" i="0" u="none" strike="noStrike" baseline="0" dirty="0">
                <a:solidFill>
                  <a:srgbClr val="231F20"/>
                </a:solidFill>
                <a:latin typeface="Arial" panose="020B0604020202020204" pitchFamily="34" charset="0"/>
              </a:rPr>
              <a:t>. </a:t>
            </a:r>
          </a:p>
          <a:p>
            <a:r>
              <a:rPr lang="en-US" b="0" i="0" u="none" strike="noStrike" baseline="0" dirty="0">
                <a:solidFill>
                  <a:srgbClr val="231F20"/>
                </a:solidFill>
                <a:latin typeface="Arial" panose="020B0604020202020204" pitchFamily="34" charset="0"/>
              </a:rPr>
              <a:t>Since relocation to HRH, residents reported reductions in crack/cocaine (69.9%), methamphetamine (71.4%) and opioid (71.2%) use, obtaining drugs from fewer dealers (an overdose risk; 35.8%), and less drug use in public (55.7%). </a:t>
            </a:r>
          </a:p>
          <a:p>
            <a:endParaRPr lang="en-US" sz="1800" b="0" dirty="0">
              <a:solidFill>
                <a:srgbClr val="231F20"/>
              </a:solidFill>
              <a:latin typeface="Arial" panose="020B0604020202020204" pitchFamily="34" charset="0"/>
            </a:endParaRPr>
          </a:p>
          <a:p>
            <a:endParaRPr lang="en-US" sz="1800" b="0" dirty="0">
              <a:solidFill>
                <a:srgbClr val="231F20"/>
              </a:solidFill>
              <a:latin typeface="Arial" panose="020B0604020202020204" pitchFamily="34" charset="0"/>
            </a:endParaRPr>
          </a:p>
          <a:p>
            <a:endParaRPr lang="en-US" sz="1800" b="0" dirty="0">
              <a:solidFill>
                <a:srgbClr val="231F20"/>
              </a:solidFill>
              <a:latin typeface="Arial" panose="020B0604020202020204" pitchFamily="34" charset="0"/>
            </a:endParaRPr>
          </a:p>
          <a:p>
            <a:endParaRPr lang="en-US" sz="1800" b="0" dirty="0">
              <a:solidFill>
                <a:srgbClr val="231F20"/>
              </a:solidFill>
              <a:latin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06E6D3DC-BA7B-6F63-E4D1-A48356B1189B}"/>
              </a:ext>
            </a:extLst>
          </p:cNvPr>
          <p:cNvSpPr>
            <a:spLocks noGrp="1"/>
          </p:cNvSpPr>
          <p:nvPr>
            <p:ph type="body" sz="half" idx="2"/>
          </p:nvPr>
        </p:nvSpPr>
        <p:spPr/>
        <p:txBody>
          <a:bodyPr/>
          <a:lstStyle/>
          <a:p>
            <a:r>
              <a:rPr lang="en-US" dirty="0"/>
              <a:t>Drug use and overdose risk</a:t>
            </a:r>
          </a:p>
        </p:txBody>
      </p:sp>
      <p:pic>
        <p:nvPicPr>
          <p:cNvPr id="6" name="Picture 5" descr="A group of screws in a bucket&#10;&#10;Description automatically generated">
            <a:extLst>
              <a:ext uri="{FF2B5EF4-FFF2-40B4-BE49-F238E27FC236}">
                <a16:creationId xmlns:a16="http://schemas.microsoft.com/office/drawing/2014/main" id="{F7778B33-64A3-B935-8042-1BED97426941}"/>
              </a:ext>
            </a:extLst>
          </p:cNvPr>
          <p:cNvPicPr>
            <a:picLocks noChangeAspect="1"/>
          </p:cNvPicPr>
          <p:nvPr/>
        </p:nvPicPr>
        <p:blipFill>
          <a:blip r:embed="rId3"/>
          <a:stretch>
            <a:fillRect/>
          </a:stretch>
        </p:blipFill>
        <p:spPr>
          <a:xfrm rot="5400000">
            <a:off x="4787008" y="3279014"/>
            <a:ext cx="3728088" cy="2796066"/>
          </a:xfrm>
          <a:prstGeom prst="rect">
            <a:avLst/>
          </a:prstGeom>
        </p:spPr>
      </p:pic>
      <p:sp>
        <p:nvSpPr>
          <p:cNvPr id="7" name="TextBox 6">
            <a:extLst>
              <a:ext uri="{FF2B5EF4-FFF2-40B4-BE49-F238E27FC236}">
                <a16:creationId xmlns:a16="http://schemas.microsoft.com/office/drawing/2014/main" id="{E291BDE8-FAF3-12CB-857D-FA047CBE889D}"/>
              </a:ext>
            </a:extLst>
          </p:cNvPr>
          <p:cNvSpPr txBox="1"/>
          <p:nvPr/>
        </p:nvSpPr>
        <p:spPr>
          <a:xfrm>
            <a:off x="314325" y="3429000"/>
            <a:ext cx="4807505" cy="3139321"/>
          </a:xfrm>
          <a:prstGeom prst="rect">
            <a:avLst/>
          </a:prstGeom>
          <a:noFill/>
        </p:spPr>
        <p:txBody>
          <a:bodyPr wrap="square" rtlCol="0">
            <a:spAutoFit/>
          </a:bodyPr>
          <a:lstStyle/>
          <a:p>
            <a:pPr>
              <a:lnSpc>
                <a:spcPct val="150000"/>
              </a:lnSpc>
              <a:spcBef>
                <a:spcPts val="930"/>
              </a:spcBef>
            </a:pPr>
            <a:r>
              <a:rPr lang="en-US" sz="2000" b="0" i="0" u="none" strike="noStrike" baseline="0" dirty="0">
                <a:solidFill>
                  <a:srgbClr val="231F20"/>
                </a:solidFill>
                <a:latin typeface="Arial" panose="020B0604020202020204" pitchFamily="34" charset="0"/>
              </a:rPr>
              <a:t>For the 65 residents continuing to inject drugs, 44.6% named their HRH site as the main source of sterile syringes and 29 of 85 (34.1%) residents smoking drugs sourced safer smoking supplies from HRH sites. </a:t>
            </a:r>
          </a:p>
          <a:p>
            <a:endParaRPr lang="en-US" dirty="0"/>
          </a:p>
        </p:txBody>
      </p:sp>
    </p:spTree>
    <p:extLst>
      <p:ext uri="{BB962C8B-B14F-4D97-AF65-F5344CB8AC3E}">
        <p14:creationId xmlns:p14="http://schemas.microsoft.com/office/powerpoint/2010/main" val="24306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01A-CE1F-E9E3-B646-6C4D1149731C}"/>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74E2F95-AB6F-3944-5FF1-F04F0051553D}"/>
              </a:ext>
            </a:extLst>
          </p:cNvPr>
          <p:cNvSpPr>
            <a:spLocks noGrp="1"/>
          </p:cNvSpPr>
          <p:nvPr>
            <p:ph idx="1"/>
          </p:nvPr>
        </p:nvSpPr>
        <p:spPr>
          <a:xfrm>
            <a:off x="295917" y="197165"/>
            <a:ext cx="7905107" cy="6660835"/>
          </a:xfrm>
        </p:spPr>
        <p:txBody>
          <a:bodyPr>
            <a:normAutofit/>
          </a:bodyPr>
          <a:lstStyle/>
          <a:p>
            <a:r>
              <a:rPr lang="en-US" sz="2000" b="0" i="0" u="none" strike="noStrike" baseline="0" dirty="0">
                <a:solidFill>
                  <a:srgbClr val="231F20"/>
                </a:solidFill>
                <a:latin typeface="Arial" panose="020B0604020202020204" pitchFamily="34" charset="0"/>
              </a:rPr>
              <a:t>Still, not having a syringe (12 of 30 instances), borrowing a syringe (10 of 24 instances), and using alone (55 of 88 instances) in the past month at the HRH site were not uncommon events. </a:t>
            </a:r>
          </a:p>
          <a:p>
            <a:endParaRPr lang="en-US" b="0" dirty="0">
              <a:solidFill>
                <a:srgbClr val="231F20"/>
              </a:solidFill>
              <a:latin typeface="Arial" panose="020B0604020202020204" pitchFamily="34" charset="0"/>
            </a:endParaRPr>
          </a:p>
          <a:p>
            <a:endParaRPr lang="en-US" sz="2000" b="0" i="0" u="none" strike="noStrike" baseline="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a:p>
            <a:endParaRPr lang="en-US" b="0" dirty="0">
              <a:solidFill>
                <a:srgbClr val="231F20"/>
              </a:solidFill>
              <a:latin typeface="Arial" panose="020B0604020202020204" pitchFamily="34" charset="0"/>
            </a:endParaRPr>
          </a:p>
        </p:txBody>
      </p:sp>
      <p:sp>
        <p:nvSpPr>
          <p:cNvPr id="4" name="Text Placeholder 3">
            <a:extLst>
              <a:ext uri="{FF2B5EF4-FFF2-40B4-BE49-F238E27FC236}">
                <a16:creationId xmlns:a16="http://schemas.microsoft.com/office/drawing/2014/main" id="{25772F14-A213-8E9C-5A8E-23F3CA090550}"/>
              </a:ext>
            </a:extLst>
          </p:cNvPr>
          <p:cNvSpPr>
            <a:spLocks noGrp="1"/>
          </p:cNvSpPr>
          <p:nvPr>
            <p:ph type="body" sz="half" idx="2"/>
          </p:nvPr>
        </p:nvSpPr>
        <p:spPr/>
        <p:txBody>
          <a:bodyPr/>
          <a:lstStyle/>
          <a:p>
            <a:r>
              <a:rPr lang="en-US" sz="1800" b="0" i="0" u="none" strike="noStrike" baseline="0" dirty="0">
                <a:solidFill>
                  <a:srgbClr val="231F20"/>
                </a:solidFill>
                <a:latin typeface="Arial" panose="020B0604020202020204" pitchFamily="34" charset="0"/>
                <a:cs typeface="Arial" panose="020B0604020202020204" pitchFamily="34" charset="0"/>
              </a:rPr>
              <a:t>HIV risk behaviors</a:t>
            </a:r>
            <a:endParaRPr lang="en-US" dirty="0"/>
          </a:p>
        </p:txBody>
      </p:sp>
      <p:pic>
        <p:nvPicPr>
          <p:cNvPr id="5" name="Content Placeholder 6" descr="A room with a bed and a chair&#10;&#10;Description automatically generated">
            <a:extLst>
              <a:ext uri="{FF2B5EF4-FFF2-40B4-BE49-F238E27FC236}">
                <a16:creationId xmlns:a16="http://schemas.microsoft.com/office/drawing/2014/main" id="{15DF4BDD-6D48-FB02-7295-25E526F28562}"/>
              </a:ext>
            </a:extLst>
          </p:cNvPr>
          <p:cNvPicPr>
            <a:picLocks noChangeAspect="1"/>
          </p:cNvPicPr>
          <p:nvPr/>
        </p:nvPicPr>
        <p:blipFill rotWithShape="1">
          <a:blip r:embed="rId3"/>
          <a:srcRect t="32604" r="472" b="32604"/>
          <a:stretch/>
        </p:blipFill>
        <p:spPr>
          <a:xfrm>
            <a:off x="1969613" y="2414588"/>
            <a:ext cx="5228821" cy="3979823"/>
          </a:xfrm>
          <a:prstGeom prst="rect">
            <a:avLst/>
          </a:prstGeom>
        </p:spPr>
      </p:pic>
    </p:spTree>
    <p:extLst>
      <p:ext uri="{BB962C8B-B14F-4D97-AF65-F5344CB8AC3E}">
        <p14:creationId xmlns:p14="http://schemas.microsoft.com/office/powerpoint/2010/main" val="253171066"/>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6CB81-A037-44A8-88EB-C0C0F17FD4B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{61B49E14-F8A7-4A7B-9C81-4E4FA45C0EE7}tf56000440_win32</Template>
  <TotalTime>146</TotalTime>
  <Words>1012</Words>
  <Application>Microsoft Office PowerPoint</Application>
  <PresentationFormat>Widescreen</PresentationFormat>
  <Paragraphs>147</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Meiryo</vt:lpstr>
      <vt:lpstr>Arial</vt:lpstr>
      <vt:lpstr>Calibri</vt:lpstr>
      <vt:lpstr>Corbel</vt:lpstr>
      <vt:lpstr>MaisonNeue</vt:lpstr>
      <vt:lpstr>Verdana</vt:lpstr>
      <vt:lpstr>Wingdings</vt:lpstr>
      <vt:lpstr>ShojiVTI</vt:lpstr>
      <vt:lpstr>What a Difference This home Makes:   Changes in Drug Use, HIV Risk and Prevention Behaviors Among Residents Relocated from Encampments to Low-Threshold Harm Reduction Housing Sites in Boston</vt:lpstr>
      <vt:lpstr>I have no conflicts of interest  to disclose.</vt:lpstr>
      <vt:lpstr> Background</vt:lpstr>
      <vt:lpstr>Harm Reduction Housing</vt:lpstr>
      <vt:lpstr>Objective</vt:lpstr>
      <vt:lpstr>Methods &amp; Analysis</vt:lpstr>
      <vt:lpstr>Sample Surveyed (N=106)</vt:lpstr>
      <vt:lpstr>Results</vt:lpstr>
      <vt:lpstr>Results</vt:lpstr>
      <vt:lpstr>Results</vt:lpstr>
      <vt:lpstr>Results </vt:lpstr>
      <vt:lpstr>Conclusion</vt:lpstr>
      <vt:lpstr>THANK YOU</vt:lpstr>
    </vt:vector>
  </TitlesOfParts>
  <Company>Brandeis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Traci C Green</dc:creator>
  <cp:lastModifiedBy>Traci C Green</cp:lastModifiedBy>
  <cp:revision>20</cp:revision>
  <dcterms:created xsi:type="dcterms:W3CDTF">2024-10-21T04:00:21Z</dcterms:created>
  <dcterms:modified xsi:type="dcterms:W3CDTF">2024-11-12T03:40:11Z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