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1" r:id="rId3"/>
    <p:sldId id="283" r:id="rId4"/>
    <p:sldId id="289" r:id="rId5"/>
    <p:sldId id="288" r:id="rId6"/>
    <p:sldId id="292" r:id="rId7"/>
    <p:sldId id="259" r:id="rId8"/>
    <p:sldId id="299" r:id="rId9"/>
    <p:sldId id="309" r:id="rId10"/>
    <p:sldId id="310" r:id="rId11"/>
    <p:sldId id="311" r:id="rId12"/>
    <p:sldId id="312" r:id="rId13"/>
    <p:sldId id="303" r:id="rId14"/>
    <p:sldId id="305" r:id="rId15"/>
    <p:sldId id="266" r:id="rId16"/>
    <p:sldId id="291" r:id="rId17"/>
    <p:sldId id="285" r:id="rId18"/>
    <p:sldId id="269" r:id="rId19"/>
    <p:sldId id="307" r:id="rId20"/>
    <p:sldId id="298" r:id="rId21"/>
    <p:sldId id="300" r:id="rId22"/>
    <p:sldId id="263"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77D72-2ACD-5572-73AF-889907D3A160}" name="Brandon Park" initials="BP" userId="0cef822085a121be" providerId="Windows Live"/>
  <p188:author id="{DBF77F79-4964-9676-6EED-9DC6E2821464}" name="Amy Mericle" initials="AM" userId="S::americle@arg.org::c1c9b6c5-30af-4d32-9fc5-2af736c42940" providerId="AD"/>
  <p188:author id="{3206BB9F-900A-1C0D-B751-0E7AD0F32D40}" name="Winograd, Rachel" initials="WR" userId="S::winogradr@umsystem.edu::0b9d5d2f-56a6-46ef-99e0-5b4902eb1e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27"/>
    <a:srgbClr val="E4E4E4"/>
    <a:srgbClr val="911D2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8301" autoAdjust="0"/>
  </p:normalViewPr>
  <p:slideViewPr>
    <p:cSldViewPr snapToGrid="0">
      <p:cViewPr varScale="1">
        <p:scale>
          <a:sx n="61" d="100"/>
          <a:sy n="61" d="100"/>
        </p:scale>
        <p:origin x="5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0E846-3425-4F63-ABB6-6EDD30846B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9FF04EF-071C-47D2-B671-E61FBD9B8912}">
      <dgm:prSet custT="1"/>
      <dgm:spPr/>
      <dgm:t>
        <a:bodyPr/>
        <a:lstStyle/>
        <a:p>
          <a:r>
            <a:rPr lang="en-US" sz="2800" dirty="0"/>
            <a:t>Recovery housing operators assessing differences </a:t>
          </a:r>
          <a:r>
            <a:rPr lang="en-US" sz="2800" b="1" dirty="0">
              <a:solidFill>
                <a:srgbClr val="0070C0"/>
              </a:solidFill>
            </a:rPr>
            <a:t>within and across </a:t>
          </a:r>
          <a:r>
            <a:rPr lang="en-US" sz="2800" dirty="0"/>
            <a:t>their homes</a:t>
          </a:r>
        </a:p>
      </dgm:t>
    </dgm:pt>
    <dgm:pt modelId="{510F17D4-38D7-4ECC-A88C-618F493A14BA}" type="parTrans" cxnId="{0128C39B-DCDB-4664-A4CF-459EA88B5489}">
      <dgm:prSet/>
      <dgm:spPr/>
      <dgm:t>
        <a:bodyPr/>
        <a:lstStyle/>
        <a:p>
          <a:endParaRPr lang="en-US"/>
        </a:p>
      </dgm:t>
    </dgm:pt>
    <dgm:pt modelId="{286385BF-3AFD-49A3-866C-469251EF85DD}" type="sibTrans" cxnId="{0128C39B-DCDB-4664-A4CF-459EA88B5489}">
      <dgm:prSet/>
      <dgm:spPr/>
      <dgm:t>
        <a:bodyPr/>
        <a:lstStyle/>
        <a:p>
          <a:endParaRPr lang="en-US"/>
        </a:p>
      </dgm:t>
    </dgm:pt>
    <dgm:pt modelId="{A2AA6BD1-4A14-4CF1-A57A-402A32034BE8}">
      <dgm:prSet custT="1"/>
      <dgm:spPr/>
      <dgm:t>
        <a:bodyPr/>
        <a:lstStyle/>
        <a:p>
          <a:r>
            <a:rPr lang="en-US" sz="2800" b="1" dirty="0">
              <a:solidFill>
                <a:srgbClr val="0070C0"/>
              </a:solidFill>
            </a:rPr>
            <a:t>Certification/accreditation bodies </a:t>
          </a:r>
          <a:r>
            <a:rPr lang="en-US" sz="2800" dirty="0"/>
            <a:t>assessing recovery housing applicants</a:t>
          </a:r>
        </a:p>
      </dgm:t>
    </dgm:pt>
    <dgm:pt modelId="{9DB33F97-B183-40D5-832E-ECF89679896B}" type="parTrans" cxnId="{94E30D44-E1F6-4864-B40E-7BC257C64030}">
      <dgm:prSet/>
      <dgm:spPr/>
      <dgm:t>
        <a:bodyPr/>
        <a:lstStyle/>
        <a:p>
          <a:endParaRPr lang="en-US"/>
        </a:p>
      </dgm:t>
    </dgm:pt>
    <dgm:pt modelId="{36CB705F-3A53-4329-AD36-2B2DB867476F}" type="sibTrans" cxnId="{94E30D44-E1F6-4864-B40E-7BC257C64030}">
      <dgm:prSet/>
      <dgm:spPr/>
      <dgm:t>
        <a:bodyPr/>
        <a:lstStyle/>
        <a:p>
          <a:endParaRPr lang="en-US"/>
        </a:p>
      </dgm:t>
    </dgm:pt>
    <dgm:pt modelId="{5F037C3B-C79C-408A-8235-2D422122F678}">
      <dgm:prSet custT="1"/>
      <dgm:spPr/>
      <dgm:t>
        <a:bodyPr/>
        <a:lstStyle/>
        <a:p>
          <a:r>
            <a:rPr lang="en-US" sz="2800" dirty="0"/>
            <a:t>Design and deliver </a:t>
          </a:r>
          <a:r>
            <a:rPr lang="en-US" sz="2800" b="1" dirty="0">
              <a:solidFill>
                <a:srgbClr val="0070C0"/>
              </a:solidFill>
            </a:rPr>
            <a:t>tailored trainings </a:t>
          </a:r>
          <a:r>
            <a:rPr lang="en-US" sz="2800" dirty="0"/>
            <a:t>to address specific barriers</a:t>
          </a:r>
        </a:p>
      </dgm:t>
    </dgm:pt>
    <dgm:pt modelId="{28FF1A83-ABDF-4931-8645-F5A256F3D612}" type="parTrans" cxnId="{6D96BC45-426B-4C56-AC35-FFC9EDF4F6F2}">
      <dgm:prSet/>
      <dgm:spPr/>
      <dgm:t>
        <a:bodyPr/>
        <a:lstStyle/>
        <a:p>
          <a:endParaRPr lang="en-US"/>
        </a:p>
      </dgm:t>
    </dgm:pt>
    <dgm:pt modelId="{E4B94067-071C-452F-B1BD-8F45CFE7B942}" type="sibTrans" cxnId="{6D96BC45-426B-4C56-AC35-FFC9EDF4F6F2}">
      <dgm:prSet/>
      <dgm:spPr/>
      <dgm:t>
        <a:bodyPr/>
        <a:lstStyle/>
        <a:p>
          <a:endParaRPr lang="en-US"/>
        </a:p>
      </dgm:t>
    </dgm:pt>
    <dgm:pt modelId="{0846176B-194D-476B-A1B6-BC459FDDE952}">
      <dgm:prSet custT="1"/>
      <dgm:spPr/>
      <dgm:t>
        <a:bodyPr/>
        <a:lstStyle/>
        <a:p>
          <a:r>
            <a:rPr lang="en-US" sz="2800" dirty="0"/>
            <a:t>Federal and state funders issue </a:t>
          </a:r>
          <a:r>
            <a:rPr lang="en-US" sz="2800" b="1" dirty="0">
              <a:solidFill>
                <a:srgbClr val="0070C0"/>
              </a:solidFill>
            </a:rPr>
            <a:t>funding to fill specific capacity-related gaps </a:t>
          </a:r>
        </a:p>
      </dgm:t>
    </dgm:pt>
    <dgm:pt modelId="{9B3FEC5C-3B1D-4096-9BC9-1398609736AD}" type="parTrans" cxnId="{DC047052-85D2-4BED-994C-E1688CB39F22}">
      <dgm:prSet/>
      <dgm:spPr/>
      <dgm:t>
        <a:bodyPr/>
        <a:lstStyle/>
        <a:p>
          <a:endParaRPr lang="en-US"/>
        </a:p>
      </dgm:t>
    </dgm:pt>
    <dgm:pt modelId="{1271A6CF-46EF-487C-82D0-918BFDE30CD8}" type="sibTrans" cxnId="{DC047052-85D2-4BED-994C-E1688CB39F22}">
      <dgm:prSet/>
      <dgm:spPr/>
      <dgm:t>
        <a:bodyPr/>
        <a:lstStyle/>
        <a:p>
          <a:endParaRPr lang="en-US"/>
        </a:p>
      </dgm:t>
    </dgm:pt>
    <dgm:pt modelId="{C828DA8E-1A69-46EC-A09E-AA209934886F}" type="pres">
      <dgm:prSet presAssocID="{EDD0E846-3425-4F63-ABB6-6EDD30846B8F}" presName="vert0" presStyleCnt="0">
        <dgm:presLayoutVars>
          <dgm:dir/>
          <dgm:animOne val="branch"/>
          <dgm:animLvl val="lvl"/>
        </dgm:presLayoutVars>
      </dgm:prSet>
      <dgm:spPr/>
    </dgm:pt>
    <dgm:pt modelId="{9607BBB9-D18C-44D2-82C9-9F6571B351B5}" type="pres">
      <dgm:prSet presAssocID="{79FF04EF-071C-47D2-B671-E61FBD9B8912}" presName="thickLine" presStyleLbl="alignNode1" presStyleIdx="0" presStyleCnt="4"/>
      <dgm:spPr/>
    </dgm:pt>
    <dgm:pt modelId="{26831113-E0F4-4EF8-8A01-52663597764E}" type="pres">
      <dgm:prSet presAssocID="{79FF04EF-071C-47D2-B671-E61FBD9B8912}" presName="horz1" presStyleCnt="0"/>
      <dgm:spPr/>
    </dgm:pt>
    <dgm:pt modelId="{CE272379-3F68-4931-BFA7-05B38077D9D2}" type="pres">
      <dgm:prSet presAssocID="{79FF04EF-071C-47D2-B671-E61FBD9B8912}" presName="tx1" presStyleLbl="revTx" presStyleIdx="0" presStyleCnt="4"/>
      <dgm:spPr/>
    </dgm:pt>
    <dgm:pt modelId="{D5D9EB0F-79D9-45A5-A299-C897666C0319}" type="pres">
      <dgm:prSet presAssocID="{79FF04EF-071C-47D2-B671-E61FBD9B8912}" presName="vert1" presStyleCnt="0"/>
      <dgm:spPr/>
    </dgm:pt>
    <dgm:pt modelId="{EC02C755-8C62-46A5-874C-B2A6AD0D3FC8}" type="pres">
      <dgm:prSet presAssocID="{A2AA6BD1-4A14-4CF1-A57A-402A32034BE8}" presName="thickLine" presStyleLbl="alignNode1" presStyleIdx="1" presStyleCnt="4"/>
      <dgm:spPr/>
    </dgm:pt>
    <dgm:pt modelId="{9369BA52-487F-4581-8033-AD0B063D8008}" type="pres">
      <dgm:prSet presAssocID="{A2AA6BD1-4A14-4CF1-A57A-402A32034BE8}" presName="horz1" presStyleCnt="0"/>
      <dgm:spPr/>
    </dgm:pt>
    <dgm:pt modelId="{A103191E-33CB-432F-9139-CCD8C3D4A35F}" type="pres">
      <dgm:prSet presAssocID="{A2AA6BD1-4A14-4CF1-A57A-402A32034BE8}" presName="tx1" presStyleLbl="revTx" presStyleIdx="1" presStyleCnt="4"/>
      <dgm:spPr/>
    </dgm:pt>
    <dgm:pt modelId="{74E1F001-E324-42AF-8874-4F86E7ACFD0F}" type="pres">
      <dgm:prSet presAssocID="{A2AA6BD1-4A14-4CF1-A57A-402A32034BE8}" presName="vert1" presStyleCnt="0"/>
      <dgm:spPr/>
    </dgm:pt>
    <dgm:pt modelId="{5BA80B59-CB61-4261-ACC8-FD8C6BC3201E}" type="pres">
      <dgm:prSet presAssocID="{5F037C3B-C79C-408A-8235-2D422122F678}" presName="thickLine" presStyleLbl="alignNode1" presStyleIdx="2" presStyleCnt="4"/>
      <dgm:spPr/>
    </dgm:pt>
    <dgm:pt modelId="{1BD37773-7F17-41B9-AFF0-0AB11E78381A}" type="pres">
      <dgm:prSet presAssocID="{5F037C3B-C79C-408A-8235-2D422122F678}" presName="horz1" presStyleCnt="0"/>
      <dgm:spPr/>
    </dgm:pt>
    <dgm:pt modelId="{0773F711-645D-403F-9738-0438D5DAD31C}" type="pres">
      <dgm:prSet presAssocID="{5F037C3B-C79C-408A-8235-2D422122F678}" presName="tx1" presStyleLbl="revTx" presStyleIdx="2" presStyleCnt="4"/>
      <dgm:spPr/>
    </dgm:pt>
    <dgm:pt modelId="{C96EA3C5-FC08-421A-ACBA-455E134B5B0E}" type="pres">
      <dgm:prSet presAssocID="{5F037C3B-C79C-408A-8235-2D422122F678}" presName="vert1" presStyleCnt="0"/>
      <dgm:spPr/>
    </dgm:pt>
    <dgm:pt modelId="{15201B7C-ACB8-47F5-ACD4-48694A8C6391}" type="pres">
      <dgm:prSet presAssocID="{0846176B-194D-476B-A1B6-BC459FDDE952}" presName="thickLine" presStyleLbl="alignNode1" presStyleIdx="3" presStyleCnt="4"/>
      <dgm:spPr/>
    </dgm:pt>
    <dgm:pt modelId="{C311A7C8-5104-4514-87C5-2C0EEF0FEE1B}" type="pres">
      <dgm:prSet presAssocID="{0846176B-194D-476B-A1B6-BC459FDDE952}" presName="horz1" presStyleCnt="0"/>
      <dgm:spPr/>
    </dgm:pt>
    <dgm:pt modelId="{B9796A3A-9D1F-488D-942F-1CF602361CB0}" type="pres">
      <dgm:prSet presAssocID="{0846176B-194D-476B-A1B6-BC459FDDE952}" presName="tx1" presStyleLbl="revTx" presStyleIdx="3" presStyleCnt="4"/>
      <dgm:spPr/>
    </dgm:pt>
    <dgm:pt modelId="{F1D919DE-3E5C-4963-A2F9-09119991041F}" type="pres">
      <dgm:prSet presAssocID="{0846176B-194D-476B-A1B6-BC459FDDE952}" presName="vert1" presStyleCnt="0"/>
      <dgm:spPr/>
    </dgm:pt>
  </dgm:ptLst>
  <dgm:cxnLst>
    <dgm:cxn modelId="{0AA54017-9787-4FAD-A9B9-A52CB1BF34C8}" type="presOf" srcId="{79FF04EF-071C-47D2-B671-E61FBD9B8912}" destId="{CE272379-3F68-4931-BFA7-05B38077D9D2}" srcOrd="0" destOrd="0" presId="urn:microsoft.com/office/officeart/2008/layout/LinedList"/>
    <dgm:cxn modelId="{CBBD6A26-CE31-44A5-A318-B1D9E9F986A8}" type="presOf" srcId="{0846176B-194D-476B-A1B6-BC459FDDE952}" destId="{B9796A3A-9D1F-488D-942F-1CF602361CB0}" srcOrd="0" destOrd="0" presId="urn:microsoft.com/office/officeart/2008/layout/LinedList"/>
    <dgm:cxn modelId="{94E30D44-E1F6-4864-B40E-7BC257C64030}" srcId="{EDD0E846-3425-4F63-ABB6-6EDD30846B8F}" destId="{A2AA6BD1-4A14-4CF1-A57A-402A32034BE8}" srcOrd="1" destOrd="0" parTransId="{9DB33F97-B183-40D5-832E-ECF89679896B}" sibTransId="{36CB705F-3A53-4329-AD36-2B2DB867476F}"/>
    <dgm:cxn modelId="{6D96BC45-426B-4C56-AC35-FFC9EDF4F6F2}" srcId="{EDD0E846-3425-4F63-ABB6-6EDD30846B8F}" destId="{5F037C3B-C79C-408A-8235-2D422122F678}" srcOrd="2" destOrd="0" parTransId="{28FF1A83-ABDF-4931-8645-F5A256F3D612}" sibTransId="{E4B94067-071C-452F-B1BD-8F45CFE7B942}"/>
    <dgm:cxn modelId="{DC047052-85D2-4BED-994C-E1688CB39F22}" srcId="{EDD0E846-3425-4F63-ABB6-6EDD30846B8F}" destId="{0846176B-194D-476B-A1B6-BC459FDDE952}" srcOrd="3" destOrd="0" parTransId="{9B3FEC5C-3B1D-4096-9BC9-1398609736AD}" sibTransId="{1271A6CF-46EF-487C-82D0-918BFDE30CD8}"/>
    <dgm:cxn modelId="{06C34C57-580C-4360-9782-B82CDA2373C7}" type="presOf" srcId="{5F037C3B-C79C-408A-8235-2D422122F678}" destId="{0773F711-645D-403F-9738-0438D5DAD31C}" srcOrd="0" destOrd="0" presId="urn:microsoft.com/office/officeart/2008/layout/LinedList"/>
    <dgm:cxn modelId="{0128C39B-DCDB-4664-A4CF-459EA88B5489}" srcId="{EDD0E846-3425-4F63-ABB6-6EDD30846B8F}" destId="{79FF04EF-071C-47D2-B671-E61FBD9B8912}" srcOrd="0" destOrd="0" parTransId="{510F17D4-38D7-4ECC-A88C-618F493A14BA}" sibTransId="{286385BF-3AFD-49A3-866C-469251EF85DD}"/>
    <dgm:cxn modelId="{FD74BBCB-C0FD-4CC3-89FC-88D8F5C4E587}" type="presOf" srcId="{A2AA6BD1-4A14-4CF1-A57A-402A32034BE8}" destId="{A103191E-33CB-432F-9139-CCD8C3D4A35F}" srcOrd="0" destOrd="0" presId="urn:microsoft.com/office/officeart/2008/layout/LinedList"/>
    <dgm:cxn modelId="{FB44DDF7-BFBE-4404-AAB8-0B6FC10F8AB9}" type="presOf" srcId="{EDD0E846-3425-4F63-ABB6-6EDD30846B8F}" destId="{C828DA8E-1A69-46EC-A09E-AA209934886F}" srcOrd="0" destOrd="0" presId="urn:microsoft.com/office/officeart/2008/layout/LinedList"/>
    <dgm:cxn modelId="{48255F63-537E-46A8-ADD1-E674B3587033}" type="presParOf" srcId="{C828DA8E-1A69-46EC-A09E-AA209934886F}" destId="{9607BBB9-D18C-44D2-82C9-9F6571B351B5}" srcOrd="0" destOrd="0" presId="urn:microsoft.com/office/officeart/2008/layout/LinedList"/>
    <dgm:cxn modelId="{FE87949D-DFCA-4AFA-BC47-E15565C5C237}" type="presParOf" srcId="{C828DA8E-1A69-46EC-A09E-AA209934886F}" destId="{26831113-E0F4-4EF8-8A01-52663597764E}" srcOrd="1" destOrd="0" presId="urn:microsoft.com/office/officeart/2008/layout/LinedList"/>
    <dgm:cxn modelId="{03A04A63-E480-414A-86EF-B9F1C828B414}" type="presParOf" srcId="{26831113-E0F4-4EF8-8A01-52663597764E}" destId="{CE272379-3F68-4931-BFA7-05B38077D9D2}" srcOrd="0" destOrd="0" presId="urn:microsoft.com/office/officeart/2008/layout/LinedList"/>
    <dgm:cxn modelId="{B05C1541-BB91-4FF7-8502-8D3125680099}" type="presParOf" srcId="{26831113-E0F4-4EF8-8A01-52663597764E}" destId="{D5D9EB0F-79D9-45A5-A299-C897666C0319}" srcOrd="1" destOrd="0" presId="urn:microsoft.com/office/officeart/2008/layout/LinedList"/>
    <dgm:cxn modelId="{215B838B-BF4A-4259-9050-E4B415667D27}" type="presParOf" srcId="{C828DA8E-1A69-46EC-A09E-AA209934886F}" destId="{EC02C755-8C62-46A5-874C-B2A6AD0D3FC8}" srcOrd="2" destOrd="0" presId="urn:microsoft.com/office/officeart/2008/layout/LinedList"/>
    <dgm:cxn modelId="{4BB24AA9-C058-423E-928A-E2A3ECE19193}" type="presParOf" srcId="{C828DA8E-1A69-46EC-A09E-AA209934886F}" destId="{9369BA52-487F-4581-8033-AD0B063D8008}" srcOrd="3" destOrd="0" presId="urn:microsoft.com/office/officeart/2008/layout/LinedList"/>
    <dgm:cxn modelId="{2C5294A8-BDFE-441E-8850-37F03564E9D7}" type="presParOf" srcId="{9369BA52-487F-4581-8033-AD0B063D8008}" destId="{A103191E-33CB-432F-9139-CCD8C3D4A35F}" srcOrd="0" destOrd="0" presId="urn:microsoft.com/office/officeart/2008/layout/LinedList"/>
    <dgm:cxn modelId="{79B69918-E86A-407C-A4C0-07BE76A8439D}" type="presParOf" srcId="{9369BA52-487F-4581-8033-AD0B063D8008}" destId="{74E1F001-E324-42AF-8874-4F86E7ACFD0F}" srcOrd="1" destOrd="0" presId="urn:microsoft.com/office/officeart/2008/layout/LinedList"/>
    <dgm:cxn modelId="{2DBCA84A-C908-4199-882D-3B34DA668847}" type="presParOf" srcId="{C828DA8E-1A69-46EC-A09E-AA209934886F}" destId="{5BA80B59-CB61-4261-ACC8-FD8C6BC3201E}" srcOrd="4" destOrd="0" presId="urn:microsoft.com/office/officeart/2008/layout/LinedList"/>
    <dgm:cxn modelId="{38E92E98-B462-445E-8290-1789784CA08E}" type="presParOf" srcId="{C828DA8E-1A69-46EC-A09E-AA209934886F}" destId="{1BD37773-7F17-41B9-AFF0-0AB11E78381A}" srcOrd="5" destOrd="0" presId="urn:microsoft.com/office/officeart/2008/layout/LinedList"/>
    <dgm:cxn modelId="{AF194348-FF66-4664-842C-33A8B1758C6A}" type="presParOf" srcId="{1BD37773-7F17-41B9-AFF0-0AB11E78381A}" destId="{0773F711-645D-403F-9738-0438D5DAD31C}" srcOrd="0" destOrd="0" presId="urn:microsoft.com/office/officeart/2008/layout/LinedList"/>
    <dgm:cxn modelId="{9C4E66A5-C8BF-4303-B3E5-EFBA5A9E5CFC}" type="presParOf" srcId="{1BD37773-7F17-41B9-AFF0-0AB11E78381A}" destId="{C96EA3C5-FC08-421A-ACBA-455E134B5B0E}" srcOrd="1" destOrd="0" presId="urn:microsoft.com/office/officeart/2008/layout/LinedList"/>
    <dgm:cxn modelId="{E740E1CD-6914-48F9-BCB7-31D937C908DA}" type="presParOf" srcId="{C828DA8E-1A69-46EC-A09E-AA209934886F}" destId="{15201B7C-ACB8-47F5-ACD4-48694A8C6391}" srcOrd="6" destOrd="0" presId="urn:microsoft.com/office/officeart/2008/layout/LinedList"/>
    <dgm:cxn modelId="{90E9E257-9BE8-4C18-B0C1-9F96EF29E273}" type="presParOf" srcId="{C828DA8E-1A69-46EC-A09E-AA209934886F}" destId="{C311A7C8-5104-4514-87C5-2C0EEF0FEE1B}" srcOrd="7" destOrd="0" presId="urn:microsoft.com/office/officeart/2008/layout/LinedList"/>
    <dgm:cxn modelId="{9F1466AD-CC41-4208-AD2B-2C370A81BA77}" type="presParOf" srcId="{C311A7C8-5104-4514-87C5-2C0EEF0FEE1B}" destId="{B9796A3A-9D1F-488D-942F-1CF602361CB0}" srcOrd="0" destOrd="0" presId="urn:microsoft.com/office/officeart/2008/layout/LinedList"/>
    <dgm:cxn modelId="{45292DA1-CA17-4A33-AC44-92DD2E7D9B21}" type="presParOf" srcId="{C311A7C8-5104-4514-87C5-2C0EEF0FEE1B}" destId="{F1D919DE-3E5C-4963-A2F9-0911999104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CD2F5-C993-443D-A835-3DFB69CE9DA8}"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63538AA-2F3C-4D00-A162-18A637119528}">
      <dgm:prSet custT="1"/>
      <dgm:spPr/>
      <dgm:t>
        <a:bodyPr/>
        <a:lstStyle/>
        <a:p>
          <a:r>
            <a:rPr lang="en-US" sz="1400" b="1" i="0"/>
            <a:t>General stigma</a:t>
          </a:r>
          <a:endParaRPr lang="en-US" sz="1400"/>
        </a:p>
      </dgm:t>
    </dgm:pt>
    <dgm:pt modelId="{3E7BBC69-A007-472E-9124-E2C4287A73AD}" type="parTrans" cxnId="{76B38BA5-7A87-4D23-A901-A002D337AB59}">
      <dgm:prSet/>
      <dgm:spPr/>
      <dgm:t>
        <a:bodyPr/>
        <a:lstStyle/>
        <a:p>
          <a:endParaRPr lang="en-US" sz="2000"/>
        </a:p>
      </dgm:t>
    </dgm:pt>
    <dgm:pt modelId="{8518B6DE-62B6-4281-8082-1C2A7BA2AC4E}" type="sibTrans" cxnId="{76B38BA5-7A87-4D23-A901-A002D337AB59}">
      <dgm:prSet/>
      <dgm:spPr/>
      <dgm:t>
        <a:bodyPr/>
        <a:lstStyle/>
        <a:p>
          <a:endParaRPr lang="en-US" sz="2000"/>
        </a:p>
      </dgm:t>
    </dgm:pt>
    <dgm:pt modelId="{85869DCC-6E5D-4DC2-817D-60722418F3C9}">
      <dgm:prSet custT="1"/>
      <dgm:spPr/>
      <dgm:t>
        <a:bodyPr/>
        <a:lstStyle/>
        <a:p>
          <a:r>
            <a:rPr lang="en-US" sz="1800" b="0" i="0"/>
            <a:t>The sooner you get off _____, the better.</a:t>
          </a:r>
          <a:endParaRPr lang="en-US" sz="1800"/>
        </a:p>
      </dgm:t>
    </dgm:pt>
    <dgm:pt modelId="{230432A6-B2E6-43BB-A71D-F82EEBDA1DE0}" type="parTrans" cxnId="{1F301008-75DC-4EBE-A977-3D66466D9B69}">
      <dgm:prSet/>
      <dgm:spPr/>
      <dgm:t>
        <a:bodyPr/>
        <a:lstStyle/>
        <a:p>
          <a:endParaRPr lang="en-US" sz="2000"/>
        </a:p>
      </dgm:t>
    </dgm:pt>
    <dgm:pt modelId="{9B0F73DF-FC9E-4791-A47A-6FDB0003ECA0}" type="sibTrans" cxnId="{1F301008-75DC-4EBE-A977-3D66466D9B69}">
      <dgm:prSet/>
      <dgm:spPr/>
      <dgm:t>
        <a:bodyPr/>
        <a:lstStyle/>
        <a:p>
          <a:endParaRPr lang="en-US" sz="2000"/>
        </a:p>
      </dgm:t>
    </dgm:pt>
    <dgm:pt modelId="{C5C39250-21A9-482F-AF70-0AFE7FFD6C67}">
      <dgm:prSet custT="1"/>
      <dgm:spPr/>
      <dgm:t>
        <a:bodyPr/>
        <a:lstStyle/>
        <a:p>
          <a:r>
            <a:rPr lang="en-US" sz="1400" b="1" i="0"/>
            <a:t>General stigma - Recovery Housing</a:t>
          </a:r>
          <a:endParaRPr lang="en-US" sz="1400"/>
        </a:p>
      </dgm:t>
    </dgm:pt>
    <dgm:pt modelId="{00F78991-392A-4F1A-84F6-F0AE6EDE6DA0}" type="parTrans" cxnId="{DF66C9BD-3F5D-4E69-9D77-CED2371B1DDE}">
      <dgm:prSet/>
      <dgm:spPr/>
      <dgm:t>
        <a:bodyPr/>
        <a:lstStyle/>
        <a:p>
          <a:endParaRPr lang="en-US" sz="2000"/>
        </a:p>
      </dgm:t>
    </dgm:pt>
    <dgm:pt modelId="{48B3EB95-0D4F-435F-9DE7-D26A383BC454}" type="sibTrans" cxnId="{DF66C9BD-3F5D-4E69-9D77-CED2371B1DDE}">
      <dgm:prSet/>
      <dgm:spPr/>
      <dgm:t>
        <a:bodyPr/>
        <a:lstStyle/>
        <a:p>
          <a:endParaRPr lang="en-US" sz="2000"/>
        </a:p>
      </dgm:t>
    </dgm:pt>
    <dgm:pt modelId="{0354F239-E047-42E8-883D-D7665B2DD8BB}">
      <dgm:prSet custT="1"/>
      <dgm:spPr/>
      <dgm:t>
        <a:bodyPr/>
        <a:lstStyle/>
        <a:p>
          <a:r>
            <a:rPr lang="en-US" sz="1800" b="0" i="0"/>
            <a:t>MAT use within a recovery house is triggering to other residents</a:t>
          </a:r>
          <a:endParaRPr lang="en-US" sz="1800"/>
        </a:p>
      </dgm:t>
    </dgm:pt>
    <dgm:pt modelId="{E0CB9A5A-7538-4209-92FF-CA403E51224A}" type="parTrans" cxnId="{4B1D3300-E0ED-4892-B4D3-347FE1CDBBD1}">
      <dgm:prSet/>
      <dgm:spPr/>
      <dgm:t>
        <a:bodyPr/>
        <a:lstStyle/>
        <a:p>
          <a:endParaRPr lang="en-US" sz="2000"/>
        </a:p>
      </dgm:t>
    </dgm:pt>
    <dgm:pt modelId="{F41D3D7E-1475-467D-B17D-8F02C3FB1A8C}" type="sibTrans" cxnId="{4B1D3300-E0ED-4892-B4D3-347FE1CDBBD1}">
      <dgm:prSet/>
      <dgm:spPr/>
      <dgm:t>
        <a:bodyPr/>
        <a:lstStyle/>
        <a:p>
          <a:endParaRPr lang="en-US" sz="2000"/>
        </a:p>
      </dgm:t>
    </dgm:pt>
    <dgm:pt modelId="{8705360C-C3F5-4CE2-8008-8EE917AF569B}">
      <dgm:prSet custT="1"/>
      <dgm:spPr/>
      <dgm:t>
        <a:bodyPr/>
        <a:lstStyle/>
        <a:p>
          <a:r>
            <a:rPr lang="en-US" sz="1400" b="1" i="0"/>
            <a:t>Pharmacological properties:</a:t>
          </a:r>
          <a:endParaRPr lang="en-US" sz="1400"/>
        </a:p>
      </dgm:t>
    </dgm:pt>
    <dgm:pt modelId="{410335D5-FFE9-4CFF-9D61-F588269BC946}" type="parTrans" cxnId="{F649C39C-6E92-4E1B-95FB-FB84C7E8A5E4}">
      <dgm:prSet/>
      <dgm:spPr/>
      <dgm:t>
        <a:bodyPr/>
        <a:lstStyle/>
        <a:p>
          <a:endParaRPr lang="en-US" sz="2000"/>
        </a:p>
      </dgm:t>
    </dgm:pt>
    <dgm:pt modelId="{3D3B25BA-FAF0-4C0E-93C9-61079055351B}" type="sibTrans" cxnId="{F649C39C-6E92-4E1B-95FB-FB84C7E8A5E4}">
      <dgm:prSet/>
      <dgm:spPr/>
      <dgm:t>
        <a:bodyPr/>
        <a:lstStyle/>
        <a:p>
          <a:endParaRPr lang="en-US" sz="2000"/>
        </a:p>
      </dgm:t>
    </dgm:pt>
    <dgm:pt modelId="{DE71B417-7BB9-4CD3-8925-0D06D3322E7E}">
      <dgm:prSet custT="1"/>
      <dgm:spPr/>
      <dgm:t>
        <a:bodyPr/>
        <a:lstStyle/>
        <a:p>
          <a:r>
            <a:rPr lang="en-US" sz="1800" b="0" i="0"/>
            <a:t>People using MAT are addicted to it.</a:t>
          </a:r>
          <a:endParaRPr lang="en-US" sz="1800"/>
        </a:p>
      </dgm:t>
    </dgm:pt>
    <dgm:pt modelId="{3EEFC999-326E-4874-A1FB-62E79540E438}" type="parTrans" cxnId="{999BDE88-B6B1-44C3-9941-B37E1F1CD9D7}">
      <dgm:prSet/>
      <dgm:spPr/>
      <dgm:t>
        <a:bodyPr/>
        <a:lstStyle/>
        <a:p>
          <a:endParaRPr lang="en-US" sz="2000"/>
        </a:p>
      </dgm:t>
    </dgm:pt>
    <dgm:pt modelId="{9A6B8C16-BE7E-4B19-AB4A-E60A9EB5265C}" type="sibTrans" cxnId="{999BDE88-B6B1-44C3-9941-B37E1F1CD9D7}">
      <dgm:prSet/>
      <dgm:spPr/>
      <dgm:t>
        <a:bodyPr/>
        <a:lstStyle/>
        <a:p>
          <a:endParaRPr lang="en-US" sz="2000"/>
        </a:p>
      </dgm:t>
    </dgm:pt>
    <dgm:pt modelId="{C438008F-02F5-44CF-AC5C-C71030594345}">
      <dgm:prSet custT="1"/>
      <dgm:spPr/>
      <dgm:t>
        <a:bodyPr/>
        <a:lstStyle/>
        <a:p>
          <a:r>
            <a:rPr lang="en-US" sz="1400" b="1" i="0"/>
            <a:t>Theoret</a:t>
          </a:r>
          <a:r>
            <a:rPr lang="en-US" sz="1400" b="1"/>
            <a:t>ical orientation:</a:t>
          </a:r>
          <a:endParaRPr lang="en-US" sz="1400"/>
        </a:p>
      </dgm:t>
    </dgm:pt>
    <dgm:pt modelId="{B6B806B0-3A7B-42CB-B381-6F85DCA29532}" type="parTrans" cxnId="{B9C9ECB1-15D8-4B71-BBE4-1F7442FA749B}">
      <dgm:prSet/>
      <dgm:spPr/>
      <dgm:t>
        <a:bodyPr/>
        <a:lstStyle/>
        <a:p>
          <a:endParaRPr lang="en-US" sz="2000"/>
        </a:p>
      </dgm:t>
    </dgm:pt>
    <dgm:pt modelId="{4C11FCB6-07A4-4067-8156-2B80DA72F038}" type="sibTrans" cxnId="{B9C9ECB1-15D8-4B71-BBE4-1F7442FA749B}">
      <dgm:prSet/>
      <dgm:spPr/>
      <dgm:t>
        <a:bodyPr/>
        <a:lstStyle/>
        <a:p>
          <a:endParaRPr lang="en-US" sz="2000"/>
        </a:p>
      </dgm:t>
    </dgm:pt>
    <dgm:pt modelId="{052BA31E-EBB6-43F8-AC97-69DE37433EB5}">
      <dgm:prSet custT="1"/>
      <dgm:spPr/>
      <dgm:t>
        <a:bodyPr/>
        <a:lstStyle/>
        <a:p>
          <a:r>
            <a:rPr lang="en-US" sz="1800" b="0" i="0" dirty="0"/>
            <a:t>People using MAT cannot be considered clean and sober.</a:t>
          </a:r>
          <a:endParaRPr lang="en-US" sz="1800" dirty="0"/>
        </a:p>
      </dgm:t>
    </dgm:pt>
    <dgm:pt modelId="{62F2D23F-F894-4CA6-A19B-97835E431B61}" type="parTrans" cxnId="{2D1E5E59-AC8F-4708-9609-D2709E428AA8}">
      <dgm:prSet/>
      <dgm:spPr/>
      <dgm:t>
        <a:bodyPr/>
        <a:lstStyle/>
        <a:p>
          <a:endParaRPr lang="en-US" sz="2000"/>
        </a:p>
      </dgm:t>
    </dgm:pt>
    <dgm:pt modelId="{134AD77B-1A05-4412-96EB-A70B952FCFD7}" type="sibTrans" cxnId="{2D1E5E59-AC8F-4708-9609-D2709E428AA8}">
      <dgm:prSet/>
      <dgm:spPr/>
      <dgm:t>
        <a:bodyPr/>
        <a:lstStyle/>
        <a:p>
          <a:endParaRPr lang="en-US" sz="2000"/>
        </a:p>
      </dgm:t>
    </dgm:pt>
    <dgm:pt modelId="{11C55109-E19D-459D-842E-5AF7B10853F1}">
      <dgm:prSet custT="1"/>
      <dgm:spPr/>
      <dgm:t>
        <a:bodyPr/>
        <a:lstStyle/>
        <a:p>
          <a:r>
            <a:rPr lang="en-US" sz="1400" b="1" i="0" dirty="0">
              <a:solidFill>
                <a:schemeClr val="tx1"/>
              </a:solidFill>
            </a:rPr>
            <a:t>Preferring psychosocial treatments over medication</a:t>
          </a:r>
          <a:endParaRPr lang="en-US" sz="1400" dirty="0">
            <a:solidFill>
              <a:schemeClr val="tx1"/>
            </a:solidFill>
          </a:endParaRPr>
        </a:p>
      </dgm:t>
    </dgm:pt>
    <dgm:pt modelId="{532879A6-3C5A-4FDE-9D8A-102F3A71242A}" type="parTrans" cxnId="{DE9DAE13-0535-4C8B-9CEC-944400FE8D57}">
      <dgm:prSet/>
      <dgm:spPr/>
      <dgm:t>
        <a:bodyPr/>
        <a:lstStyle/>
        <a:p>
          <a:endParaRPr lang="en-US" sz="2000"/>
        </a:p>
      </dgm:t>
    </dgm:pt>
    <dgm:pt modelId="{AB86C87F-F149-42BF-A5B6-37503CB6A742}" type="sibTrans" cxnId="{DE9DAE13-0535-4C8B-9CEC-944400FE8D57}">
      <dgm:prSet/>
      <dgm:spPr/>
      <dgm:t>
        <a:bodyPr/>
        <a:lstStyle/>
        <a:p>
          <a:endParaRPr lang="en-US" sz="2000"/>
        </a:p>
      </dgm:t>
    </dgm:pt>
    <dgm:pt modelId="{10841FFD-7265-47B4-9BCC-51BB76C4CDBA}">
      <dgm:prSet custT="1"/>
      <dgm:spPr/>
      <dgm:t>
        <a:bodyPr/>
        <a:lstStyle/>
        <a:p>
          <a:r>
            <a:rPr lang="en-US" sz="1800" b="0" i="0"/>
            <a:t>MAT is only effective if it is delivered alongside counseling or talk therapy</a:t>
          </a:r>
          <a:endParaRPr lang="en-US" sz="1800"/>
        </a:p>
      </dgm:t>
    </dgm:pt>
    <dgm:pt modelId="{2DAB9415-FD9F-4C90-BE37-BBFD4D816FAF}" type="parTrans" cxnId="{885BA149-E284-49B7-AEE5-BE93AF4BE0E8}">
      <dgm:prSet/>
      <dgm:spPr/>
      <dgm:t>
        <a:bodyPr/>
        <a:lstStyle/>
        <a:p>
          <a:endParaRPr lang="en-US" sz="2000"/>
        </a:p>
      </dgm:t>
    </dgm:pt>
    <dgm:pt modelId="{CBE88680-D41B-4675-A981-22789B50C4BA}" type="sibTrans" cxnId="{885BA149-E284-49B7-AEE5-BE93AF4BE0E8}">
      <dgm:prSet/>
      <dgm:spPr/>
      <dgm:t>
        <a:bodyPr/>
        <a:lstStyle/>
        <a:p>
          <a:endParaRPr lang="en-US" sz="2000"/>
        </a:p>
      </dgm:t>
    </dgm:pt>
    <dgm:pt modelId="{CB9F2417-CD83-4D8C-916C-0F54F13BBC72}">
      <dgm:prSet custT="1"/>
      <dgm:spPr/>
      <dgm:t>
        <a:bodyPr/>
        <a:lstStyle/>
        <a:p>
          <a:r>
            <a:rPr lang="en-US" sz="1400" b="1" i="0"/>
            <a:t>Mistrust of scientific research of MOUD (Valuing experiential knowledge and anecdote)</a:t>
          </a:r>
          <a:endParaRPr lang="en-US" sz="1400"/>
        </a:p>
      </dgm:t>
    </dgm:pt>
    <dgm:pt modelId="{81A6A44C-EC00-4512-9FFF-5B0125C8562E}" type="parTrans" cxnId="{9AF048E0-545A-4F38-A843-55288832EFC7}">
      <dgm:prSet/>
      <dgm:spPr/>
      <dgm:t>
        <a:bodyPr/>
        <a:lstStyle/>
        <a:p>
          <a:endParaRPr lang="en-US" sz="2000"/>
        </a:p>
      </dgm:t>
    </dgm:pt>
    <dgm:pt modelId="{B425DADD-9791-462A-ABBC-4A4CF04E3BDE}" type="sibTrans" cxnId="{9AF048E0-545A-4F38-A843-55288832EFC7}">
      <dgm:prSet/>
      <dgm:spPr/>
      <dgm:t>
        <a:bodyPr/>
        <a:lstStyle/>
        <a:p>
          <a:endParaRPr lang="en-US" sz="2000"/>
        </a:p>
      </dgm:t>
    </dgm:pt>
    <dgm:pt modelId="{D2B6291D-FCD4-4D51-BC48-1650F4B6F391}">
      <dgm:prSet custT="1"/>
      <dgm:spPr/>
      <dgm:t>
        <a:bodyPr/>
        <a:lstStyle/>
        <a:p>
          <a:r>
            <a:rPr lang="en-US" sz="1800" b="0" i="0"/>
            <a:t>Research studies about the benefits of MAT are untrustworthy</a:t>
          </a:r>
          <a:endParaRPr lang="en-US" sz="1800"/>
        </a:p>
      </dgm:t>
    </dgm:pt>
    <dgm:pt modelId="{05BEF317-1F60-4DD2-9A08-BDC520AEDE01}" type="parTrans" cxnId="{B6AEC5A8-F6F6-4327-B5B3-6EBC4A521655}">
      <dgm:prSet/>
      <dgm:spPr/>
      <dgm:t>
        <a:bodyPr/>
        <a:lstStyle/>
        <a:p>
          <a:endParaRPr lang="en-US" sz="2000"/>
        </a:p>
      </dgm:t>
    </dgm:pt>
    <dgm:pt modelId="{8AA03B11-5496-4605-A484-877C85B362CF}" type="sibTrans" cxnId="{B6AEC5A8-F6F6-4327-B5B3-6EBC4A521655}">
      <dgm:prSet/>
      <dgm:spPr/>
      <dgm:t>
        <a:bodyPr/>
        <a:lstStyle/>
        <a:p>
          <a:endParaRPr lang="en-US" sz="2000"/>
        </a:p>
      </dgm:t>
    </dgm:pt>
    <dgm:pt modelId="{0A882588-4BA4-4D75-A635-D3B4EB2871EC}">
      <dgm:prSet custT="1"/>
      <dgm:spPr/>
      <dgm:t>
        <a:bodyPr/>
        <a:lstStyle/>
        <a:p>
          <a:r>
            <a:rPr lang="en-US" sz="1400" b="1" i="0"/>
            <a:t>Suspecting profit/negative motives</a:t>
          </a:r>
          <a:endParaRPr lang="en-US" sz="1400"/>
        </a:p>
      </dgm:t>
    </dgm:pt>
    <dgm:pt modelId="{C94780E0-FCC6-4D76-8B8D-CF31D4C87C8B}" type="parTrans" cxnId="{52E76D78-53EB-4DF7-BE80-0F22FD1300CD}">
      <dgm:prSet/>
      <dgm:spPr/>
      <dgm:t>
        <a:bodyPr/>
        <a:lstStyle/>
        <a:p>
          <a:endParaRPr lang="en-US" sz="2000"/>
        </a:p>
      </dgm:t>
    </dgm:pt>
    <dgm:pt modelId="{47979AD2-4659-4FF7-AAF3-C7C7BEC7EAFB}" type="sibTrans" cxnId="{52E76D78-53EB-4DF7-BE80-0F22FD1300CD}">
      <dgm:prSet/>
      <dgm:spPr/>
      <dgm:t>
        <a:bodyPr/>
        <a:lstStyle/>
        <a:p>
          <a:endParaRPr lang="en-US" sz="2000"/>
        </a:p>
      </dgm:t>
    </dgm:pt>
    <dgm:pt modelId="{F6E38952-7EBD-4EF6-94A4-C62EB0A20F32}">
      <dgm:prSet custT="1"/>
      <dgm:spPr/>
      <dgm:t>
        <a:bodyPr/>
        <a:lstStyle/>
        <a:p>
          <a:r>
            <a:rPr lang="en-US" sz="1800" b="0" i="0"/>
            <a:t>MAT was developed so companies and doctors can make more money</a:t>
          </a:r>
          <a:endParaRPr lang="en-US" sz="1800"/>
        </a:p>
      </dgm:t>
    </dgm:pt>
    <dgm:pt modelId="{2638CCED-61CA-4551-992D-5F7DD4CABBF5}" type="parTrans" cxnId="{2CD46E0A-4A49-4FAB-AEDF-1D4882D519EE}">
      <dgm:prSet/>
      <dgm:spPr/>
      <dgm:t>
        <a:bodyPr/>
        <a:lstStyle/>
        <a:p>
          <a:endParaRPr lang="en-US" sz="2000"/>
        </a:p>
      </dgm:t>
    </dgm:pt>
    <dgm:pt modelId="{F50D4ABA-1346-4E1E-8EE2-A54936E08AEF}" type="sibTrans" cxnId="{2CD46E0A-4A49-4FAB-AEDF-1D4882D519EE}">
      <dgm:prSet/>
      <dgm:spPr/>
      <dgm:t>
        <a:bodyPr/>
        <a:lstStyle/>
        <a:p>
          <a:endParaRPr lang="en-US" sz="2000"/>
        </a:p>
      </dgm:t>
    </dgm:pt>
    <dgm:pt modelId="{99F14889-1355-4CB8-BAEC-FF621E3BF592}">
      <dgm:prSet custT="1"/>
      <dgm:spPr/>
      <dgm:t>
        <a:bodyPr/>
        <a:lstStyle/>
        <a:p>
          <a:r>
            <a:rPr lang="en-US" sz="1400" b="1" i="0"/>
            <a:t>Risk of diversion</a:t>
          </a:r>
          <a:endParaRPr lang="en-US" sz="1400"/>
        </a:p>
      </dgm:t>
    </dgm:pt>
    <dgm:pt modelId="{03556964-6DF0-472B-9E42-12DA17CC56D3}" type="parTrans" cxnId="{E1AF003E-6BF6-4FEA-8173-47B4B94EB67F}">
      <dgm:prSet/>
      <dgm:spPr/>
      <dgm:t>
        <a:bodyPr/>
        <a:lstStyle/>
        <a:p>
          <a:endParaRPr lang="en-US" sz="2000"/>
        </a:p>
      </dgm:t>
    </dgm:pt>
    <dgm:pt modelId="{02A57889-D921-4999-AF9A-B12F75C62C74}" type="sibTrans" cxnId="{E1AF003E-6BF6-4FEA-8173-47B4B94EB67F}">
      <dgm:prSet/>
      <dgm:spPr/>
      <dgm:t>
        <a:bodyPr/>
        <a:lstStyle/>
        <a:p>
          <a:endParaRPr lang="en-US" sz="2000"/>
        </a:p>
      </dgm:t>
    </dgm:pt>
    <dgm:pt modelId="{89988CA6-40B8-446E-9888-E5744A90FCC2}">
      <dgm:prSet custT="1"/>
      <dgm:spPr/>
      <dgm:t>
        <a:bodyPr/>
        <a:lstStyle/>
        <a:p>
          <a:r>
            <a:rPr lang="en-US" sz="1800" b="0" i="0"/>
            <a:t>People on MAT too often sell it or share it.</a:t>
          </a:r>
          <a:endParaRPr lang="en-US" sz="1800"/>
        </a:p>
      </dgm:t>
    </dgm:pt>
    <dgm:pt modelId="{08E446A7-C507-4B7A-B3B5-AAEBC0C848E4}" type="parTrans" cxnId="{2285017D-72FC-45B1-84FA-21C57825FA99}">
      <dgm:prSet/>
      <dgm:spPr/>
      <dgm:t>
        <a:bodyPr/>
        <a:lstStyle/>
        <a:p>
          <a:endParaRPr lang="en-US" sz="2000"/>
        </a:p>
      </dgm:t>
    </dgm:pt>
    <dgm:pt modelId="{B210E3E9-BB3A-4A9C-96D6-10BB9EAB94B0}" type="sibTrans" cxnId="{2285017D-72FC-45B1-84FA-21C57825FA99}">
      <dgm:prSet/>
      <dgm:spPr/>
      <dgm:t>
        <a:bodyPr/>
        <a:lstStyle/>
        <a:p>
          <a:endParaRPr lang="en-US" sz="2000"/>
        </a:p>
      </dgm:t>
    </dgm:pt>
    <dgm:pt modelId="{3388F1AE-76C1-444F-A13D-2383C269DCCD}" type="pres">
      <dgm:prSet presAssocID="{5ECCD2F5-C993-443D-A835-3DFB69CE9DA8}" presName="Name0" presStyleCnt="0">
        <dgm:presLayoutVars>
          <dgm:dir/>
          <dgm:animLvl val="lvl"/>
          <dgm:resizeHandles val="exact"/>
        </dgm:presLayoutVars>
      </dgm:prSet>
      <dgm:spPr/>
    </dgm:pt>
    <dgm:pt modelId="{BC24729A-2E0D-4B8E-8F7F-AD88CCE9DCB8}" type="pres">
      <dgm:prSet presAssocID="{F63538AA-2F3C-4D00-A162-18A637119528}" presName="linNode" presStyleCnt="0"/>
      <dgm:spPr/>
    </dgm:pt>
    <dgm:pt modelId="{69680D67-E9AF-4070-A00A-7CBB02E63D33}" type="pres">
      <dgm:prSet presAssocID="{F63538AA-2F3C-4D00-A162-18A637119528}" presName="parentText" presStyleLbl="node1" presStyleIdx="0" presStyleCnt="8">
        <dgm:presLayoutVars>
          <dgm:chMax val="1"/>
          <dgm:bulletEnabled val="1"/>
        </dgm:presLayoutVars>
      </dgm:prSet>
      <dgm:spPr/>
    </dgm:pt>
    <dgm:pt modelId="{9E57B719-309E-4AF7-98D1-B4FD2ED82E6C}" type="pres">
      <dgm:prSet presAssocID="{F63538AA-2F3C-4D00-A162-18A637119528}" presName="descendantText" presStyleLbl="alignAccFollowNode1" presStyleIdx="0" presStyleCnt="8">
        <dgm:presLayoutVars>
          <dgm:bulletEnabled val="1"/>
        </dgm:presLayoutVars>
      </dgm:prSet>
      <dgm:spPr/>
    </dgm:pt>
    <dgm:pt modelId="{C02D9888-9438-4255-8EFD-BA2FB7AD66CD}" type="pres">
      <dgm:prSet presAssocID="{8518B6DE-62B6-4281-8082-1C2A7BA2AC4E}" presName="sp" presStyleCnt="0"/>
      <dgm:spPr/>
    </dgm:pt>
    <dgm:pt modelId="{34EE10FB-C601-4660-A24A-ADB8779C0703}" type="pres">
      <dgm:prSet presAssocID="{C5C39250-21A9-482F-AF70-0AFE7FFD6C67}" presName="linNode" presStyleCnt="0"/>
      <dgm:spPr/>
    </dgm:pt>
    <dgm:pt modelId="{E9CC42F3-1041-48B2-A813-78F771A187BB}" type="pres">
      <dgm:prSet presAssocID="{C5C39250-21A9-482F-AF70-0AFE7FFD6C67}" presName="parentText" presStyleLbl="node1" presStyleIdx="1" presStyleCnt="8">
        <dgm:presLayoutVars>
          <dgm:chMax val="1"/>
          <dgm:bulletEnabled val="1"/>
        </dgm:presLayoutVars>
      </dgm:prSet>
      <dgm:spPr/>
    </dgm:pt>
    <dgm:pt modelId="{9BDC7A4E-FAFB-4527-8A8F-E1C0385B922D}" type="pres">
      <dgm:prSet presAssocID="{C5C39250-21A9-482F-AF70-0AFE7FFD6C67}" presName="descendantText" presStyleLbl="alignAccFollowNode1" presStyleIdx="1" presStyleCnt="8">
        <dgm:presLayoutVars>
          <dgm:bulletEnabled val="1"/>
        </dgm:presLayoutVars>
      </dgm:prSet>
      <dgm:spPr/>
    </dgm:pt>
    <dgm:pt modelId="{F62A28E0-E64C-40B6-88A3-9199FE699921}" type="pres">
      <dgm:prSet presAssocID="{48B3EB95-0D4F-435F-9DE7-D26A383BC454}" presName="sp" presStyleCnt="0"/>
      <dgm:spPr/>
    </dgm:pt>
    <dgm:pt modelId="{10B4F46D-127F-416F-A06D-694AB60C65BC}" type="pres">
      <dgm:prSet presAssocID="{8705360C-C3F5-4CE2-8008-8EE917AF569B}" presName="linNode" presStyleCnt="0"/>
      <dgm:spPr/>
    </dgm:pt>
    <dgm:pt modelId="{4165FAB6-58E7-409D-ADED-4E976D8B263E}" type="pres">
      <dgm:prSet presAssocID="{8705360C-C3F5-4CE2-8008-8EE917AF569B}" presName="parentText" presStyleLbl="node1" presStyleIdx="2" presStyleCnt="8">
        <dgm:presLayoutVars>
          <dgm:chMax val="1"/>
          <dgm:bulletEnabled val="1"/>
        </dgm:presLayoutVars>
      </dgm:prSet>
      <dgm:spPr/>
    </dgm:pt>
    <dgm:pt modelId="{56C6A6FA-3994-487A-9214-33141E1CB96E}" type="pres">
      <dgm:prSet presAssocID="{8705360C-C3F5-4CE2-8008-8EE917AF569B}" presName="descendantText" presStyleLbl="alignAccFollowNode1" presStyleIdx="2" presStyleCnt="8">
        <dgm:presLayoutVars>
          <dgm:bulletEnabled val="1"/>
        </dgm:presLayoutVars>
      </dgm:prSet>
      <dgm:spPr/>
    </dgm:pt>
    <dgm:pt modelId="{566F74F7-7C00-4AC4-B4D9-F2AF048E479F}" type="pres">
      <dgm:prSet presAssocID="{3D3B25BA-FAF0-4C0E-93C9-61079055351B}" presName="sp" presStyleCnt="0"/>
      <dgm:spPr/>
    </dgm:pt>
    <dgm:pt modelId="{AA557CE5-2CA3-4AFC-9A22-B2A6FA8C80A8}" type="pres">
      <dgm:prSet presAssocID="{C438008F-02F5-44CF-AC5C-C71030594345}" presName="linNode" presStyleCnt="0"/>
      <dgm:spPr/>
    </dgm:pt>
    <dgm:pt modelId="{59B10159-ED56-4DB9-8328-CABB38CF4FAF}" type="pres">
      <dgm:prSet presAssocID="{C438008F-02F5-44CF-AC5C-C71030594345}" presName="parentText" presStyleLbl="node1" presStyleIdx="3" presStyleCnt="8">
        <dgm:presLayoutVars>
          <dgm:chMax val="1"/>
          <dgm:bulletEnabled val="1"/>
        </dgm:presLayoutVars>
      </dgm:prSet>
      <dgm:spPr/>
    </dgm:pt>
    <dgm:pt modelId="{22989F33-E3DE-42CF-80AE-7AC435903315}" type="pres">
      <dgm:prSet presAssocID="{C438008F-02F5-44CF-AC5C-C71030594345}" presName="descendantText" presStyleLbl="alignAccFollowNode1" presStyleIdx="3" presStyleCnt="8">
        <dgm:presLayoutVars>
          <dgm:bulletEnabled val="1"/>
        </dgm:presLayoutVars>
      </dgm:prSet>
      <dgm:spPr/>
    </dgm:pt>
    <dgm:pt modelId="{5A99CFA4-2F50-45C5-BF1D-7F99EE259C8E}" type="pres">
      <dgm:prSet presAssocID="{4C11FCB6-07A4-4067-8156-2B80DA72F038}" presName="sp" presStyleCnt="0"/>
      <dgm:spPr/>
    </dgm:pt>
    <dgm:pt modelId="{3803CA8D-7696-46B3-A981-164A68ABD0E1}" type="pres">
      <dgm:prSet presAssocID="{11C55109-E19D-459D-842E-5AF7B10853F1}" presName="linNode" presStyleCnt="0"/>
      <dgm:spPr/>
    </dgm:pt>
    <dgm:pt modelId="{87D04D4A-9EBB-426C-AA34-D9EE00B09F17}" type="pres">
      <dgm:prSet presAssocID="{11C55109-E19D-459D-842E-5AF7B10853F1}" presName="parentText" presStyleLbl="node1" presStyleIdx="4" presStyleCnt="8">
        <dgm:presLayoutVars>
          <dgm:chMax val="1"/>
          <dgm:bulletEnabled val="1"/>
        </dgm:presLayoutVars>
      </dgm:prSet>
      <dgm:spPr/>
    </dgm:pt>
    <dgm:pt modelId="{D8087D53-4B29-4C8F-8E31-A621B4F2FBF4}" type="pres">
      <dgm:prSet presAssocID="{11C55109-E19D-459D-842E-5AF7B10853F1}" presName="descendantText" presStyleLbl="alignAccFollowNode1" presStyleIdx="4" presStyleCnt="8">
        <dgm:presLayoutVars>
          <dgm:bulletEnabled val="1"/>
        </dgm:presLayoutVars>
      </dgm:prSet>
      <dgm:spPr/>
    </dgm:pt>
    <dgm:pt modelId="{81B19144-0C67-4062-8DE2-498F22433E75}" type="pres">
      <dgm:prSet presAssocID="{AB86C87F-F149-42BF-A5B6-37503CB6A742}" presName="sp" presStyleCnt="0"/>
      <dgm:spPr/>
    </dgm:pt>
    <dgm:pt modelId="{636655CA-1926-480C-86E7-FFECC1D706B5}" type="pres">
      <dgm:prSet presAssocID="{CB9F2417-CD83-4D8C-916C-0F54F13BBC72}" presName="linNode" presStyleCnt="0"/>
      <dgm:spPr/>
    </dgm:pt>
    <dgm:pt modelId="{23163EE6-A9F0-4FAF-AEA4-DA6A99DF1661}" type="pres">
      <dgm:prSet presAssocID="{CB9F2417-CD83-4D8C-916C-0F54F13BBC72}" presName="parentText" presStyleLbl="node1" presStyleIdx="5" presStyleCnt="8">
        <dgm:presLayoutVars>
          <dgm:chMax val="1"/>
          <dgm:bulletEnabled val="1"/>
        </dgm:presLayoutVars>
      </dgm:prSet>
      <dgm:spPr/>
    </dgm:pt>
    <dgm:pt modelId="{8E0B6C9C-D5CE-43A1-9D1B-116F054619A9}" type="pres">
      <dgm:prSet presAssocID="{CB9F2417-CD83-4D8C-916C-0F54F13BBC72}" presName="descendantText" presStyleLbl="alignAccFollowNode1" presStyleIdx="5" presStyleCnt="8">
        <dgm:presLayoutVars>
          <dgm:bulletEnabled val="1"/>
        </dgm:presLayoutVars>
      </dgm:prSet>
      <dgm:spPr/>
    </dgm:pt>
    <dgm:pt modelId="{A09BB51B-A695-4F5F-9570-5FECEFCF0726}" type="pres">
      <dgm:prSet presAssocID="{B425DADD-9791-462A-ABBC-4A4CF04E3BDE}" presName="sp" presStyleCnt="0"/>
      <dgm:spPr/>
    </dgm:pt>
    <dgm:pt modelId="{DCAD70C7-6560-4ECD-9F29-6E198BB4D0BA}" type="pres">
      <dgm:prSet presAssocID="{0A882588-4BA4-4D75-A635-D3B4EB2871EC}" presName="linNode" presStyleCnt="0"/>
      <dgm:spPr/>
    </dgm:pt>
    <dgm:pt modelId="{1677D141-4CB2-4631-A2B4-73526CC175B7}" type="pres">
      <dgm:prSet presAssocID="{0A882588-4BA4-4D75-A635-D3B4EB2871EC}" presName="parentText" presStyleLbl="node1" presStyleIdx="6" presStyleCnt="8">
        <dgm:presLayoutVars>
          <dgm:chMax val="1"/>
          <dgm:bulletEnabled val="1"/>
        </dgm:presLayoutVars>
      </dgm:prSet>
      <dgm:spPr/>
    </dgm:pt>
    <dgm:pt modelId="{9C178920-9561-409F-97EB-378D55B84CDB}" type="pres">
      <dgm:prSet presAssocID="{0A882588-4BA4-4D75-A635-D3B4EB2871EC}" presName="descendantText" presStyleLbl="alignAccFollowNode1" presStyleIdx="6" presStyleCnt="8">
        <dgm:presLayoutVars>
          <dgm:bulletEnabled val="1"/>
        </dgm:presLayoutVars>
      </dgm:prSet>
      <dgm:spPr/>
    </dgm:pt>
    <dgm:pt modelId="{52226E0D-FEA1-4F02-B453-DFD80EF27EDC}" type="pres">
      <dgm:prSet presAssocID="{47979AD2-4659-4FF7-AAF3-C7C7BEC7EAFB}" presName="sp" presStyleCnt="0"/>
      <dgm:spPr/>
    </dgm:pt>
    <dgm:pt modelId="{CEBF9D97-7A8A-4C3D-8200-25E14BE6A716}" type="pres">
      <dgm:prSet presAssocID="{99F14889-1355-4CB8-BAEC-FF621E3BF592}" presName="linNode" presStyleCnt="0"/>
      <dgm:spPr/>
    </dgm:pt>
    <dgm:pt modelId="{3A27DBEF-8194-4E17-A747-E022BF80499B}" type="pres">
      <dgm:prSet presAssocID="{99F14889-1355-4CB8-BAEC-FF621E3BF592}" presName="parentText" presStyleLbl="node1" presStyleIdx="7" presStyleCnt="8">
        <dgm:presLayoutVars>
          <dgm:chMax val="1"/>
          <dgm:bulletEnabled val="1"/>
        </dgm:presLayoutVars>
      </dgm:prSet>
      <dgm:spPr/>
    </dgm:pt>
    <dgm:pt modelId="{4CEEAEFA-155C-40F3-9388-F4BCD143E9E9}" type="pres">
      <dgm:prSet presAssocID="{99F14889-1355-4CB8-BAEC-FF621E3BF592}" presName="descendantText" presStyleLbl="alignAccFollowNode1" presStyleIdx="7" presStyleCnt="8">
        <dgm:presLayoutVars>
          <dgm:bulletEnabled val="1"/>
        </dgm:presLayoutVars>
      </dgm:prSet>
      <dgm:spPr/>
    </dgm:pt>
  </dgm:ptLst>
  <dgm:cxnLst>
    <dgm:cxn modelId="{4B1D3300-E0ED-4892-B4D3-347FE1CDBBD1}" srcId="{C5C39250-21A9-482F-AF70-0AFE7FFD6C67}" destId="{0354F239-E047-42E8-883D-D7665B2DD8BB}" srcOrd="0" destOrd="0" parTransId="{E0CB9A5A-7538-4209-92FF-CA403E51224A}" sibTransId="{F41D3D7E-1475-467D-B17D-8F02C3FB1A8C}"/>
    <dgm:cxn modelId="{4D349005-C3FF-48A1-AE1C-DBCE7372147C}" type="presOf" srcId="{89988CA6-40B8-446E-9888-E5744A90FCC2}" destId="{4CEEAEFA-155C-40F3-9388-F4BCD143E9E9}" srcOrd="0" destOrd="0" presId="urn:microsoft.com/office/officeart/2005/8/layout/vList5"/>
    <dgm:cxn modelId="{95102107-B918-4F6E-AF46-752BF2192270}" type="presOf" srcId="{F6E38952-7EBD-4EF6-94A4-C62EB0A20F32}" destId="{9C178920-9561-409F-97EB-378D55B84CDB}" srcOrd="0" destOrd="0" presId="urn:microsoft.com/office/officeart/2005/8/layout/vList5"/>
    <dgm:cxn modelId="{1F301008-75DC-4EBE-A977-3D66466D9B69}" srcId="{F63538AA-2F3C-4D00-A162-18A637119528}" destId="{85869DCC-6E5D-4DC2-817D-60722418F3C9}" srcOrd="0" destOrd="0" parTransId="{230432A6-B2E6-43BB-A71D-F82EEBDA1DE0}" sibTransId="{9B0F73DF-FC9E-4791-A47A-6FDB0003ECA0}"/>
    <dgm:cxn modelId="{2CD46E0A-4A49-4FAB-AEDF-1D4882D519EE}" srcId="{0A882588-4BA4-4D75-A635-D3B4EB2871EC}" destId="{F6E38952-7EBD-4EF6-94A4-C62EB0A20F32}" srcOrd="0" destOrd="0" parTransId="{2638CCED-61CA-4551-992D-5F7DD4CABBF5}" sibTransId="{F50D4ABA-1346-4E1E-8EE2-A54936E08AEF}"/>
    <dgm:cxn modelId="{DE9DAE13-0535-4C8B-9CEC-944400FE8D57}" srcId="{5ECCD2F5-C993-443D-A835-3DFB69CE9DA8}" destId="{11C55109-E19D-459D-842E-5AF7B10853F1}" srcOrd="4" destOrd="0" parTransId="{532879A6-3C5A-4FDE-9D8A-102F3A71242A}" sibTransId="{AB86C87F-F149-42BF-A5B6-37503CB6A742}"/>
    <dgm:cxn modelId="{F2F7341E-7E13-4A08-AAFD-30AE15A60FC2}" type="presOf" srcId="{5ECCD2F5-C993-443D-A835-3DFB69CE9DA8}" destId="{3388F1AE-76C1-444F-A13D-2383C269DCCD}" srcOrd="0" destOrd="0" presId="urn:microsoft.com/office/officeart/2005/8/layout/vList5"/>
    <dgm:cxn modelId="{0D9C6324-9C60-4E83-8F7E-FE6219476B6F}" type="presOf" srcId="{10841FFD-7265-47B4-9BCC-51BB76C4CDBA}" destId="{D8087D53-4B29-4C8F-8E31-A621B4F2FBF4}" srcOrd="0" destOrd="0" presId="urn:microsoft.com/office/officeart/2005/8/layout/vList5"/>
    <dgm:cxn modelId="{E1AF003E-6BF6-4FEA-8173-47B4B94EB67F}" srcId="{5ECCD2F5-C993-443D-A835-3DFB69CE9DA8}" destId="{99F14889-1355-4CB8-BAEC-FF621E3BF592}" srcOrd="7" destOrd="0" parTransId="{03556964-6DF0-472B-9E42-12DA17CC56D3}" sibTransId="{02A57889-D921-4999-AF9A-B12F75C62C74}"/>
    <dgm:cxn modelId="{2ECD4E61-E5A8-47C8-8F1C-719B6568B864}" type="presOf" srcId="{8705360C-C3F5-4CE2-8008-8EE917AF569B}" destId="{4165FAB6-58E7-409D-ADED-4E976D8B263E}" srcOrd="0" destOrd="0" presId="urn:microsoft.com/office/officeart/2005/8/layout/vList5"/>
    <dgm:cxn modelId="{08107142-89AF-4A3A-9A23-C747D85957BF}" type="presOf" srcId="{11C55109-E19D-459D-842E-5AF7B10853F1}" destId="{87D04D4A-9EBB-426C-AA34-D9EE00B09F17}" srcOrd="0" destOrd="0" presId="urn:microsoft.com/office/officeart/2005/8/layout/vList5"/>
    <dgm:cxn modelId="{C20F8263-EDE4-4E86-8D69-47299DE98CC2}" type="presOf" srcId="{F63538AA-2F3C-4D00-A162-18A637119528}" destId="{69680D67-E9AF-4070-A00A-7CBB02E63D33}" srcOrd="0" destOrd="0" presId="urn:microsoft.com/office/officeart/2005/8/layout/vList5"/>
    <dgm:cxn modelId="{A0B49644-E6D2-4651-B587-DF5BCDF15BB8}" type="presOf" srcId="{C5C39250-21A9-482F-AF70-0AFE7FFD6C67}" destId="{E9CC42F3-1041-48B2-A813-78F771A187BB}" srcOrd="0" destOrd="0" presId="urn:microsoft.com/office/officeart/2005/8/layout/vList5"/>
    <dgm:cxn modelId="{885BA149-E284-49B7-AEE5-BE93AF4BE0E8}" srcId="{11C55109-E19D-459D-842E-5AF7B10853F1}" destId="{10841FFD-7265-47B4-9BCC-51BB76C4CDBA}" srcOrd="0" destOrd="0" parTransId="{2DAB9415-FD9F-4C90-BE37-BBFD4D816FAF}" sibTransId="{CBE88680-D41B-4675-A981-22789B50C4BA}"/>
    <dgm:cxn modelId="{358CBB4B-045A-4C25-B03E-0B2C079DDBD3}" type="presOf" srcId="{99F14889-1355-4CB8-BAEC-FF621E3BF592}" destId="{3A27DBEF-8194-4E17-A747-E022BF80499B}" srcOrd="0" destOrd="0" presId="urn:microsoft.com/office/officeart/2005/8/layout/vList5"/>
    <dgm:cxn modelId="{52E76D78-53EB-4DF7-BE80-0F22FD1300CD}" srcId="{5ECCD2F5-C993-443D-A835-3DFB69CE9DA8}" destId="{0A882588-4BA4-4D75-A635-D3B4EB2871EC}" srcOrd="6" destOrd="0" parTransId="{C94780E0-FCC6-4D76-8B8D-CF31D4C87C8B}" sibTransId="{47979AD2-4659-4FF7-AAF3-C7C7BEC7EAFB}"/>
    <dgm:cxn modelId="{2D1E5E59-AC8F-4708-9609-D2709E428AA8}" srcId="{C438008F-02F5-44CF-AC5C-C71030594345}" destId="{052BA31E-EBB6-43F8-AC97-69DE37433EB5}" srcOrd="0" destOrd="0" parTransId="{62F2D23F-F894-4CA6-A19B-97835E431B61}" sibTransId="{134AD77B-1A05-4412-96EB-A70B952FCFD7}"/>
    <dgm:cxn modelId="{32977C7A-2B5F-494E-9691-4C2A9FFFDA08}" type="presOf" srcId="{CB9F2417-CD83-4D8C-916C-0F54F13BBC72}" destId="{23163EE6-A9F0-4FAF-AEA4-DA6A99DF1661}" srcOrd="0" destOrd="0" presId="urn:microsoft.com/office/officeart/2005/8/layout/vList5"/>
    <dgm:cxn modelId="{2285017D-72FC-45B1-84FA-21C57825FA99}" srcId="{99F14889-1355-4CB8-BAEC-FF621E3BF592}" destId="{89988CA6-40B8-446E-9888-E5744A90FCC2}" srcOrd="0" destOrd="0" parTransId="{08E446A7-C507-4B7A-B3B5-AAEBC0C848E4}" sibTransId="{B210E3E9-BB3A-4A9C-96D6-10BB9EAB94B0}"/>
    <dgm:cxn modelId="{D8D1D183-21A5-4B93-A11C-B3E065A8260C}" type="presOf" srcId="{DE71B417-7BB9-4CD3-8925-0D06D3322E7E}" destId="{56C6A6FA-3994-487A-9214-33141E1CB96E}" srcOrd="0" destOrd="0" presId="urn:microsoft.com/office/officeart/2005/8/layout/vList5"/>
    <dgm:cxn modelId="{999BDE88-B6B1-44C3-9941-B37E1F1CD9D7}" srcId="{8705360C-C3F5-4CE2-8008-8EE917AF569B}" destId="{DE71B417-7BB9-4CD3-8925-0D06D3322E7E}" srcOrd="0" destOrd="0" parTransId="{3EEFC999-326E-4874-A1FB-62E79540E438}" sibTransId="{9A6B8C16-BE7E-4B19-AB4A-E60A9EB5265C}"/>
    <dgm:cxn modelId="{F649C39C-6E92-4E1B-95FB-FB84C7E8A5E4}" srcId="{5ECCD2F5-C993-443D-A835-3DFB69CE9DA8}" destId="{8705360C-C3F5-4CE2-8008-8EE917AF569B}" srcOrd="2" destOrd="0" parTransId="{410335D5-FFE9-4CFF-9D61-F588269BC946}" sibTransId="{3D3B25BA-FAF0-4C0E-93C9-61079055351B}"/>
    <dgm:cxn modelId="{594178A3-F676-416B-B675-4F13A51D77D2}" type="presOf" srcId="{0354F239-E047-42E8-883D-D7665B2DD8BB}" destId="{9BDC7A4E-FAFB-4527-8A8F-E1C0385B922D}" srcOrd="0" destOrd="0" presId="urn:microsoft.com/office/officeart/2005/8/layout/vList5"/>
    <dgm:cxn modelId="{76B38BA5-7A87-4D23-A901-A002D337AB59}" srcId="{5ECCD2F5-C993-443D-A835-3DFB69CE9DA8}" destId="{F63538AA-2F3C-4D00-A162-18A637119528}" srcOrd="0" destOrd="0" parTransId="{3E7BBC69-A007-472E-9124-E2C4287A73AD}" sibTransId="{8518B6DE-62B6-4281-8082-1C2A7BA2AC4E}"/>
    <dgm:cxn modelId="{B6AEC5A8-F6F6-4327-B5B3-6EBC4A521655}" srcId="{CB9F2417-CD83-4D8C-916C-0F54F13BBC72}" destId="{D2B6291D-FCD4-4D51-BC48-1650F4B6F391}" srcOrd="0" destOrd="0" parTransId="{05BEF317-1F60-4DD2-9A08-BDC520AEDE01}" sibTransId="{8AA03B11-5496-4605-A484-877C85B362CF}"/>
    <dgm:cxn modelId="{E09661AD-8483-4D35-9B36-D6B5BE6A2292}" type="presOf" srcId="{85869DCC-6E5D-4DC2-817D-60722418F3C9}" destId="{9E57B719-309E-4AF7-98D1-B4FD2ED82E6C}" srcOrd="0" destOrd="0" presId="urn:microsoft.com/office/officeart/2005/8/layout/vList5"/>
    <dgm:cxn modelId="{B9C9ECB1-15D8-4B71-BBE4-1F7442FA749B}" srcId="{5ECCD2F5-C993-443D-A835-3DFB69CE9DA8}" destId="{C438008F-02F5-44CF-AC5C-C71030594345}" srcOrd="3" destOrd="0" parTransId="{B6B806B0-3A7B-42CB-B381-6F85DCA29532}" sibTransId="{4C11FCB6-07A4-4067-8156-2B80DA72F038}"/>
    <dgm:cxn modelId="{53C49FB3-9508-4271-9C10-6D3E77AC604D}" type="presOf" srcId="{D2B6291D-FCD4-4D51-BC48-1650F4B6F391}" destId="{8E0B6C9C-D5CE-43A1-9D1B-116F054619A9}" srcOrd="0" destOrd="0" presId="urn:microsoft.com/office/officeart/2005/8/layout/vList5"/>
    <dgm:cxn modelId="{4ACA4BB9-64AF-4119-93CC-D2F6F7D33B7E}" type="presOf" srcId="{C438008F-02F5-44CF-AC5C-C71030594345}" destId="{59B10159-ED56-4DB9-8328-CABB38CF4FAF}" srcOrd="0" destOrd="0" presId="urn:microsoft.com/office/officeart/2005/8/layout/vList5"/>
    <dgm:cxn modelId="{DF66C9BD-3F5D-4E69-9D77-CED2371B1DDE}" srcId="{5ECCD2F5-C993-443D-A835-3DFB69CE9DA8}" destId="{C5C39250-21A9-482F-AF70-0AFE7FFD6C67}" srcOrd="1" destOrd="0" parTransId="{00F78991-392A-4F1A-84F6-F0AE6EDE6DA0}" sibTransId="{48B3EB95-0D4F-435F-9DE7-D26A383BC454}"/>
    <dgm:cxn modelId="{F3A32EC7-8024-41D2-BEFB-6163057E730B}" type="presOf" srcId="{0A882588-4BA4-4D75-A635-D3B4EB2871EC}" destId="{1677D141-4CB2-4631-A2B4-73526CC175B7}" srcOrd="0" destOrd="0" presId="urn:microsoft.com/office/officeart/2005/8/layout/vList5"/>
    <dgm:cxn modelId="{0AB6B7CD-832D-43E7-9E9C-2A32500BD7EF}" type="presOf" srcId="{052BA31E-EBB6-43F8-AC97-69DE37433EB5}" destId="{22989F33-E3DE-42CF-80AE-7AC435903315}" srcOrd="0" destOrd="0" presId="urn:microsoft.com/office/officeart/2005/8/layout/vList5"/>
    <dgm:cxn modelId="{9AF048E0-545A-4F38-A843-55288832EFC7}" srcId="{5ECCD2F5-C993-443D-A835-3DFB69CE9DA8}" destId="{CB9F2417-CD83-4D8C-916C-0F54F13BBC72}" srcOrd="5" destOrd="0" parTransId="{81A6A44C-EC00-4512-9FFF-5B0125C8562E}" sibTransId="{B425DADD-9791-462A-ABBC-4A4CF04E3BDE}"/>
    <dgm:cxn modelId="{ED0C20AC-FDB5-4458-A660-3015B6398EF0}" type="presParOf" srcId="{3388F1AE-76C1-444F-A13D-2383C269DCCD}" destId="{BC24729A-2E0D-4B8E-8F7F-AD88CCE9DCB8}" srcOrd="0" destOrd="0" presId="urn:microsoft.com/office/officeart/2005/8/layout/vList5"/>
    <dgm:cxn modelId="{C3EFAD4A-67B1-412B-8B2F-AD6ED32615F3}" type="presParOf" srcId="{BC24729A-2E0D-4B8E-8F7F-AD88CCE9DCB8}" destId="{69680D67-E9AF-4070-A00A-7CBB02E63D33}" srcOrd="0" destOrd="0" presId="urn:microsoft.com/office/officeart/2005/8/layout/vList5"/>
    <dgm:cxn modelId="{28E0011D-90C1-4A5C-B47A-6FF5A8A7688E}" type="presParOf" srcId="{BC24729A-2E0D-4B8E-8F7F-AD88CCE9DCB8}" destId="{9E57B719-309E-4AF7-98D1-B4FD2ED82E6C}" srcOrd="1" destOrd="0" presId="urn:microsoft.com/office/officeart/2005/8/layout/vList5"/>
    <dgm:cxn modelId="{591E3CD2-CF56-4604-821E-A9AE5DB6987B}" type="presParOf" srcId="{3388F1AE-76C1-444F-A13D-2383C269DCCD}" destId="{C02D9888-9438-4255-8EFD-BA2FB7AD66CD}" srcOrd="1" destOrd="0" presId="urn:microsoft.com/office/officeart/2005/8/layout/vList5"/>
    <dgm:cxn modelId="{AD2A7FD6-04D6-4707-B113-483DD9707964}" type="presParOf" srcId="{3388F1AE-76C1-444F-A13D-2383C269DCCD}" destId="{34EE10FB-C601-4660-A24A-ADB8779C0703}" srcOrd="2" destOrd="0" presId="urn:microsoft.com/office/officeart/2005/8/layout/vList5"/>
    <dgm:cxn modelId="{9B17E0FA-1786-4A26-8417-9EC718BDA193}" type="presParOf" srcId="{34EE10FB-C601-4660-A24A-ADB8779C0703}" destId="{E9CC42F3-1041-48B2-A813-78F771A187BB}" srcOrd="0" destOrd="0" presId="urn:microsoft.com/office/officeart/2005/8/layout/vList5"/>
    <dgm:cxn modelId="{6883CD83-1F4F-4C6F-998F-62B2C667E0C3}" type="presParOf" srcId="{34EE10FB-C601-4660-A24A-ADB8779C0703}" destId="{9BDC7A4E-FAFB-4527-8A8F-E1C0385B922D}" srcOrd="1" destOrd="0" presId="urn:microsoft.com/office/officeart/2005/8/layout/vList5"/>
    <dgm:cxn modelId="{2AA4B702-43D2-4051-A5FE-F72C126A3632}" type="presParOf" srcId="{3388F1AE-76C1-444F-A13D-2383C269DCCD}" destId="{F62A28E0-E64C-40B6-88A3-9199FE699921}" srcOrd="3" destOrd="0" presId="urn:microsoft.com/office/officeart/2005/8/layout/vList5"/>
    <dgm:cxn modelId="{AAC0C946-2043-4DD6-B0B3-9B9CD33CE885}" type="presParOf" srcId="{3388F1AE-76C1-444F-A13D-2383C269DCCD}" destId="{10B4F46D-127F-416F-A06D-694AB60C65BC}" srcOrd="4" destOrd="0" presId="urn:microsoft.com/office/officeart/2005/8/layout/vList5"/>
    <dgm:cxn modelId="{DD8A864C-225E-4C80-9B85-2A0D210EA4F4}" type="presParOf" srcId="{10B4F46D-127F-416F-A06D-694AB60C65BC}" destId="{4165FAB6-58E7-409D-ADED-4E976D8B263E}" srcOrd="0" destOrd="0" presId="urn:microsoft.com/office/officeart/2005/8/layout/vList5"/>
    <dgm:cxn modelId="{0CDE1FA3-5ABB-439D-BA7B-A445FF81DA76}" type="presParOf" srcId="{10B4F46D-127F-416F-A06D-694AB60C65BC}" destId="{56C6A6FA-3994-487A-9214-33141E1CB96E}" srcOrd="1" destOrd="0" presId="urn:microsoft.com/office/officeart/2005/8/layout/vList5"/>
    <dgm:cxn modelId="{2C0DA4E0-5020-42DE-8631-2256076E4C41}" type="presParOf" srcId="{3388F1AE-76C1-444F-A13D-2383C269DCCD}" destId="{566F74F7-7C00-4AC4-B4D9-F2AF048E479F}" srcOrd="5" destOrd="0" presId="urn:microsoft.com/office/officeart/2005/8/layout/vList5"/>
    <dgm:cxn modelId="{C63737AA-10C1-4204-8E69-0F53E0D4E7BD}" type="presParOf" srcId="{3388F1AE-76C1-444F-A13D-2383C269DCCD}" destId="{AA557CE5-2CA3-4AFC-9A22-B2A6FA8C80A8}" srcOrd="6" destOrd="0" presId="urn:microsoft.com/office/officeart/2005/8/layout/vList5"/>
    <dgm:cxn modelId="{5B750272-F413-4456-8D3C-FB266FD7F0C8}" type="presParOf" srcId="{AA557CE5-2CA3-4AFC-9A22-B2A6FA8C80A8}" destId="{59B10159-ED56-4DB9-8328-CABB38CF4FAF}" srcOrd="0" destOrd="0" presId="urn:microsoft.com/office/officeart/2005/8/layout/vList5"/>
    <dgm:cxn modelId="{299253B0-4C2A-49B5-97C6-5539B78219FA}" type="presParOf" srcId="{AA557CE5-2CA3-4AFC-9A22-B2A6FA8C80A8}" destId="{22989F33-E3DE-42CF-80AE-7AC435903315}" srcOrd="1" destOrd="0" presId="urn:microsoft.com/office/officeart/2005/8/layout/vList5"/>
    <dgm:cxn modelId="{FE880EB0-3C0D-4DE8-B54E-0FB694241763}" type="presParOf" srcId="{3388F1AE-76C1-444F-A13D-2383C269DCCD}" destId="{5A99CFA4-2F50-45C5-BF1D-7F99EE259C8E}" srcOrd="7" destOrd="0" presId="urn:microsoft.com/office/officeart/2005/8/layout/vList5"/>
    <dgm:cxn modelId="{81388D06-AFDB-496F-B81F-FA8B045F4CF7}" type="presParOf" srcId="{3388F1AE-76C1-444F-A13D-2383C269DCCD}" destId="{3803CA8D-7696-46B3-A981-164A68ABD0E1}" srcOrd="8" destOrd="0" presId="urn:microsoft.com/office/officeart/2005/8/layout/vList5"/>
    <dgm:cxn modelId="{6FA75226-244B-4D94-B7FF-12E941F40BE6}" type="presParOf" srcId="{3803CA8D-7696-46B3-A981-164A68ABD0E1}" destId="{87D04D4A-9EBB-426C-AA34-D9EE00B09F17}" srcOrd="0" destOrd="0" presId="urn:microsoft.com/office/officeart/2005/8/layout/vList5"/>
    <dgm:cxn modelId="{7643C2A5-A7E8-4542-9F6A-155EB355F6CE}" type="presParOf" srcId="{3803CA8D-7696-46B3-A981-164A68ABD0E1}" destId="{D8087D53-4B29-4C8F-8E31-A621B4F2FBF4}" srcOrd="1" destOrd="0" presId="urn:microsoft.com/office/officeart/2005/8/layout/vList5"/>
    <dgm:cxn modelId="{FDEA9FD3-5432-4521-8B1B-24484A8508C5}" type="presParOf" srcId="{3388F1AE-76C1-444F-A13D-2383C269DCCD}" destId="{81B19144-0C67-4062-8DE2-498F22433E75}" srcOrd="9" destOrd="0" presId="urn:microsoft.com/office/officeart/2005/8/layout/vList5"/>
    <dgm:cxn modelId="{E19218E6-24DA-4AB1-8A1B-B81C3E14FF6A}" type="presParOf" srcId="{3388F1AE-76C1-444F-A13D-2383C269DCCD}" destId="{636655CA-1926-480C-86E7-FFECC1D706B5}" srcOrd="10" destOrd="0" presId="urn:microsoft.com/office/officeart/2005/8/layout/vList5"/>
    <dgm:cxn modelId="{7505AD7C-01D2-4AF3-8F1C-D556C97A08DF}" type="presParOf" srcId="{636655CA-1926-480C-86E7-FFECC1D706B5}" destId="{23163EE6-A9F0-4FAF-AEA4-DA6A99DF1661}" srcOrd="0" destOrd="0" presId="urn:microsoft.com/office/officeart/2005/8/layout/vList5"/>
    <dgm:cxn modelId="{5E1C51BC-93B5-4313-87A0-2AE262C9DE29}" type="presParOf" srcId="{636655CA-1926-480C-86E7-FFECC1D706B5}" destId="{8E0B6C9C-D5CE-43A1-9D1B-116F054619A9}" srcOrd="1" destOrd="0" presId="urn:microsoft.com/office/officeart/2005/8/layout/vList5"/>
    <dgm:cxn modelId="{AEC7AED6-CDDB-4D8A-9D79-8F2701460386}" type="presParOf" srcId="{3388F1AE-76C1-444F-A13D-2383C269DCCD}" destId="{A09BB51B-A695-4F5F-9570-5FECEFCF0726}" srcOrd="11" destOrd="0" presId="urn:microsoft.com/office/officeart/2005/8/layout/vList5"/>
    <dgm:cxn modelId="{9602FE67-C2EE-4638-B8EE-E4E0A87B0379}" type="presParOf" srcId="{3388F1AE-76C1-444F-A13D-2383C269DCCD}" destId="{DCAD70C7-6560-4ECD-9F29-6E198BB4D0BA}" srcOrd="12" destOrd="0" presId="urn:microsoft.com/office/officeart/2005/8/layout/vList5"/>
    <dgm:cxn modelId="{D2CAB070-ED67-4FAB-BD42-61B658DE444B}" type="presParOf" srcId="{DCAD70C7-6560-4ECD-9F29-6E198BB4D0BA}" destId="{1677D141-4CB2-4631-A2B4-73526CC175B7}" srcOrd="0" destOrd="0" presId="urn:microsoft.com/office/officeart/2005/8/layout/vList5"/>
    <dgm:cxn modelId="{7ECF77A6-3B0E-4092-AA59-A56C56B4FE1F}" type="presParOf" srcId="{DCAD70C7-6560-4ECD-9F29-6E198BB4D0BA}" destId="{9C178920-9561-409F-97EB-378D55B84CDB}" srcOrd="1" destOrd="0" presId="urn:microsoft.com/office/officeart/2005/8/layout/vList5"/>
    <dgm:cxn modelId="{D647D5B2-CFD5-4978-B994-D0D90DE43577}" type="presParOf" srcId="{3388F1AE-76C1-444F-A13D-2383C269DCCD}" destId="{52226E0D-FEA1-4F02-B453-DFD80EF27EDC}" srcOrd="13" destOrd="0" presId="urn:microsoft.com/office/officeart/2005/8/layout/vList5"/>
    <dgm:cxn modelId="{D8419B56-C605-47CE-BCDB-00F065270F3B}" type="presParOf" srcId="{3388F1AE-76C1-444F-A13D-2383C269DCCD}" destId="{CEBF9D97-7A8A-4C3D-8200-25E14BE6A716}" srcOrd="14" destOrd="0" presId="urn:microsoft.com/office/officeart/2005/8/layout/vList5"/>
    <dgm:cxn modelId="{41607B29-E9FC-4AAE-BC00-7367D3C52C5B}" type="presParOf" srcId="{CEBF9D97-7A8A-4C3D-8200-25E14BE6A716}" destId="{3A27DBEF-8194-4E17-A747-E022BF80499B}" srcOrd="0" destOrd="0" presId="urn:microsoft.com/office/officeart/2005/8/layout/vList5"/>
    <dgm:cxn modelId="{5D1A4AB4-5F45-492B-91F2-4149223FA060}" type="presParOf" srcId="{CEBF9D97-7A8A-4C3D-8200-25E14BE6A716}" destId="{4CEEAEFA-155C-40F3-9388-F4BCD143E9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7BBB9-D18C-44D2-82C9-9F6571B351B5}">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72379-3F68-4931-BFA7-05B38077D9D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Recovery housing operators assessing differences </a:t>
          </a:r>
          <a:r>
            <a:rPr lang="en-US" sz="2800" b="1" kern="1200" dirty="0">
              <a:solidFill>
                <a:srgbClr val="0070C0"/>
              </a:solidFill>
            </a:rPr>
            <a:t>within and across </a:t>
          </a:r>
          <a:r>
            <a:rPr lang="en-US" sz="2800" kern="1200" dirty="0"/>
            <a:t>their homes</a:t>
          </a:r>
        </a:p>
      </dsp:txBody>
      <dsp:txXfrm>
        <a:off x="0" y="0"/>
        <a:ext cx="6900512" cy="1384035"/>
      </dsp:txXfrm>
    </dsp:sp>
    <dsp:sp modelId="{EC02C755-8C62-46A5-874C-B2A6AD0D3FC8}">
      <dsp:nvSpPr>
        <dsp:cNvPr id="0" name=""/>
        <dsp:cNvSpPr/>
      </dsp:nvSpPr>
      <dsp:spPr>
        <a:xfrm>
          <a:off x="0" y="1384035"/>
          <a:ext cx="6900512" cy="0"/>
        </a:xfrm>
        <a:prstGeom prst="line">
          <a:avLst/>
        </a:prstGeom>
        <a:solidFill>
          <a:schemeClr val="accent2">
            <a:hueOff val="104814"/>
            <a:satOff val="709"/>
            <a:lumOff val="589"/>
            <a:alphaOff val="0"/>
          </a:schemeClr>
        </a:solidFill>
        <a:ln w="19050" cap="flat" cmpd="sng" algn="ctr">
          <a:solidFill>
            <a:schemeClr val="accent2">
              <a:hueOff val="104814"/>
              <a:satOff val="709"/>
              <a:lumOff val="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3191E-33CB-432F-9139-CCD8C3D4A35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070C0"/>
              </a:solidFill>
            </a:rPr>
            <a:t>Certification/accreditation bodies </a:t>
          </a:r>
          <a:r>
            <a:rPr lang="en-US" sz="2800" kern="1200" dirty="0"/>
            <a:t>assessing recovery housing applicants</a:t>
          </a:r>
        </a:p>
      </dsp:txBody>
      <dsp:txXfrm>
        <a:off x="0" y="1384035"/>
        <a:ext cx="6900512" cy="1384035"/>
      </dsp:txXfrm>
    </dsp:sp>
    <dsp:sp modelId="{5BA80B59-CB61-4261-ACC8-FD8C6BC3201E}">
      <dsp:nvSpPr>
        <dsp:cNvPr id="0" name=""/>
        <dsp:cNvSpPr/>
      </dsp:nvSpPr>
      <dsp:spPr>
        <a:xfrm>
          <a:off x="0" y="2768070"/>
          <a:ext cx="6900512" cy="0"/>
        </a:xfrm>
        <a:prstGeom prst="line">
          <a:avLst/>
        </a:prstGeom>
        <a:solidFill>
          <a:schemeClr val="accent2">
            <a:hueOff val="209628"/>
            <a:satOff val="1417"/>
            <a:lumOff val="1177"/>
            <a:alphaOff val="0"/>
          </a:schemeClr>
        </a:solidFill>
        <a:ln w="19050" cap="flat" cmpd="sng" algn="ctr">
          <a:solidFill>
            <a:schemeClr val="accent2">
              <a:hueOff val="209628"/>
              <a:satOff val="1417"/>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3F711-645D-403F-9738-0438D5DAD31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Design and deliver </a:t>
          </a:r>
          <a:r>
            <a:rPr lang="en-US" sz="2800" b="1" kern="1200" dirty="0">
              <a:solidFill>
                <a:srgbClr val="0070C0"/>
              </a:solidFill>
            </a:rPr>
            <a:t>tailored trainings </a:t>
          </a:r>
          <a:r>
            <a:rPr lang="en-US" sz="2800" kern="1200" dirty="0"/>
            <a:t>to address specific barriers</a:t>
          </a:r>
        </a:p>
      </dsp:txBody>
      <dsp:txXfrm>
        <a:off x="0" y="2768070"/>
        <a:ext cx="6900512" cy="1384035"/>
      </dsp:txXfrm>
    </dsp:sp>
    <dsp:sp modelId="{15201B7C-ACB8-47F5-ACD4-48694A8C6391}">
      <dsp:nvSpPr>
        <dsp:cNvPr id="0" name=""/>
        <dsp:cNvSpPr/>
      </dsp:nvSpPr>
      <dsp:spPr>
        <a:xfrm>
          <a:off x="0" y="4152105"/>
          <a:ext cx="6900512" cy="0"/>
        </a:xfrm>
        <a:prstGeom prst="line">
          <a:avLst/>
        </a:prstGeom>
        <a:solidFill>
          <a:schemeClr val="accent2">
            <a:hueOff val="314442"/>
            <a:satOff val="2126"/>
            <a:lumOff val="1766"/>
            <a:alphaOff val="0"/>
          </a:schemeClr>
        </a:solidFill>
        <a:ln w="19050" cap="flat" cmpd="sng" algn="ctr">
          <a:solidFill>
            <a:schemeClr val="accent2">
              <a:hueOff val="314442"/>
              <a:satOff val="2126"/>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96A3A-9D1F-488D-942F-1CF602361CB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Federal and state funders issue </a:t>
          </a:r>
          <a:r>
            <a:rPr lang="en-US" sz="2800" b="1" kern="1200" dirty="0">
              <a:solidFill>
                <a:srgbClr val="0070C0"/>
              </a:solidFill>
            </a:rPr>
            <a:t>funding to fill specific capacity-related gaps </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7B719-309E-4AF7-98D1-B4FD2ED82E6C}">
      <dsp:nvSpPr>
        <dsp:cNvPr id="0" name=""/>
        <dsp:cNvSpPr/>
      </dsp:nvSpPr>
      <dsp:spPr>
        <a:xfrm rot="5400000">
          <a:off x="7758151" y="-3444604"/>
          <a:ext cx="528788" cy="7550631"/>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The sooner you get off _____, the better.</a:t>
          </a:r>
          <a:endParaRPr lang="en-US" sz="1800" kern="1200"/>
        </a:p>
      </dsp:txBody>
      <dsp:txXfrm rot="-5400000">
        <a:off x="4247230" y="92130"/>
        <a:ext cx="7524818" cy="477162"/>
      </dsp:txXfrm>
    </dsp:sp>
    <dsp:sp modelId="{69680D67-E9AF-4070-A00A-7CBB02E63D33}">
      <dsp:nvSpPr>
        <dsp:cNvPr id="0" name=""/>
        <dsp:cNvSpPr/>
      </dsp:nvSpPr>
      <dsp:spPr>
        <a:xfrm>
          <a:off x="0" y="218"/>
          <a:ext cx="4247230" cy="6609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General stigma</a:t>
          </a:r>
          <a:endParaRPr lang="en-US" sz="1400" kern="1200"/>
        </a:p>
      </dsp:txBody>
      <dsp:txXfrm>
        <a:off x="32267" y="32485"/>
        <a:ext cx="4182696" cy="596451"/>
      </dsp:txXfrm>
    </dsp:sp>
    <dsp:sp modelId="{9BDC7A4E-FAFB-4527-8A8F-E1C0385B922D}">
      <dsp:nvSpPr>
        <dsp:cNvPr id="0" name=""/>
        <dsp:cNvSpPr/>
      </dsp:nvSpPr>
      <dsp:spPr>
        <a:xfrm rot="5400000">
          <a:off x="7758151" y="-2750569"/>
          <a:ext cx="528788" cy="7550631"/>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MAT use within a recovery house is triggering to other residents</a:t>
          </a:r>
          <a:endParaRPr lang="en-US" sz="1800" kern="1200"/>
        </a:p>
      </dsp:txBody>
      <dsp:txXfrm rot="-5400000">
        <a:off x="4247230" y="786165"/>
        <a:ext cx="7524818" cy="477162"/>
      </dsp:txXfrm>
    </dsp:sp>
    <dsp:sp modelId="{E9CC42F3-1041-48B2-A813-78F771A187BB}">
      <dsp:nvSpPr>
        <dsp:cNvPr id="0" name=""/>
        <dsp:cNvSpPr/>
      </dsp:nvSpPr>
      <dsp:spPr>
        <a:xfrm>
          <a:off x="0" y="694253"/>
          <a:ext cx="4247230" cy="66098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General stigma - Recovery Housing</a:t>
          </a:r>
          <a:endParaRPr lang="en-US" sz="1400" kern="1200"/>
        </a:p>
      </dsp:txBody>
      <dsp:txXfrm>
        <a:off x="32267" y="726520"/>
        <a:ext cx="4182696" cy="596451"/>
      </dsp:txXfrm>
    </dsp:sp>
    <dsp:sp modelId="{56C6A6FA-3994-487A-9214-33141E1CB96E}">
      <dsp:nvSpPr>
        <dsp:cNvPr id="0" name=""/>
        <dsp:cNvSpPr/>
      </dsp:nvSpPr>
      <dsp:spPr>
        <a:xfrm rot="5400000">
          <a:off x="7758151" y="-2056534"/>
          <a:ext cx="528788" cy="7550631"/>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People using MAT are addicted to it.</a:t>
          </a:r>
          <a:endParaRPr lang="en-US" sz="1800" kern="1200"/>
        </a:p>
      </dsp:txBody>
      <dsp:txXfrm rot="-5400000">
        <a:off x="4247230" y="1480200"/>
        <a:ext cx="7524818" cy="477162"/>
      </dsp:txXfrm>
    </dsp:sp>
    <dsp:sp modelId="{4165FAB6-58E7-409D-ADED-4E976D8B263E}">
      <dsp:nvSpPr>
        <dsp:cNvPr id="0" name=""/>
        <dsp:cNvSpPr/>
      </dsp:nvSpPr>
      <dsp:spPr>
        <a:xfrm>
          <a:off x="0" y="1388288"/>
          <a:ext cx="4247230" cy="66098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Pharmacological properties:</a:t>
          </a:r>
          <a:endParaRPr lang="en-US" sz="1400" kern="1200"/>
        </a:p>
      </dsp:txBody>
      <dsp:txXfrm>
        <a:off x="32267" y="1420555"/>
        <a:ext cx="4182696" cy="596451"/>
      </dsp:txXfrm>
    </dsp:sp>
    <dsp:sp modelId="{22989F33-E3DE-42CF-80AE-7AC435903315}">
      <dsp:nvSpPr>
        <dsp:cNvPr id="0" name=""/>
        <dsp:cNvSpPr/>
      </dsp:nvSpPr>
      <dsp:spPr>
        <a:xfrm rot="5400000">
          <a:off x="7758151" y="-1362499"/>
          <a:ext cx="528788" cy="7550631"/>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People using MAT cannot be considered clean and sober.</a:t>
          </a:r>
          <a:endParaRPr lang="en-US" sz="1800" kern="1200" dirty="0"/>
        </a:p>
      </dsp:txBody>
      <dsp:txXfrm rot="-5400000">
        <a:off x="4247230" y="2174235"/>
        <a:ext cx="7524818" cy="477162"/>
      </dsp:txXfrm>
    </dsp:sp>
    <dsp:sp modelId="{59B10159-ED56-4DB9-8328-CABB38CF4FAF}">
      <dsp:nvSpPr>
        <dsp:cNvPr id="0" name=""/>
        <dsp:cNvSpPr/>
      </dsp:nvSpPr>
      <dsp:spPr>
        <a:xfrm>
          <a:off x="0" y="2082323"/>
          <a:ext cx="4247230" cy="66098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Theoret</a:t>
          </a:r>
          <a:r>
            <a:rPr lang="en-US" sz="1400" b="1" kern="1200"/>
            <a:t>ical orientation:</a:t>
          </a:r>
          <a:endParaRPr lang="en-US" sz="1400" kern="1200"/>
        </a:p>
      </dsp:txBody>
      <dsp:txXfrm>
        <a:off x="32267" y="2114590"/>
        <a:ext cx="4182696" cy="596451"/>
      </dsp:txXfrm>
    </dsp:sp>
    <dsp:sp modelId="{D8087D53-4B29-4C8F-8E31-A621B4F2FBF4}">
      <dsp:nvSpPr>
        <dsp:cNvPr id="0" name=""/>
        <dsp:cNvSpPr/>
      </dsp:nvSpPr>
      <dsp:spPr>
        <a:xfrm rot="5400000">
          <a:off x="7758151" y="-668464"/>
          <a:ext cx="528788" cy="7550631"/>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MAT is only effective if it is delivered alongside counseling or talk therapy</a:t>
          </a:r>
          <a:endParaRPr lang="en-US" sz="1800" kern="1200"/>
        </a:p>
      </dsp:txBody>
      <dsp:txXfrm rot="-5400000">
        <a:off x="4247230" y="2868270"/>
        <a:ext cx="7524818" cy="477162"/>
      </dsp:txXfrm>
    </dsp:sp>
    <dsp:sp modelId="{87D04D4A-9EBB-426C-AA34-D9EE00B09F17}">
      <dsp:nvSpPr>
        <dsp:cNvPr id="0" name=""/>
        <dsp:cNvSpPr/>
      </dsp:nvSpPr>
      <dsp:spPr>
        <a:xfrm>
          <a:off x="0" y="2776358"/>
          <a:ext cx="4247230" cy="66098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rPr>
            <a:t>Preferring psychosocial treatments over medication</a:t>
          </a:r>
          <a:endParaRPr lang="en-US" sz="1400" kern="1200" dirty="0">
            <a:solidFill>
              <a:schemeClr val="tx1"/>
            </a:solidFill>
          </a:endParaRPr>
        </a:p>
      </dsp:txBody>
      <dsp:txXfrm>
        <a:off x="32267" y="2808625"/>
        <a:ext cx="4182696" cy="596451"/>
      </dsp:txXfrm>
    </dsp:sp>
    <dsp:sp modelId="{8E0B6C9C-D5CE-43A1-9D1B-116F054619A9}">
      <dsp:nvSpPr>
        <dsp:cNvPr id="0" name=""/>
        <dsp:cNvSpPr/>
      </dsp:nvSpPr>
      <dsp:spPr>
        <a:xfrm rot="5400000">
          <a:off x="7758151" y="25569"/>
          <a:ext cx="528788" cy="7550631"/>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Research studies about the benefits of MAT are untrustworthy</a:t>
          </a:r>
          <a:endParaRPr lang="en-US" sz="1800" kern="1200"/>
        </a:p>
      </dsp:txBody>
      <dsp:txXfrm rot="-5400000">
        <a:off x="4247230" y="3562304"/>
        <a:ext cx="7524818" cy="477162"/>
      </dsp:txXfrm>
    </dsp:sp>
    <dsp:sp modelId="{23163EE6-A9F0-4FAF-AEA4-DA6A99DF1661}">
      <dsp:nvSpPr>
        <dsp:cNvPr id="0" name=""/>
        <dsp:cNvSpPr/>
      </dsp:nvSpPr>
      <dsp:spPr>
        <a:xfrm>
          <a:off x="0" y="3470392"/>
          <a:ext cx="4247230" cy="6609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Mistrust of scientific research of MOUD (Valuing experiential knowledge and anecdote)</a:t>
          </a:r>
          <a:endParaRPr lang="en-US" sz="1400" kern="1200"/>
        </a:p>
      </dsp:txBody>
      <dsp:txXfrm>
        <a:off x="32267" y="3502659"/>
        <a:ext cx="4182696" cy="596451"/>
      </dsp:txXfrm>
    </dsp:sp>
    <dsp:sp modelId="{9C178920-9561-409F-97EB-378D55B84CDB}">
      <dsp:nvSpPr>
        <dsp:cNvPr id="0" name=""/>
        <dsp:cNvSpPr/>
      </dsp:nvSpPr>
      <dsp:spPr>
        <a:xfrm rot="5400000">
          <a:off x="7758151" y="719604"/>
          <a:ext cx="528788" cy="7550631"/>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MAT was developed so companies and doctors can make more money</a:t>
          </a:r>
          <a:endParaRPr lang="en-US" sz="1800" kern="1200"/>
        </a:p>
      </dsp:txBody>
      <dsp:txXfrm rot="-5400000">
        <a:off x="4247230" y="4256339"/>
        <a:ext cx="7524818" cy="477162"/>
      </dsp:txXfrm>
    </dsp:sp>
    <dsp:sp modelId="{1677D141-4CB2-4631-A2B4-73526CC175B7}">
      <dsp:nvSpPr>
        <dsp:cNvPr id="0" name=""/>
        <dsp:cNvSpPr/>
      </dsp:nvSpPr>
      <dsp:spPr>
        <a:xfrm>
          <a:off x="0" y="4164427"/>
          <a:ext cx="4247230" cy="66098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Suspecting profit/negative motives</a:t>
          </a:r>
          <a:endParaRPr lang="en-US" sz="1400" kern="1200"/>
        </a:p>
      </dsp:txBody>
      <dsp:txXfrm>
        <a:off x="32267" y="4196694"/>
        <a:ext cx="4182696" cy="596451"/>
      </dsp:txXfrm>
    </dsp:sp>
    <dsp:sp modelId="{4CEEAEFA-155C-40F3-9388-F4BCD143E9E9}">
      <dsp:nvSpPr>
        <dsp:cNvPr id="0" name=""/>
        <dsp:cNvSpPr/>
      </dsp:nvSpPr>
      <dsp:spPr>
        <a:xfrm rot="5400000">
          <a:off x="7758151" y="1413639"/>
          <a:ext cx="528788" cy="7550631"/>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People on MAT too often sell it or share it.</a:t>
          </a:r>
          <a:endParaRPr lang="en-US" sz="1800" kern="1200"/>
        </a:p>
      </dsp:txBody>
      <dsp:txXfrm rot="-5400000">
        <a:off x="4247230" y="4950374"/>
        <a:ext cx="7524818" cy="477162"/>
      </dsp:txXfrm>
    </dsp:sp>
    <dsp:sp modelId="{3A27DBEF-8194-4E17-A747-E022BF80499B}">
      <dsp:nvSpPr>
        <dsp:cNvPr id="0" name=""/>
        <dsp:cNvSpPr/>
      </dsp:nvSpPr>
      <dsp:spPr>
        <a:xfrm>
          <a:off x="0" y="4858462"/>
          <a:ext cx="4247230" cy="66098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a:t>Risk of diversion</a:t>
          </a:r>
          <a:endParaRPr lang="en-US" sz="1400" kern="1200"/>
        </a:p>
      </dsp:txBody>
      <dsp:txXfrm>
        <a:off x="32267" y="4890729"/>
        <a:ext cx="4182696" cy="5964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6FAB2-43E2-4162-B9E3-3FFD7A57688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40BFC-D331-4AC8-9562-D0B3A2146570}" type="slidenum">
              <a:rPr lang="en-US" smtClean="0"/>
              <a:t>‹#›</a:t>
            </a:fld>
            <a:endParaRPr lang="en-US"/>
          </a:p>
        </p:txBody>
      </p:sp>
    </p:spTree>
    <p:extLst>
      <p:ext uri="{BB962C8B-B14F-4D97-AF65-F5344CB8AC3E}">
        <p14:creationId xmlns:p14="http://schemas.microsoft.com/office/powerpoint/2010/main" val="94848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zotero.org/google-docs/?hYHAP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In recent work from our team examining various factors within the recovery housing landscape across Missouri, we assessed acceptance of different types and courses of MOUD among recovery housing operators within programs that had reportedly expanded their abstinence-based programs to be inclusive of MOUD. Although recovery homes were required (per funding restrictions) to accept residents using medication, variation existed in the extent to which house operators reported medication acceptance. Specifically, results indicated methadone was the least accepted medication for long term use, followed by buprenorphine and then naltrexone. Recovery house managers reporting significantly lower overall acceptance of methadone were more likely to report encouraging residents to “taper off” MOUD.</a:t>
            </a:r>
            <a:r>
              <a:rPr lang="en-US" sz="1800" b="0" i="0" u="none" strike="noStrike" baseline="30000" dirty="0">
                <a:solidFill>
                  <a:srgbClr val="000000"/>
                </a:solidFill>
                <a:effectLst/>
                <a:latin typeface="Arial" panose="020B0604020202020204" pitchFamily="34" charset="0"/>
                <a:hlinkClick r:id="rId3"/>
              </a:rPr>
              <a:t>18</a:t>
            </a:r>
            <a:r>
              <a:rPr lang="en-US" sz="1800" b="0" i="0" u="none" strike="noStrike" dirty="0">
                <a:solidFill>
                  <a:srgbClr val="000000"/>
                </a:solidFill>
                <a:effectLst/>
                <a:latin typeface="Arial" panose="020B0604020202020204" pitchFamily="34" charset="0"/>
              </a:rPr>
              <a:t> Given the limited number of items used in this study and the dearth of research related to MOUD attitudes and actions in recovery housing settings more broadly, </a:t>
            </a:r>
            <a:r>
              <a:rPr lang="en-US" sz="1800" b="1" i="0" u="none" strike="noStrike" dirty="0">
                <a:solidFill>
                  <a:srgbClr val="000000"/>
                </a:solidFill>
                <a:effectLst/>
                <a:latin typeface="Arial" panose="020B0604020202020204" pitchFamily="34" charset="0"/>
              </a:rPr>
              <a:t>these findings highlight the need for standardized, validated measures related to MOUD use  within recovery homes, with particular attention to various manifestations of stigma toward MOUD. </a:t>
            </a:r>
          </a:p>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2</a:t>
            </a:fld>
            <a:endParaRPr lang="en-US"/>
          </a:p>
        </p:txBody>
      </p:sp>
    </p:spTree>
    <p:extLst>
      <p:ext uri="{BB962C8B-B14F-4D97-AF65-F5344CB8AC3E}">
        <p14:creationId xmlns:p14="http://schemas.microsoft.com/office/powerpoint/2010/main" val="90509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sz="1100" b="0" i="0" dirty="0">
                <a:solidFill>
                  <a:srgbClr val="000000"/>
                </a:solidFill>
                <a:effectLst/>
                <a:latin typeface="Aptos" panose="020B0004020202020204" pitchFamily="34" charset="0"/>
              </a:rPr>
              <a:t>RMSEA = .058 (95% CI: [.04, .077])</a:t>
            </a:r>
          </a:p>
          <a:p>
            <a:pPr algn="l" fontAlgn="base">
              <a:buFont typeface="Arial" panose="020B0604020202020204" pitchFamily="34" charset="0"/>
              <a:buChar char="•"/>
            </a:pPr>
            <a:r>
              <a:rPr lang="en-US" sz="1100" b="0" i="0" dirty="0">
                <a:solidFill>
                  <a:srgbClr val="000000"/>
                </a:solidFill>
                <a:effectLst/>
                <a:latin typeface="Aptos" panose="020B0004020202020204" pitchFamily="34" charset="0"/>
              </a:rPr>
              <a:t>TLI = .928</a:t>
            </a:r>
          </a:p>
          <a:p>
            <a:pPr algn="l" fontAlgn="base">
              <a:buFont typeface="Arial" panose="020B0604020202020204" pitchFamily="34" charset="0"/>
              <a:buChar char="•"/>
            </a:pPr>
            <a:r>
              <a:rPr lang="en-US" sz="1100" b="0" i="0" dirty="0">
                <a:solidFill>
                  <a:srgbClr val="000000"/>
                </a:solidFill>
                <a:effectLst/>
                <a:latin typeface="Aptos" panose="020B0004020202020204" pitchFamily="34" charset="0"/>
              </a:rPr>
              <a:t>CFI = .961</a:t>
            </a:r>
          </a:p>
          <a:p>
            <a:pPr algn="l" fontAlgn="base">
              <a:buFont typeface="Arial" panose="020B0604020202020204" pitchFamily="34" charset="0"/>
              <a:buChar char="•"/>
            </a:pPr>
            <a:r>
              <a:rPr lang="en-US" sz="1100" b="0" i="0" dirty="0">
                <a:solidFill>
                  <a:srgbClr val="000000"/>
                </a:solidFill>
                <a:effectLst/>
                <a:latin typeface="Aptos" panose="020B0004020202020204" pitchFamily="34" charset="0"/>
              </a:rPr>
              <a:t>SRMR = .03</a:t>
            </a:r>
          </a:p>
          <a:p>
            <a:pPr marL="742950" lvl="1" indent="-285750" algn="l" fontAlgn="base">
              <a:buFont typeface="Arial" panose="020B0604020202020204" pitchFamily="34" charset="0"/>
              <a:buChar char="•"/>
            </a:pPr>
            <a:r>
              <a:rPr lang="en-US" sz="1100" b="0" i="0" dirty="0" err="1">
                <a:solidFill>
                  <a:srgbClr val="000000"/>
                </a:solidFill>
                <a:effectLst/>
                <a:latin typeface="Aptos" panose="020B0004020202020204" pitchFamily="34" charset="0"/>
              </a:rPr>
              <a:t>df</a:t>
            </a:r>
            <a:r>
              <a:rPr lang="en-US" sz="1100" b="0" i="0" dirty="0">
                <a:solidFill>
                  <a:srgbClr val="000000"/>
                </a:solidFill>
                <a:effectLst/>
                <a:latin typeface="Aptos" panose="020B0004020202020204" pitchFamily="34" charset="0"/>
              </a:rPr>
              <a:t>-corrected SRMR = .04</a:t>
            </a:r>
          </a:p>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17</a:t>
            </a:fld>
            <a:endParaRPr lang="en-US"/>
          </a:p>
        </p:txBody>
      </p:sp>
    </p:spTree>
    <p:extLst>
      <p:ext uri="{BB962C8B-B14F-4D97-AF65-F5344CB8AC3E}">
        <p14:creationId xmlns:p14="http://schemas.microsoft.com/office/powerpoint/2010/main" val="60814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008c20d5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a008c20d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Cut some of the squares + delete the background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Clr>
                <a:schemeClr val="dk1"/>
              </a:buClr>
              <a:buSzPts val="1100"/>
              <a:buFont typeface="Arial"/>
              <a:buNone/>
            </a:pPr>
            <a:r>
              <a:rPr lang="en" sz="1600">
                <a:solidFill>
                  <a:schemeClr val="dk1"/>
                </a:solidFill>
                <a:highlight>
                  <a:schemeClr val="lt1"/>
                </a:highlight>
                <a:latin typeface="Avenir"/>
                <a:ea typeface="Avenir"/>
                <a:cs typeface="Avenir"/>
                <a:sym typeface="Avenir"/>
              </a:rPr>
              <a:t>After completing the survey</a:t>
            </a:r>
            <a:endParaRPr sz="1600">
              <a:solidFill>
                <a:schemeClr val="dk1"/>
              </a:solidFill>
              <a:highlight>
                <a:schemeClr val="lt1"/>
              </a:highlight>
              <a:latin typeface="Avenir"/>
              <a:ea typeface="Avenir"/>
              <a:cs typeface="Avenir"/>
              <a:sym typeface="Avenir"/>
            </a:endParaRPr>
          </a:p>
          <a:p>
            <a:pPr marL="0" lvl="0" indent="0" algn="l" rtl="0">
              <a:spcBef>
                <a:spcPts val="0"/>
              </a:spcBef>
              <a:spcAft>
                <a:spcPts val="0"/>
              </a:spcAft>
              <a:buNone/>
            </a:pPr>
            <a:endParaRPr/>
          </a:p>
          <a:p>
            <a:pPr marL="0" lvl="0" indent="0" algn="l" rtl="0">
              <a:spcBef>
                <a:spcPts val="0"/>
              </a:spcBef>
              <a:spcAft>
                <a:spcPts val="0"/>
              </a:spcAft>
              <a:buNone/>
            </a:pPr>
            <a:r>
              <a:rPr lang="en"/>
              <a:t>Add attention checks?</a:t>
            </a:r>
            <a:endParaRPr/>
          </a:p>
        </p:txBody>
      </p:sp>
    </p:spTree>
    <p:extLst>
      <p:ext uri="{BB962C8B-B14F-4D97-AF65-F5344CB8AC3E}">
        <p14:creationId xmlns:p14="http://schemas.microsoft.com/office/powerpoint/2010/main" val="31181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19</a:t>
            </a:fld>
            <a:endParaRPr lang="en-US"/>
          </a:p>
        </p:txBody>
      </p:sp>
    </p:spTree>
    <p:extLst>
      <p:ext uri="{BB962C8B-B14F-4D97-AF65-F5344CB8AC3E}">
        <p14:creationId xmlns:p14="http://schemas.microsoft.com/office/powerpoint/2010/main" val="127001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happened during </a:t>
            </a:r>
            <a:r>
              <a:rPr lang="en-US" b="1" dirty="0"/>
              <a:t>week 8</a:t>
            </a:r>
            <a:r>
              <a:rPr lang="en-US" dirty="0"/>
              <a:t> (probably due to Operator screener link being posted on social media) – no bots detected prior to these bot attacks</a:t>
            </a:r>
          </a:p>
          <a:p>
            <a:pPr marL="171450" indent="-171450">
              <a:buFont typeface="Arial" panose="020B0604020202020204" pitchFamily="34" charset="0"/>
              <a:buChar char="•"/>
            </a:pPr>
            <a:r>
              <a:rPr lang="en-US" dirty="0"/>
              <a:t>during first and second bot attacks (Wed. and Thurs.), Operator screener and survey turned off within 2-3 hours</a:t>
            </a:r>
          </a:p>
          <a:p>
            <a:pPr marL="171450" indent="-171450">
              <a:buFont typeface="Arial" panose="020B0604020202020204" pitchFamily="34" charset="0"/>
              <a:buChar char="•"/>
            </a:pPr>
            <a:r>
              <a:rPr lang="en-US" dirty="0"/>
              <a:t>during third bot attack (Sun.), Operator screener and survey turned off within 12 hours</a:t>
            </a:r>
          </a:p>
          <a:p>
            <a:pPr marL="628650" lvl="1" indent="-171450">
              <a:buFont typeface="Arial" panose="020B0604020202020204" pitchFamily="34" charset="0"/>
              <a:buChar char="•"/>
            </a:pPr>
            <a:r>
              <a:rPr lang="en-US" dirty="0"/>
              <a:t>only one person knows how to turn the screener/survey off, and they were away-from-phone on Sun. (which is why more responses on Sun.)</a:t>
            </a:r>
          </a:p>
        </p:txBody>
      </p:sp>
      <p:sp>
        <p:nvSpPr>
          <p:cNvPr id="4" name="Slide Number Placeholder 3"/>
          <p:cNvSpPr>
            <a:spLocks noGrp="1"/>
          </p:cNvSpPr>
          <p:nvPr>
            <p:ph type="sldNum" sz="quarter" idx="5"/>
          </p:nvPr>
        </p:nvSpPr>
        <p:spPr/>
        <p:txBody>
          <a:bodyPr/>
          <a:lstStyle/>
          <a:p>
            <a:fld id="{0E740BFC-D331-4AC8-9562-D0B3A2146570}" type="slidenum">
              <a:rPr lang="en-US" smtClean="0"/>
              <a:t>22</a:t>
            </a:fld>
            <a:endParaRPr lang="en-US"/>
          </a:p>
        </p:txBody>
      </p:sp>
    </p:spTree>
    <p:extLst>
      <p:ext uri="{BB962C8B-B14F-4D97-AF65-F5344CB8AC3E}">
        <p14:creationId xmlns:p14="http://schemas.microsoft.com/office/powerpoint/2010/main" val="202370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869f1f98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60869f1f98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8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8</a:t>
            </a:fld>
            <a:endParaRPr lang="en-US"/>
          </a:p>
        </p:txBody>
      </p:sp>
    </p:spTree>
    <p:extLst>
      <p:ext uri="{BB962C8B-B14F-4D97-AF65-F5344CB8AC3E}">
        <p14:creationId xmlns:p14="http://schemas.microsoft.com/office/powerpoint/2010/main" val="2246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9</a:t>
            </a:fld>
            <a:endParaRPr lang="en-US"/>
          </a:p>
        </p:txBody>
      </p:sp>
    </p:spTree>
    <p:extLst>
      <p:ext uri="{BB962C8B-B14F-4D97-AF65-F5344CB8AC3E}">
        <p14:creationId xmlns:p14="http://schemas.microsoft.com/office/powerpoint/2010/main" val="151932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10</a:t>
            </a:fld>
            <a:endParaRPr lang="en-US"/>
          </a:p>
        </p:txBody>
      </p:sp>
    </p:spTree>
    <p:extLst>
      <p:ext uri="{BB962C8B-B14F-4D97-AF65-F5344CB8AC3E}">
        <p14:creationId xmlns:p14="http://schemas.microsoft.com/office/powerpoint/2010/main" val="49966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spcBef>
                <a:spcPts val="0"/>
              </a:spcBef>
              <a:spcAft>
                <a:spcPts val="0"/>
              </a:spcAft>
            </a:pPr>
            <a:r>
              <a:rPr lang="en-US" sz="1800" kern="100" dirty="0">
                <a:solidFill>
                  <a:srgbClr val="7030A0"/>
                </a:solidFill>
                <a:effectLst/>
                <a:latin typeface="Times New Roman" panose="02020603050405020304" pitchFamily="18" charset="0"/>
                <a:ea typeface="Malgun Gothic" panose="020B0503020000020004" pitchFamily="34" charset="-127"/>
                <a:cs typeface="Times New Roman" panose="02020603050405020304" pitchFamily="18" charset="0"/>
              </a:rPr>
              <a:t>F3 Mistrust of research</a:t>
            </a:r>
            <a:endParaRPr lang="en-US" sz="18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457200" marR="0">
              <a:lnSpc>
                <a:spcPct val="115000"/>
              </a:lnSpc>
              <a:spcBef>
                <a:spcPts val="0"/>
              </a:spcBef>
              <a:spcAft>
                <a:spcPts val="0"/>
              </a:spcAft>
            </a:pPr>
            <a:r>
              <a:rPr lang="en-US" sz="1800" kern="100" dirty="0">
                <a:solidFill>
                  <a:srgbClr val="FFC000"/>
                </a:solidFill>
                <a:effectLst/>
                <a:latin typeface="Times New Roman" panose="02020603050405020304" pitchFamily="18" charset="0"/>
                <a:ea typeface="Malgun Gothic" panose="020B0503020000020004" pitchFamily="34" charset="-127"/>
                <a:cs typeface="Times New Roman" panose="02020603050405020304" pitchFamily="18" charset="0"/>
              </a:rPr>
              <a:t>F4 Related to recovery/sober living environments (Setting-specific)</a:t>
            </a:r>
            <a:endParaRPr lang="en-US" sz="18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457200" marR="0">
              <a:lnSpc>
                <a:spcPct val="115000"/>
              </a:lnSpc>
              <a:spcBef>
                <a:spcPts val="0"/>
              </a:spcBef>
              <a:spcAft>
                <a:spcPts val="0"/>
              </a:spcAft>
            </a:pPr>
            <a:r>
              <a:rPr lang="en-US" sz="1800" kern="100" dirty="0">
                <a:solidFill>
                  <a:srgbClr val="0070C0"/>
                </a:solidFill>
                <a:effectLst/>
                <a:latin typeface="Times New Roman" panose="02020603050405020304" pitchFamily="18" charset="0"/>
                <a:ea typeface="Malgun Gothic" panose="020B0503020000020004" pitchFamily="34" charset="-127"/>
                <a:cs typeface="Times New Roman" panose="02020603050405020304" pitchFamily="18" charset="0"/>
              </a:rPr>
              <a:t>F2 Need for short-term use and prioritizing psychosocial treatment</a:t>
            </a:r>
            <a:endParaRPr lang="en-US" sz="1800" kern="100" dirty="0">
              <a:effectLst/>
              <a:latin typeface="Aptos" panose="020B000402020202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11</a:t>
            </a:fld>
            <a:endParaRPr lang="en-US"/>
          </a:p>
        </p:txBody>
      </p:sp>
    </p:spTree>
    <p:extLst>
      <p:ext uri="{BB962C8B-B14F-4D97-AF65-F5344CB8AC3E}">
        <p14:creationId xmlns:p14="http://schemas.microsoft.com/office/powerpoint/2010/main" val="384233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pple-system"/>
              </a:rPr>
              <a:t>Operator MAT Attitudinal score was significantly different from Resident MAT Attitudinal score (Mann-Whitney U test, also known as Wilcoxon rank sum test -- used due to non-normality and unequal variances, </a:t>
            </a:r>
            <a:r>
              <a:rPr lang="en-US" i="1" dirty="0">
                <a:effectLst/>
                <a:latin typeface="-apple-system"/>
              </a:rPr>
              <a:t>W</a:t>
            </a:r>
            <a:r>
              <a:rPr lang="en-US" dirty="0">
                <a:effectLst/>
                <a:latin typeface="-apple-system"/>
              </a:rPr>
              <a:t> = 10139, </a:t>
            </a:r>
            <a:r>
              <a:rPr lang="en-US" i="1" dirty="0">
                <a:effectLst/>
                <a:latin typeface="-apple-system"/>
              </a:rPr>
              <a:t>p</a:t>
            </a:r>
            <a:r>
              <a:rPr lang="en-US" dirty="0">
                <a:effectLst/>
                <a:latin typeface="-apple-system"/>
              </a:rPr>
              <a:t> &lt; .001).</a:t>
            </a:r>
          </a:p>
          <a:p>
            <a:r>
              <a:rPr lang="en-US" dirty="0">
                <a:effectLst/>
                <a:latin typeface="-apple-system"/>
              </a:rPr>
              <a:t> </a:t>
            </a:r>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12</a:t>
            </a:fld>
            <a:endParaRPr lang="en-US"/>
          </a:p>
        </p:txBody>
      </p:sp>
    </p:spTree>
    <p:extLst>
      <p:ext uri="{BB962C8B-B14F-4D97-AF65-F5344CB8AC3E}">
        <p14:creationId xmlns:p14="http://schemas.microsoft.com/office/powerpoint/2010/main" val="352031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13</a:t>
            </a:fld>
            <a:endParaRPr lang="en-US"/>
          </a:p>
        </p:txBody>
      </p:sp>
    </p:spTree>
    <p:extLst>
      <p:ext uri="{BB962C8B-B14F-4D97-AF65-F5344CB8AC3E}">
        <p14:creationId xmlns:p14="http://schemas.microsoft.com/office/powerpoint/2010/main" val="61481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40BFC-D331-4AC8-9562-D0B3A2146570}" type="slidenum">
              <a:rPr lang="en-US" smtClean="0"/>
              <a:t>15</a:t>
            </a:fld>
            <a:endParaRPr lang="en-US"/>
          </a:p>
        </p:txBody>
      </p:sp>
    </p:spTree>
    <p:extLst>
      <p:ext uri="{BB962C8B-B14F-4D97-AF65-F5344CB8AC3E}">
        <p14:creationId xmlns:p14="http://schemas.microsoft.com/office/powerpoint/2010/main" val="1085910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BF9B37-F591-5FED-28BD-FD7919D3A3F7}"/>
              </a:ext>
            </a:extLst>
          </p:cNvPr>
          <p:cNvSpPr/>
          <p:nvPr userDrawn="1"/>
        </p:nvSpPr>
        <p:spPr>
          <a:xfrm>
            <a:off x="0" y="0"/>
            <a:ext cx="12192000" cy="731520"/>
          </a:xfrm>
          <a:prstGeom prst="rect">
            <a:avLst/>
          </a:prstGeom>
          <a:gradFill flip="none" rotWithShape="1">
            <a:gsLst>
              <a:gs pos="66000">
                <a:srgbClr val="D4848C"/>
              </a:gs>
              <a:gs pos="33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F950C-319D-A8CB-FB7D-13F3D0766B78}"/>
              </a:ext>
            </a:extLst>
          </p:cNvPr>
          <p:cNvSpPr>
            <a:spLocks noGrp="1"/>
          </p:cNvSpPr>
          <p:nvPr>
            <p:ph type="ctrTitle"/>
          </p:nvPr>
        </p:nvSpPr>
        <p:spPr>
          <a:xfrm>
            <a:off x="609600" y="1122362"/>
            <a:ext cx="10972800" cy="3289141"/>
          </a:xfrm>
        </p:spPr>
        <p:txBody>
          <a:bodyPr anchor="b">
            <a:normAutofit/>
          </a:bodyPr>
          <a:lstStyle>
            <a:lvl1pPr algn="ctr">
              <a:defRPr sz="5400">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41CBF46-FF7F-10F9-383A-999A17360224}"/>
              </a:ext>
            </a:extLst>
          </p:cNvPr>
          <p:cNvSpPr>
            <a:spLocks noGrp="1"/>
          </p:cNvSpPr>
          <p:nvPr>
            <p:ph type="subTitle" idx="1"/>
          </p:nvPr>
        </p:nvSpPr>
        <p:spPr>
          <a:xfrm>
            <a:off x="609600" y="4506754"/>
            <a:ext cx="10972800" cy="1655762"/>
          </a:xfrm>
          <a:prstGeom prst="rect">
            <a:avLst/>
          </a:prstGeom>
        </p:spPr>
        <p:txBody>
          <a:bodyPr/>
          <a:lstStyle>
            <a:lvl1pPr marL="0" indent="0" algn="ct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r>
              <a:rPr lang="en-US" dirty="0"/>
              <a:t>Date of presentation</a:t>
            </a:r>
          </a:p>
        </p:txBody>
      </p:sp>
      <p:sp>
        <p:nvSpPr>
          <p:cNvPr id="5" name="Footer Placeholder 4">
            <a:extLst>
              <a:ext uri="{FF2B5EF4-FFF2-40B4-BE49-F238E27FC236}">
                <a16:creationId xmlns:a16="http://schemas.microsoft.com/office/drawing/2014/main" id="{047B7C1F-4FD1-29A3-15D2-D5C256E7A08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99546AC-22FF-4BA1-5EE7-92F82C480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A47C3EC-2AA5-4013-A33C-07A1ADCFDC4A}" type="slidenum">
              <a:rPr lang="en-US" smtClean="0"/>
              <a:pPr/>
              <a:t>‹#›</a:t>
            </a:fld>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3916746-E806-3B03-C7D7-5F96380294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1" y="195422"/>
            <a:ext cx="3657599" cy="731520"/>
          </a:xfrm>
          <a:prstGeom prst="rect">
            <a:avLst/>
          </a:prstGeom>
        </p:spPr>
      </p:pic>
    </p:spTree>
    <p:extLst>
      <p:ext uri="{BB962C8B-B14F-4D97-AF65-F5344CB8AC3E}">
        <p14:creationId xmlns:p14="http://schemas.microsoft.com/office/powerpoint/2010/main" val="180713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925398-5C99-CEE5-75DC-ACB0CCC82A9C}"/>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14CFA-E2A0-7635-9194-DE379413C122}"/>
              </a:ext>
            </a:extLst>
          </p:cNvPr>
          <p:cNvSpPr>
            <a:spLocks noGrp="1"/>
          </p:cNvSpPr>
          <p:nvPr>
            <p:ph type="title"/>
          </p:nvPr>
        </p:nvSpPr>
        <p:spPr>
          <a:xfrm>
            <a:off x="838200" y="457200"/>
            <a:ext cx="9132012" cy="786384"/>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D282D47-98B4-2064-7A09-EF527CDF6A2C}"/>
              </a:ext>
            </a:extLst>
          </p:cNvPr>
          <p:cNvSpPr>
            <a:spLocks noGrp="1"/>
          </p:cNvSpPr>
          <p:nvPr>
            <p:ph type="body" orient="vert" idx="1"/>
          </p:nvPr>
        </p:nvSpPr>
        <p:spPr>
          <a:xfrm>
            <a:off x="838200" y="1380744"/>
            <a:ext cx="10515600" cy="47962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D8FE70C-1C98-C845-C060-89563E6A5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17375-675C-812C-008D-8A98A50DB1AD}"/>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9" name="Picture 8" descr="A red and black logo&#10;&#10;Description automatically generated">
            <a:extLst>
              <a:ext uri="{FF2B5EF4-FFF2-40B4-BE49-F238E27FC236}">
                <a16:creationId xmlns:a16="http://schemas.microsoft.com/office/drawing/2014/main" id="{A2CFAD55-4353-F2AA-337E-4BA3800FF3CF}"/>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6212713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C23D0E-CF42-EBA8-0847-DC016C48DE8D}"/>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C9FDDA47-2666-3165-D022-441C2E25E059}"/>
              </a:ext>
            </a:extLst>
          </p:cNvPr>
          <p:cNvSpPr>
            <a:spLocks noGrp="1"/>
          </p:cNvSpPr>
          <p:nvPr>
            <p:ph type="title" orient="vert"/>
          </p:nvPr>
        </p:nvSpPr>
        <p:spPr>
          <a:xfrm>
            <a:off x="8724900" y="685799"/>
            <a:ext cx="2628900" cy="5491164"/>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6FE5C68-0480-93B6-0A91-DB0858594D91}"/>
              </a:ext>
            </a:extLst>
          </p:cNvPr>
          <p:cNvSpPr>
            <a:spLocks noGrp="1"/>
          </p:cNvSpPr>
          <p:nvPr>
            <p:ph type="body" orient="vert" idx="1"/>
          </p:nvPr>
        </p:nvSpPr>
        <p:spPr>
          <a:xfrm>
            <a:off x="838200" y="685799"/>
            <a:ext cx="7734300" cy="5491164"/>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0F74E0-A327-1086-C398-AF9AC5E5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F3C2C-E441-55C3-B194-B43EB08C6C49}"/>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10" name="Picture 9" descr="A red and black logo&#10;&#10;Description automatically generated">
            <a:extLst>
              <a:ext uri="{FF2B5EF4-FFF2-40B4-BE49-F238E27FC236}">
                <a16:creationId xmlns:a16="http://schemas.microsoft.com/office/drawing/2014/main" id="{8B604225-9132-0D6A-B4F5-CD1D7E3A69A0}"/>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39835365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977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F66CB6-A6C6-BEDF-3DE0-0981A07AED9D}"/>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44A6D-CFDE-BB16-CAF7-080BC33A600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973A4C7-3DB4-B067-A793-4C1DB0AF298B}"/>
              </a:ext>
            </a:extLst>
          </p:cNvPr>
          <p:cNvSpPr>
            <a:spLocks noGrp="1"/>
          </p:cNvSpPr>
          <p:nvPr>
            <p:ph idx="1"/>
          </p:nvPr>
        </p:nvSpPr>
        <p:spPr>
          <a:xfrm>
            <a:off x="838200" y="1380744"/>
            <a:ext cx="10515600" cy="4796219"/>
          </a:xfrm>
          <a:prstGeom prst="rect">
            <a:avLst/>
          </a:prstGeo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anose="05000000000000000000" pitchFamily="2" charset="2"/>
              <a:buChar char="§"/>
              <a:defRPr/>
            </a:lvl3pPr>
            <a:lvl4pPr marL="1828800" indent="-457200">
              <a:buFont typeface="Arial" panose="020B0604020202020204" pitchFamily="34" charset="0"/>
              <a:buChar char="•"/>
              <a:defRPr/>
            </a:lvl4pPr>
            <a:lvl5pPr marL="2286000" indent="-4572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4492FC9-97B4-DFD9-EB04-22CCD2F46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241D8-9DC2-CB0F-BB1B-0AC87DB4FE04}"/>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9" name="Picture 8" descr="A red and black logo&#10;&#10;Description automatically generated">
            <a:extLst>
              <a:ext uri="{FF2B5EF4-FFF2-40B4-BE49-F238E27FC236}">
                <a16:creationId xmlns:a16="http://schemas.microsoft.com/office/drawing/2014/main" id="{1896D31C-9840-AFCF-AB8F-79A44A87BC7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336824453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A7AD7-E013-7E1F-713D-8C80882145CF}"/>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ED806-09A8-7A2B-1AFF-11FE7C9474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DCFAFB-A861-CA17-5214-BE76939BE7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AED57FC-FEB9-0420-4E1C-85B4B0A0D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E0D0A-7DA1-C3BB-38FC-7CABEE5E5A33}"/>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9" name="Picture 8" descr="A red and black logo&#10;&#10;Description automatically generated">
            <a:extLst>
              <a:ext uri="{FF2B5EF4-FFF2-40B4-BE49-F238E27FC236}">
                <a16:creationId xmlns:a16="http://schemas.microsoft.com/office/drawing/2014/main" id="{3D27E583-2F32-366B-5126-EDE3D09778C2}"/>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216242955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4353DE-328E-13E3-11AD-3D1537E09894}"/>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282FC-2168-6B1E-8320-96DC76E93D81}"/>
              </a:ext>
            </a:extLst>
          </p:cNvPr>
          <p:cNvSpPr>
            <a:spLocks noGrp="1"/>
          </p:cNvSpPr>
          <p:nvPr>
            <p:ph type="title"/>
          </p:nvPr>
        </p:nvSpPr>
        <p:spPr>
          <a:xfrm>
            <a:off x="838200" y="457200"/>
            <a:ext cx="9132012" cy="78638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2A69701-8B00-A4F0-973D-6DB107CA17C4}"/>
              </a:ext>
            </a:extLst>
          </p:cNvPr>
          <p:cNvSpPr>
            <a:spLocks noGrp="1"/>
          </p:cNvSpPr>
          <p:nvPr>
            <p:ph sz="half" idx="1"/>
          </p:nvPr>
        </p:nvSpPr>
        <p:spPr>
          <a:xfrm>
            <a:off x="838200" y="1380744"/>
            <a:ext cx="5181600" cy="47962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91C23B9-89E3-3335-2D1D-D2D37AF3B9B5}"/>
              </a:ext>
            </a:extLst>
          </p:cNvPr>
          <p:cNvSpPr>
            <a:spLocks noGrp="1"/>
          </p:cNvSpPr>
          <p:nvPr>
            <p:ph sz="half" idx="2"/>
          </p:nvPr>
        </p:nvSpPr>
        <p:spPr>
          <a:xfrm>
            <a:off x="6172200" y="1380744"/>
            <a:ext cx="5181600" cy="47962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403D39F-DCC7-FA7F-A711-E397E0C5D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49A59-338A-0D42-0391-D664CD0A4517}"/>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10" name="Picture 9" descr="A red and black logo&#10;&#10;Description automatically generated">
            <a:extLst>
              <a:ext uri="{FF2B5EF4-FFF2-40B4-BE49-F238E27FC236}">
                <a16:creationId xmlns:a16="http://schemas.microsoft.com/office/drawing/2014/main" id="{2C4D9C58-6A8D-37C9-B553-92720E5EAA96}"/>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39782278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86AB4F-0D3F-E74B-A2D9-9CA394482202}"/>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1CF2F-97F4-D49C-3A36-3B81DA03873E}"/>
              </a:ext>
            </a:extLst>
          </p:cNvPr>
          <p:cNvSpPr>
            <a:spLocks noGrp="1"/>
          </p:cNvSpPr>
          <p:nvPr>
            <p:ph type="title"/>
          </p:nvPr>
        </p:nvSpPr>
        <p:spPr>
          <a:xfrm>
            <a:off x="838200" y="460375"/>
            <a:ext cx="9132012" cy="7863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C97FBF3-88D4-1F2F-B21E-2E6C2FF48BA7}"/>
              </a:ext>
            </a:extLst>
          </p:cNvPr>
          <p:cNvSpPr>
            <a:spLocks noGrp="1"/>
          </p:cNvSpPr>
          <p:nvPr>
            <p:ph type="body" idx="1"/>
          </p:nvPr>
        </p:nvSpPr>
        <p:spPr>
          <a:xfrm>
            <a:off x="839788" y="12438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7D6C4E-CD45-E5E8-C345-074E3D5EAE16}"/>
              </a:ext>
            </a:extLst>
          </p:cNvPr>
          <p:cNvSpPr>
            <a:spLocks noGrp="1"/>
          </p:cNvSpPr>
          <p:nvPr>
            <p:ph sz="half" idx="2"/>
          </p:nvPr>
        </p:nvSpPr>
        <p:spPr>
          <a:xfrm>
            <a:off x="839788" y="2067749"/>
            <a:ext cx="5157787" cy="41219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FC1EAAF-A745-954D-D57A-C2C5D37AED18}"/>
              </a:ext>
            </a:extLst>
          </p:cNvPr>
          <p:cNvSpPr>
            <a:spLocks noGrp="1"/>
          </p:cNvSpPr>
          <p:nvPr>
            <p:ph type="body" sz="quarter" idx="3"/>
          </p:nvPr>
        </p:nvSpPr>
        <p:spPr>
          <a:xfrm>
            <a:off x="6169024" y="12438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97EA587-B0A4-57BF-98BD-89524C27815B}"/>
              </a:ext>
            </a:extLst>
          </p:cNvPr>
          <p:cNvSpPr>
            <a:spLocks noGrp="1"/>
          </p:cNvSpPr>
          <p:nvPr>
            <p:ph sz="quarter" idx="4"/>
          </p:nvPr>
        </p:nvSpPr>
        <p:spPr>
          <a:xfrm>
            <a:off x="6172200" y="2067750"/>
            <a:ext cx="5183188" cy="41219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8AA99F1-4034-D788-B60C-FB1B61907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810EE-845C-E47C-DB9A-02E2901B142C}"/>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13" name="Picture 12" descr="A red and black logo&#10;&#10;Description automatically generated">
            <a:extLst>
              <a:ext uri="{FF2B5EF4-FFF2-40B4-BE49-F238E27FC236}">
                <a16:creationId xmlns:a16="http://schemas.microsoft.com/office/drawing/2014/main" id="{B8E942CE-AAA2-293A-26BB-42E74728BFE3}"/>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21282687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EFFE00-8401-E439-9E4C-D98CFD0ABA01}"/>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D8F80-9361-F1F9-4479-F1DCE1CA4C90}"/>
              </a:ext>
            </a:extLst>
          </p:cNvPr>
          <p:cNvSpPr>
            <a:spLocks noGrp="1"/>
          </p:cNvSpPr>
          <p:nvPr>
            <p:ph type="title"/>
          </p:nvPr>
        </p:nvSpPr>
        <p:spPr>
          <a:xfrm>
            <a:off x="838200" y="457200"/>
            <a:ext cx="9132012" cy="786384"/>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D7F84406-B70D-13B0-8B4F-AF338146A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DCFA3-11ED-011C-A0B5-E0568F6E6CCB}"/>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8" name="Picture 7" descr="A red and black logo&#10;&#10;Description automatically generated">
            <a:extLst>
              <a:ext uri="{FF2B5EF4-FFF2-40B4-BE49-F238E27FC236}">
                <a16:creationId xmlns:a16="http://schemas.microsoft.com/office/drawing/2014/main" id="{8BF03B52-D7AC-AAD8-0ACF-456B68932623}"/>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27257994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E92F5-452A-811F-515D-227A7DCD1ADE}"/>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FD3CACE-696E-C692-84F0-5CF655929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C8002-A799-EDA0-DA90-31F8F830D18F}"/>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7" name="Picture 6" descr="A red and black logo&#10;&#10;Description automatically generated">
            <a:extLst>
              <a:ext uri="{FF2B5EF4-FFF2-40B4-BE49-F238E27FC236}">
                <a16:creationId xmlns:a16="http://schemas.microsoft.com/office/drawing/2014/main" id="{D65A46AA-43ED-F69D-E3AA-622A023B1284}"/>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2526253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41E92-6E8E-E395-FA72-A32DA7CBFA22}"/>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13BF7-6023-B975-104D-838F7BBF5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80F11-A9A0-41C8-A0ED-87C5472CA6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CDB7F-4470-6BBE-7BDE-E56D45B070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B008D91-FC19-59EA-C0BD-BA45D3A76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3D9CF-0F1A-EBDD-1504-50A4EDCDE05C}"/>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10" name="Picture 9" descr="A red and black logo&#10;&#10;Description automatically generated">
            <a:extLst>
              <a:ext uri="{FF2B5EF4-FFF2-40B4-BE49-F238E27FC236}">
                <a16:creationId xmlns:a16="http://schemas.microsoft.com/office/drawing/2014/main" id="{7261BD80-5624-073E-C567-4C5292D13D41}"/>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72530762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1BF8A5-3368-2D94-5854-7182744BA2BB}"/>
              </a:ext>
            </a:extLst>
          </p:cNvPr>
          <p:cNvSpPr/>
          <p:nvPr userDrawn="1"/>
        </p:nvSpPr>
        <p:spPr>
          <a:xfrm>
            <a:off x="0" y="0"/>
            <a:ext cx="12192000" cy="457200"/>
          </a:xfrm>
          <a:prstGeom prst="rect">
            <a:avLst/>
          </a:prstGeom>
          <a:gradFill flip="none" rotWithShape="1">
            <a:gsLst>
              <a:gs pos="22000">
                <a:schemeClr val="accent5">
                  <a:lumMod val="20000"/>
                  <a:lumOff val="8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FC1A0-85B4-F30C-BAD0-8E671E53B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92445-4214-7950-E963-3B5DA778474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2B2A8-2055-5D21-FF9A-C3718DD656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C1019A3-233C-41A9-FD2A-A70BF9A2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3C79D-E220-BA2B-BB29-692A5D6B5C9E}"/>
              </a:ext>
            </a:extLst>
          </p:cNvPr>
          <p:cNvSpPr>
            <a:spLocks noGrp="1"/>
          </p:cNvSpPr>
          <p:nvPr>
            <p:ph type="sldNum" sz="quarter" idx="12"/>
          </p:nvPr>
        </p:nvSpPr>
        <p:spPr/>
        <p:txBody>
          <a:bodyPr/>
          <a:lstStyle/>
          <a:p>
            <a:fld id="{2A47C3EC-2AA5-4013-A33C-07A1ADCFDC4A}" type="slidenum">
              <a:rPr lang="en-US" smtClean="0"/>
              <a:t>‹#›</a:t>
            </a:fld>
            <a:endParaRPr lang="en-US"/>
          </a:p>
        </p:txBody>
      </p:sp>
      <p:pic>
        <p:nvPicPr>
          <p:cNvPr id="10" name="Picture 9" descr="A red and black logo&#10;&#10;Description automatically generated">
            <a:extLst>
              <a:ext uri="{FF2B5EF4-FFF2-40B4-BE49-F238E27FC236}">
                <a16:creationId xmlns:a16="http://schemas.microsoft.com/office/drawing/2014/main" id="{3EE438A0-307D-89D0-690E-50A52E733972}"/>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06" t="11862" r="874" b="28936"/>
          <a:stretch/>
        </p:blipFill>
        <p:spPr>
          <a:xfrm>
            <a:off x="9970212" y="228599"/>
            <a:ext cx="1993188" cy="457200"/>
          </a:xfrm>
          <a:prstGeom prst="rect">
            <a:avLst/>
          </a:prstGeom>
        </p:spPr>
      </p:pic>
    </p:spTree>
    <p:extLst>
      <p:ext uri="{BB962C8B-B14F-4D97-AF65-F5344CB8AC3E}">
        <p14:creationId xmlns:p14="http://schemas.microsoft.com/office/powerpoint/2010/main" val="8069263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68CB3-96E2-4B01-912A-176845E2026E}"/>
              </a:ext>
            </a:extLst>
          </p:cNvPr>
          <p:cNvSpPr>
            <a:spLocks noGrp="1"/>
          </p:cNvSpPr>
          <p:nvPr>
            <p:ph type="title"/>
          </p:nvPr>
        </p:nvSpPr>
        <p:spPr>
          <a:xfrm>
            <a:off x="838200" y="457200"/>
            <a:ext cx="10515600" cy="7863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0F8562-985F-1D0C-DF3F-764469926CA4}"/>
              </a:ext>
            </a:extLst>
          </p:cNvPr>
          <p:cNvSpPr>
            <a:spLocks noGrp="1"/>
          </p:cNvSpPr>
          <p:nvPr>
            <p:ph type="body" idx="1"/>
          </p:nvPr>
        </p:nvSpPr>
        <p:spPr>
          <a:xfrm>
            <a:off x="838200" y="1380744"/>
            <a:ext cx="10515600" cy="479621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327002-1422-B135-9651-69C1C494E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8032B1D-BD2E-A74B-AD4E-B65AE6AC8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2A47C3EC-2AA5-4013-A33C-07A1ADCFDC4A}" type="slidenum">
              <a:rPr lang="en-US" smtClean="0"/>
              <a:pPr/>
              <a:t>‹#›</a:t>
            </a:fld>
            <a:endParaRPr lang="en-US" dirty="0"/>
          </a:p>
        </p:txBody>
      </p:sp>
    </p:spTree>
    <p:extLst>
      <p:ext uri="{BB962C8B-B14F-4D97-AF65-F5344CB8AC3E}">
        <p14:creationId xmlns:p14="http://schemas.microsoft.com/office/powerpoint/2010/main" val="34187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514350" indent="-514350" algn="l" defTabSz="914400" rtl="0" eaLnBrk="1" latinLnBrk="0" hangingPunct="1">
        <a:lnSpc>
          <a:spcPct val="90000"/>
        </a:lnSpc>
        <a:spcBef>
          <a:spcPts val="1000"/>
        </a:spcBef>
        <a:buFont typeface="+mj-lt"/>
        <a:buAutoNum type="arabicPeriod"/>
        <a:defRPr sz="2800" kern="1200">
          <a:solidFill>
            <a:schemeClr val="tx1"/>
          </a:solidFill>
          <a:latin typeface="Arial" panose="020B0604020202020204" pitchFamily="34" charset="0"/>
          <a:ea typeface="+mn-ea"/>
          <a:cs typeface="Arial" panose="020B0604020202020204" pitchFamily="34" charset="0"/>
        </a:defRPr>
      </a:lvl1pPr>
      <a:lvl2pPr marL="971550" indent="-514350" algn="l" defTabSz="914400" rtl="0" eaLnBrk="1" latinLnBrk="0" hangingPunct="1">
        <a:lnSpc>
          <a:spcPct val="90000"/>
        </a:lnSpc>
        <a:spcBef>
          <a:spcPts val="500"/>
        </a:spcBef>
        <a:buFont typeface="+mj-lt"/>
        <a:buAutoNum type="alphaLcPeriod"/>
        <a:defRPr sz="2400" kern="1200">
          <a:solidFill>
            <a:schemeClr val="tx1"/>
          </a:solidFill>
          <a:latin typeface="Arial" panose="020B0604020202020204" pitchFamily="34" charset="0"/>
          <a:ea typeface="+mn-ea"/>
          <a:cs typeface="Arial" panose="020B0604020202020204" pitchFamily="34" charset="0"/>
        </a:defRPr>
      </a:lvl2pPr>
      <a:lvl3pPr marL="1485900" indent="-571500" algn="l" defTabSz="914400" rtl="0" eaLnBrk="1" latinLnBrk="0" hangingPunct="1">
        <a:lnSpc>
          <a:spcPct val="90000"/>
        </a:lnSpc>
        <a:spcBef>
          <a:spcPts val="500"/>
        </a:spcBef>
        <a:buFont typeface="+mj-lt"/>
        <a:buAutoNum type="romanLcPeriod"/>
        <a:defRPr sz="24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mj-lt"/>
        <a:buAutoNum type="alphaLcPeriod"/>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Rachel.Winograd@umsl.edu" TargetMode="External"/><Relationship Id="rId5" Type="http://schemas.openxmlformats.org/officeDocument/2006/relationships/hyperlink" Target="https://www.umsl.edu/psychology/aspire-lab/index.html" TargetMode="External"/><Relationship Id="rId4" Type="http://schemas.openxmlformats.org/officeDocument/2006/relationships/hyperlink" Target="http://www.mimhaddsci.org/"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C866445-C9CF-B9FE-0FA5-D84A83EB84A6}"/>
              </a:ext>
            </a:extLst>
          </p:cNvPr>
          <p:cNvSpPr>
            <a:spLocks noGrp="1"/>
          </p:cNvSpPr>
          <p:nvPr>
            <p:ph type="ctrTitle"/>
          </p:nvPr>
        </p:nvSpPr>
        <p:spPr>
          <a:xfrm>
            <a:off x="786383" y="447511"/>
            <a:ext cx="10912866" cy="2587131"/>
          </a:xfrm>
        </p:spPr>
        <p:txBody>
          <a:bodyPr vert="horz" lIns="91440" tIns="45720" rIns="91440" bIns="45720" rtlCol="0" anchor="b">
            <a:normAutofit/>
          </a:bodyPr>
          <a:lstStyle/>
          <a:p>
            <a:pPr algn="l"/>
            <a:r>
              <a:rPr lang="en-US" sz="4400" b="1" i="0" u="none" strike="noStrike" kern="1200" dirty="0">
                <a:solidFill>
                  <a:schemeClr val="bg1"/>
                </a:solidFill>
                <a:effectLst/>
                <a:latin typeface="+mj-lt"/>
                <a:ea typeface="+mj-ea"/>
                <a:cs typeface="+mj-cs"/>
              </a:rPr>
              <a:t>We could, couldn’t we? </a:t>
            </a:r>
            <a:br>
              <a:rPr lang="en-US" sz="4400" b="1" i="0" u="none" strike="noStrike" kern="1200" dirty="0">
                <a:solidFill>
                  <a:schemeClr val="bg1"/>
                </a:solidFill>
                <a:effectLst/>
                <a:latin typeface="+mj-lt"/>
                <a:ea typeface="+mj-ea"/>
                <a:cs typeface="+mj-cs"/>
              </a:rPr>
            </a:br>
            <a:r>
              <a:rPr lang="en-US" sz="4400" b="1" i="0" u="none" strike="noStrike" kern="1200" dirty="0">
                <a:solidFill>
                  <a:schemeClr val="bg1"/>
                </a:solidFill>
                <a:effectLst/>
                <a:latin typeface="+mj-lt"/>
                <a:ea typeface="+mj-ea"/>
                <a:cs typeface="+mj-cs"/>
              </a:rPr>
              <a:t>Measuring attitudinal and capacity barriers to supporting residents on MOUD in recovery housing</a:t>
            </a:r>
            <a:endParaRPr lang="en-US" sz="44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A71485AF-FD96-3388-8B78-EB91CF1664E7}"/>
              </a:ext>
            </a:extLst>
          </p:cNvPr>
          <p:cNvSpPr>
            <a:spLocks noGrp="1"/>
          </p:cNvSpPr>
          <p:nvPr>
            <p:ph type="subTitle" idx="1"/>
          </p:nvPr>
        </p:nvSpPr>
        <p:spPr>
          <a:xfrm>
            <a:off x="767201" y="3982414"/>
            <a:ext cx="6081071" cy="2145054"/>
          </a:xfrm>
        </p:spPr>
        <p:txBody>
          <a:bodyPr vert="horz" lIns="91440" tIns="45720" rIns="91440" bIns="45720" rtlCol="0" anchor="ctr">
            <a:normAutofit fontScale="92500"/>
          </a:bodyPr>
          <a:lstStyle/>
          <a:p>
            <a:pPr algn="l"/>
            <a:r>
              <a:rPr lang="en-US" b="1" dirty="0">
                <a:solidFill>
                  <a:srgbClr val="094427"/>
                </a:solidFill>
                <a:latin typeface="+mn-lt"/>
                <a:cs typeface="+mn-cs"/>
              </a:rPr>
              <a:t>Rachel P. Winograd, PhD</a:t>
            </a:r>
          </a:p>
          <a:p>
            <a:pPr algn="l"/>
            <a:r>
              <a:rPr lang="en-US" sz="1200" dirty="0">
                <a:solidFill>
                  <a:srgbClr val="094427"/>
                </a:solidFill>
                <a:latin typeface="+mn-lt"/>
                <a:cs typeface="+mn-cs"/>
              </a:rPr>
              <a:t>Associate Professor &amp; Director of Addiction Science</a:t>
            </a:r>
          </a:p>
          <a:p>
            <a:pPr algn="l"/>
            <a:r>
              <a:rPr lang="en-US" sz="1200" dirty="0">
                <a:solidFill>
                  <a:srgbClr val="094427"/>
                </a:solidFill>
                <a:latin typeface="+mn-lt"/>
                <a:cs typeface="+mn-cs"/>
              </a:rPr>
              <a:t>Department of Psychological Sciences &amp; Missouri Institute of Mental Health</a:t>
            </a:r>
          </a:p>
          <a:p>
            <a:pPr algn="l"/>
            <a:r>
              <a:rPr lang="en-US" sz="1200" dirty="0">
                <a:solidFill>
                  <a:srgbClr val="094427"/>
                </a:solidFill>
                <a:latin typeface="+mn-lt"/>
                <a:cs typeface="+mn-cs"/>
              </a:rPr>
              <a:t>University of Missouri, St. Louis</a:t>
            </a:r>
          </a:p>
          <a:p>
            <a:pPr algn="l"/>
            <a:endParaRPr lang="en-US" sz="1600" dirty="0">
              <a:highlight>
                <a:srgbClr val="FFFF00"/>
              </a:highlight>
            </a:endParaRPr>
          </a:p>
          <a:p>
            <a:pPr algn="l"/>
            <a:r>
              <a:rPr lang="en-US" sz="1600" dirty="0"/>
              <a:t>Co-authored by: Rashmi </a:t>
            </a:r>
            <a:r>
              <a:rPr lang="en-US" sz="1600" dirty="0" err="1"/>
              <a:t>Ghonasgi</a:t>
            </a:r>
            <a:r>
              <a:rPr lang="en-US" sz="1600" dirty="0"/>
              <a:t>, Brandon Park, Maria </a:t>
            </a:r>
            <a:r>
              <a:rPr lang="en-US" sz="1600" dirty="0" err="1"/>
              <a:t>Paschke</a:t>
            </a:r>
            <a:r>
              <a:rPr lang="en-US" sz="1600" dirty="0"/>
              <a:t>, Lindsey </a:t>
            </a:r>
            <a:r>
              <a:rPr lang="en-US" sz="1600" dirty="0" err="1"/>
              <a:t>Vondras</a:t>
            </a:r>
            <a:r>
              <a:rPr lang="en-US" sz="1600" dirty="0"/>
              <a:t>, Micah </a:t>
            </a:r>
            <a:r>
              <a:rPr lang="en-US" sz="1600" dirty="0" err="1"/>
              <a:t>Nellis</a:t>
            </a:r>
            <a:r>
              <a:rPr lang="en-US" sz="1600" dirty="0"/>
              <a:t>, Dez Smith, &amp; Dr. Amy </a:t>
            </a:r>
            <a:r>
              <a:rPr lang="en-US" sz="1600" dirty="0" err="1"/>
              <a:t>Mericle</a:t>
            </a:r>
            <a:endParaRPr lang="en-US" sz="1800" dirty="0">
              <a:solidFill>
                <a:schemeClr val="tx2"/>
              </a:solidFill>
              <a:latin typeface="+mn-lt"/>
              <a:cs typeface="+mn-cs"/>
            </a:endParaRPr>
          </a:p>
        </p:txBody>
      </p:sp>
      <p:pic>
        <p:nvPicPr>
          <p:cNvPr id="9" name="Picture 8" descr="A logo with green text&#10;&#10;Description automatically generated with medium confidence">
            <a:extLst>
              <a:ext uri="{FF2B5EF4-FFF2-40B4-BE49-F238E27FC236}">
                <a16:creationId xmlns:a16="http://schemas.microsoft.com/office/drawing/2014/main" id="{4CFD7A97-72EF-356F-1222-A72A317D3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436" y="3046949"/>
            <a:ext cx="6218159" cy="3497714"/>
          </a:xfrm>
          <a:prstGeom prst="rect">
            <a:avLst/>
          </a:prstGeom>
        </p:spPr>
      </p:pic>
    </p:spTree>
    <p:extLst>
      <p:ext uri="{BB962C8B-B14F-4D97-AF65-F5344CB8AC3E}">
        <p14:creationId xmlns:p14="http://schemas.microsoft.com/office/powerpoint/2010/main" val="1414318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92BF-1BBC-2262-236D-A897FBCA69E2}"/>
              </a:ext>
            </a:extLst>
          </p:cNvPr>
          <p:cNvSpPr>
            <a:spLocks noGrp="1"/>
          </p:cNvSpPr>
          <p:nvPr>
            <p:ph type="title"/>
          </p:nvPr>
        </p:nvSpPr>
        <p:spPr/>
        <p:txBody>
          <a:bodyPr>
            <a:normAutofit fontScale="90000"/>
          </a:bodyPr>
          <a:lstStyle/>
          <a:p>
            <a:r>
              <a:rPr lang="en-US" dirty="0"/>
              <a:t>MOUD Attitudinal Items </a:t>
            </a:r>
            <a:r>
              <a:rPr lang="en-US" dirty="0">
                <a:solidFill>
                  <a:srgbClr val="0070C0"/>
                </a:solidFill>
              </a:rPr>
              <a:t>(Operators) </a:t>
            </a:r>
            <a:r>
              <a:rPr lang="en-US" dirty="0"/>
              <a:t>– 15 items</a:t>
            </a:r>
          </a:p>
        </p:txBody>
      </p:sp>
      <p:sp>
        <p:nvSpPr>
          <p:cNvPr id="3" name="Content Placeholder 2">
            <a:extLst>
              <a:ext uri="{FF2B5EF4-FFF2-40B4-BE49-F238E27FC236}">
                <a16:creationId xmlns:a16="http://schemas.microsoft.com/office/drawing/2014/main" id="{546CFD32-79DB-7CB2-CCAA-082C79C55634}"/>
              </a:ext>
            </a:extLst>
          </p:cNvPr>
          <p:cNvSpPr>
            <a:spLocks noGrp="1"/>
          </p:cNvSpPr>
          <p:nvPr>
            <p:ph idx="1"/>
          </p:nvPr>
        </p:nvSpPr>
        <p:spPr>
          <a:xfrm>
            <a:off x="463463" y="1243584"/>
            <a:ext cx="10890337" cy="4718805"/>
          </a:xfrm>
        </p:spPr>
        <p:txBody>
          <a:bodyPr/>
          <a:lstStyle/>
          <a:p>
            <a:pPr marL="342900" marR="0" lvl="0" indent="-342900">
              <a:lnSpc>
                <a:spcPct val="115000"/>
              </a:lnSpc>
              <a:spcBef>
                <a:spcPts val="0"/>
              </a:spcBef>
              <a:spcAft>
                <a:spcPts val="0"/>
              </a:spcAft>
              <a:buFont typeface="+mj-lt"/>
              <a:buAutoNum type="arabicPeriod"/>
            </a:pPr>
            <a:r>
              <a:rPr lang="en-US" sz="2000" b="1" kern="100" dirty="0">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Time-limited:</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The sooner you get off buprenorphine, the better.</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The sooner you get off methadone, the better.</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The sooner you get off naltrexone, the better.</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I support MAT as a form of short term recovery, but people should not stay on it for years and years.</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342900" indent="-342900">
              <a:lnSpc>
                <a:spcPct val="115000"/>
              </a:lnSpc>
              <a:spcBef>
                <a:spcPts val="0"/>
              </a:spcBef>
              <a:buFont typeface="+mj-lt"/>
              <a:buAutoNum type="arabicPeriod"/>
            </a:pPr>
            <a:r>
              <a:rPr lang="en-US" sz="2000" b="1" kern="100"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Pharmacological Properties:</a:t>
            </a:r>
          </a:p>
          <a:p>
            <a:pPr marL="800100" lvl="1" indent="-342900">
              <a:lnSpc>
                <a:spcPct val="115000"/>
              </a:lnSpc>
              <a:spcBef>
                <a:spcPts val="0"/>
              </a:spcBef>
              <a:buFont typeface="+mj-lt"/>
              <a:buAutoNum type="arabicPeriod"/>
            </a:pPr>
            <a:r>
              <a:rPr lang="en-US" sz="1600" kern="100" dirty="0">
                <a:effectLst/>
                <a:latin typeface="Times New Roman" panose="02020603050405020304" pitchFamily="18" charset="0"/>
                <a:ea typeface="Malgun Gothic" panose="020B0503020000020004" pitchFamily="34" charset="-127"/>
                <a:cs typeface="Times New Roman" panose="02020603050405020304" pitchFamily="18" charset="0"/>
              </a:rPr>
              <a:t>Methadone gets people high just like street opioids.</a:t>
            </a:r>
            <a:endParaRPr lang="en-US" sz="1600" kern="100"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600" kern="100" dirty="0">
                <a:effectLst/>
                <a:latin typeface="Times New Roman" panose="02020603050405020304" pitchFamily="18" charset="0"/>
                <a:ea typeface="Malgun Gothic" panose="020B0503020000020004" pitchFamily="34" charset="-127"/>
                <a:cs typeface="Times New Roman" panose="02020603050405020304" pitchFamily="18" charset="0"/>
              </a:rPr>
              <a:t>Buprenorphine (e.g., Suboxone) is often used to get high by people who aren't prescribed it.</a:t>
            </a:r>
            <a:endParaRPr lang="en-US" sz="16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600" kern="100" dirty="0">
                <a:effectLst/>
                <a:latin typeface="Times New Roman" panose="02020603050405020304" pitchFamily="18" charset="0"/>
                <a:ea typeface="Malgun Gothic" panose="020B0503020000020004" pitchFamily="34" charset="-127"/>
                <a:cs typeface="Times New Roman" panose="02020603050405020304" pitchFamily="18" charset="0"/>
              </a:rPr>
              <a:t>Methadone is often used to get high by people who aren't prescribed it. </a:t>
            </a:r>
          </a:p>
          <a:p>
            <a:pPr marL="342900" marR="0" lvl="0" indent="-342900">
              <a:lnSpc>
                <a:spcPct val="115000"/>
              </a:lnSpc>
              <a:spcBef>
                <a:spcPts val="0"/>
              </a:spcBef>
              <a:spcAft>
                <a:spcPts val="0"/>
              </a:spcAft>
              <a:buFont typeface="+mj-lt"/>
              <a:buAutoNum type="arabicPeriod"/>
            </a:pPr>
            <a:r>
              <a:rPr lang="en-US" sz="2000" b="1" kern="100" dirty="0">
                <a:effectLst/>
                <a:latin typeface="Times New Roman" panose="02020603050405020304" pitchFamily="18" charset="0"/>
                <a:ea typeface="Malgun Gothic" panose="020B0503020000020004" pitchFamily="34" charset="-127"/>
                <a:cs typeface="Times New Roman" panose="02020603050405020304" pitchFamily="18" charset="0"/>
              </a:rPr>
              <a:t>Suspecting profit motives:</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 MAT was developed so companies and doctors can make more money.</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Buprenorphine (e.g., Suboxone) was developed by the pharmaceutical companies to keep people dependent or hooked.</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Methadone was developed by the pharmaceutical companies to keep people dependent or hooked.</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b="1" kern="100" dirty="0">
                <a:solidFill>
                  <a:schemeClr val="accent1">
                    <a:lumMod val="60000"/>
                    <a:lumOff val="40000"/>
                  </a:schemeClr>
                </a:solidFill>
                <a:latin typeface="Times New Roman" panose="02020603050405020304" pitchFamily="18" charset="0"/>
                <a:ea typeface="Malgun Gothic" panose="020B0503020000020004" pitchFamily="34" charset="-127"/>
                <a:cs typeface="Times New Roman" panose="02020603050405020304" pitchFamily="18" charset="0"/>
              </a:rPr>
              <a:t>Recovery house-specific:</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 Having residents on buprenorphine (e.g., Suboxone) worsens the environment of a recovery house.</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Having residents on methadone worsens the environment of a recovery house.</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Allowing residents to be on MAT is unfair to residents who are not on MAT.</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MAT use within a recovery house is triggering to other residents.</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People using MAT cannot be considered clean and sober.</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0" indent="0" algn="r">
              <a:lnSpc>
                <a:spcPct val="115000"/>
              </a:lnSpc>
              <a:spcBef>
                <a:spcPts val="0"/>
              </a:spcBef>
              <a:buNone/>
            </a:pPr>
            <a:r>
              <a:rPr lang="en-US" sz="1800" kern="100" dirty="0">
                <a:latin typeface="Times New Roman" panose="02020603050405020304" pitchFamily="18" charset="0"/>
                <a:ea typeface="Malgun Gothic" panose="020B0503020000020004" pitchFamily="34" charset="-127"/>
                <a:cs typeface="Times New Roman" panose="02020603050405020304" pitchFamily="18" charset="0"/>
              </a:rPr>
              <a:t>Alpha = .92</a:t>
            </a:r>
            <a:endParaRPr lang="en-US" sz="1800" kern="100" dirty="0">
              <a:effectLst/>
              <a:latin typeface="Aptos" panose="020B0004020202020204" pitchFamily="34" charset="0"/>
              <a:ea typeface="Malgun Gothic" panose="020B0503020000020004" pitchFamily="34" charset="-127"/>
              <a:cs typeface="Times New Roman" panose="02020603050405020304" pitchFamily="18" charset="0"/>
            </a:endParaRPr>
          </a:p>
          <a:p>
            <a:endParaRPr lang="en-US" dirty="0"/>
          </a:p>
        </p:txBody>
      </p:sp>
    </p:spTree>
    <p:extLst>
      <p:ext uri="{BB962C8B-B14F-4D97-AF65-F5344CB8AC3E}">
        <p14:creationId xmlns:p14="http://schemas.microsoft.com/office/powerpoint/2010/main" val="15688115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A132-34F3-B790-63E8-861A6AC3C049}"/>
              </a:ext>
            </a:extLst>
          </p:cNvPr>
          <p:cNvSpPr>
            <a:spLocks noGrp="1"/>
          </p:cNvSpPr>
          <p:nvPr>
            <p:ph type="title"/>
          </p:nvPr>
        </p:nvSpPr>
        <p:spPr/>
        <p:txBody>
          <a:bodyPr>
            <a:normAutofit fontScale="90000"/>
          </a:bodyPr>
          <a:lstStyle/>
          <a:p>
            <a:r>
              <a:rPr lang="en-US" dirty="0"/>
              <a:t>MOUD Attitudinal Items </a:t>
            </a:r>
            <a:r>
              <a:rPr lang="en-US" dirty="0">
                <a:solidFill>
                  <a:srgbClr val="0070C0"/>
                </a:solidFill>
              </a:rPr>
              <a:t>(Residents) </a:t>
            </a:r>
            <a:r>
              <a:rPr lang="en-US" dirty="0"/>
              <a:t>– 10 items</a:t>
            </a:r>
          </a:p>
        </p:txBody>
      </p:sp>
      <p:sp>
        <p:nvSpPr>
          <p:cNvPr id="3" name="Content Placeholder 2">
            <a:extLst>
              <a:ext uri="{FF2B5EF4-FFF2-40B4-BE49-F238E27FC236}">
                <a16:creationId xmlns:a16="http://schemas.microsoft.com/office/drawing/2014/main" id="{F14B93D2-8BDF-691A-DCBA-13C493A211A8}"/>
              </a:ext>
            </a:extLst>
          </p:cNvPr>
          <p:cNvSpPr>
            <a:spLocks noGrp="1"/>
          </p:cNvSpPr>
          <p:nvPr>
            <p:ph idx="1"/>
          </p:nvPr>
        </p:nvSpPr>
        <p:spPr>
          <a:xfrm>
            <a:off x="838199" y="1380744"/>
            <a:ext cx="10995213" cy="5477256"/>
          </a:xfrm>
        </p:spPr>
        <p:txBody>
          <a:bodyPr/>
          <a:lstStyle/>
          <a:p>
            <a:pPr marL="342900" indent="-342900">
              <a:lnSpc>
                <a:spcPct val="115000"/>
              </a:lnSpc>
              <a:spcBef>
                <a:spcPts val="0"/>
              </a:spcBef>
              <a:buFont typeface="+mj-lt"/>
              <a:buAutoNum type="arabicPeriod"/>
            </a:pPr>
            <a:r>
              <a:rPr lang="en-US" sz="2400" b="1" kern="100" dirty="0">
                <a:solidFill>
                  <a:srgbClr val="7030A0"/>
                </a:solidFill>
                <a:latin typeface="Times New Roman" panose="02020603050405020304" pitchFamily="18" charset="0"/>
                <a:ea typeface="Malgun Gothic" panose="020B0503020000020004" pitchFamily="34" charset="-127"/>
                <a:cs typeface="Times New Roman" panose="02020603050405020304" pitchFamily="18" charset="0"/>
              </a:rPr>
              <a:t>Mistrust of Research</a:t>
            </a:r>
            <a:endParaRPr lang="en-US" sz="2400" b="1" kern="100" dirty="0">
              <a:solidFill>
                <a:srgbClr val="7030A0"/>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Research supporting the use of buprenorphine (e.g., Suboxone) does not tell the negative sides of it.</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Research supporting the use of methadone does not tell the negative sides of it.</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Research supporting the use of naltrexone (e.g., Vivitrol) does not tell the negative sides of it</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2400" b="1" kern="100" dirty="0">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indent="-342900">
              <a:lnSpc>
                <a:spcPct val="115000"/>
              </a:lnSpc>
              <a:spcBef>
                <a:spcPts val="0"/>
              </a:spcBef>
              <a:buFont typeface="+mj-lt"/>
              <a:buAutoNum type="arabicPeriod"/>
            </a:pPr>
            <a:r>
              <a:rPr lang="en-US" sz="2400" b="1" kern="100" dirty="0">
                <a:solidFill>
                  <a:schemeClr val="accent1">
                    <a:lumMod val="60000"/>
                    <a:lumOff val="40000"/>
                  </a:schemeClr>
                </a:solidFill>
                <a:latin typeface="Times New Roman" panose="02020603050405020304" pitchFamily="18" charset="0"/>
                <a:ea typeface="Malgun Gothic" panose="020B0503020000020004" pitchFamily="34" charset="-127"/>
                <a:cs typeface="Times New Roman" panose="02020603050405020304" pitchFamily="18" charset="0"/>
              </a:rPr>
              <a:t>Recovery house-specific</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Having residents on buprenorphine (e.g., Suboxone) worsens the environment of a recovery house.</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Having residents on methadone worsens the environment of a recovery house.</a:t>
            </a:r>
            <a:endParaRPr lang="en-US" sz="1400" kern="100" dirty="0">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Seeing other residents in my recovery house "nod off " makes me a little jealous or triggered.</a:t>
            </a:r>
          </a:p>
          <a:p>
            <a:pPr marL="0" marR="0" lvl="0" indent="0">
              <a:lnSpc>
                <a:spcPct val="115000"/>
              </a:lnSpc>
              <a:spcBef>
                <a:spcPts val="0"/>
              </a:spcBef>
              <a:spcAft>
                <a:spcPts val="0"/>
              </a:spcAft>
              <a:buNone/>
            </a:pPr>
            <a:endParaRPr lang="en-US" sz="2400" b="1" kern="100" dirty="0">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b="1" kern="100" dirty="0">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Time-limited + </a:t>
            </a:r>
            <a:r>
              <a:rPr lang="en-US" sz="2400" b="1" kern="100" dirty="0">
                <a:solidFill>
                  <a:schemeClr val="accent1"/>
                </a:solidFill>
                <a:latin typeface="Times New Roman" panose="02020603050405020304" pitchFamily="18" charset="0"/>
                <a:ea typeface="Malgun Gothic" panose="020B0503020000020004" pitchFamily="34" charset="-127"/>
                <a:cs typeface="Times New Roman" panose="02020603050405020304" pitchFamily="18" charset="0"/>
              </a:rPr>
              <a:t>Need for Counseling</a:t>
            </a:r>
            <a:r>
              <a:rPr lang="en-US" sz="2400" b="1" kern="100" dirty="0">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The sooner you get off methadone, the better.</a:t>
            </a: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I support MAT as a form of short-term recovery, but people should not stay on it for years and years.</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The best way for someone to break free from opioid addiction is to address it in therapy or counseling.</a:t>
            </a:r>
            <a:endParaRPr lang="en-US" sz="1400" kern="100" dirty="0">
              <a:effectLst/>
              <a:latin typeface="Aptos" panose="020B0004020202020204" pitchFamily="34"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r>
              <a:rPr lang="en-US" sz="1400" kern="100" dirty="0">
                <a:effectLst/>
                <a:latin typeface="Times New Roman" panose="02020603050405020304" pitchFamily="18" charset="0"/>
                <a:ea typeface="Malgun Gothic" panose="020B0503020000020004" pitchFamily="34" charset="-127"/>
                <a:cs typeface="Times New Roman" panose="02020603050405020304" pitchFamily="18" charset="0"/>
              </a:rPr>
              <a:t>MAT is only effective if it is delivered alongside counseling or talk therapy.</a:t>
            </a:r>
          </a:p>
          <a:p>
            <a:pPr marL="457200" lvl="1" indent="0">
              <a:lnSpc>
                <a:spcPct val="115000"/>
              </a:lnSpc>
              <a:spcBef>
                <a:spcPts val="0"/>
              </a:spcBef>
              <a:buNone/>
            </a:pPr>
            <a:endParaRPr lang="en-US" sz="1800" kern="100" dirty="0">
              <a:effectLst/>
              <a:latin typeface="Times New Roman" panose="02020603050405020304" pitchFamily="18" charset="0"/>
              <a:ea typeface="Malgun Gothic" panose="020B0503020000020004" pitchFamily="34" charset="-127"/>
              <a:cs typeface="Times New Roman" panose="02020603050405020304" pitchFamily="18" charset="0"/>
            </a:endParaRPr>
          </a:p>
          <a:p>
            <a:pPr marL="800100" lvl="1" indent="-342900">
              <a:lnSpc>
                <a:spcPct val="115000"/>
              </a:lnSpc>
              <a:spcBef>
                <a:spcPts val="0"/>
              </a:spcBef>
              <a:buFont typeface="+mj-lt"/>
              <a:buAutoNum type="arabicPeriod"/>
            </a:pPr>
            <a:endParaRPr lang="en-US" sz="1800" kern="100" dirty="0">
              <a:latin typeface="Times New Roman" panose="02020603050405020304" pitchFamily="18"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600" kern="100" dirty="0">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r">
              <a:lnSpc>
                <a:spcPct val="115000"/>
              </a:lnSpc>
              <a:spcBef>
                <a:spcPts val="0"/>
              </a:spcBef>
              <a:spcAft>
                <a:spcPts val="0"/>
              </a:spcAft>
              <a:buNone/>
            </a:pPr>
            <a:r>
              <a:rPr lang="en-US" sz="1600" kern="100" dirty="0">
                <a:effectLst/>
                <a:latin typeface="Times New Roman" panose="02020603050405020304" pitchFamily="18" charset="0"/>
                <a:ea typeface="Malgun Gothic" panose="020B0503020000020004" pitchFamily="34" charset="-127"/>
                <a:cs typeface="Times New Roman" panose="02020603050405020304" pitchFamily="18" charset="0"/>
              </a:rPr>
              <a:t>Alpha = .81</a:t>
            </a:r>
            <a:endParaRPr lang="en-US" sz="1600" kern="100" dirty="0">
              <a:effectLst/>
              <a:latin typeface="Aptos" panose="020B0004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17933477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D4F501E-BD2A-BE88-3CA1-DC9C109C69A8}"/>
              </a:ext>
            </a:extLst>
          </p:cNvPr>
          <p:cNvPicPr>
            <a:picLocks noGrp="1" noChangeAspect="1"/>
          </p:cNvPicPr>
          <p:nvPr>
            <p:ph idx="1"/>
          </p:nvPr>
        </p:nvPicPr>
        <p:blipFill>
          <a:blip r:embed="rId3"/>
          <a:stretch>
            <a:fillRect/>
          </a:stretch>
        </p:blipFill>
        <p:spPr>
          <a:xfrm>
            <a:off x="2544336" y="781252"/>
            <a:ext cx="6877860" cy="5571067"/>
          </a:xfrm>
          <a:prstGeom prst="rect">
            <a:avLst/>
          </a:prstGeom>
        </p:spPr>
      </p:pic>
      <p:sp>
        <p:nvSpPr>
          <p:cNvPr id="7" name="Rectangle 6">
            <a:extLst>
              <a:ext uri="{FF2B5EF4-FFF2-40B4-BE49-F238E27FC236}">
                <a16:creationId xmlns:a16="http://schemas.microsoft.com/office/drawing/2014/main" id="{CC2C6961-AC23-3757-83DF-FA55920D8B59}"/>
              </a:ext>
            </a:extLst>
          </p:cNvPr>
          <p:cNvSpPr/>
          <p:nvPr/>
        </p:nvSpPr>
        <p:spPr>
          <a:xfrm>
            <a:off x="7064679" y="1252603"/>
            <a:ext cx="2217107" cy="46346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173571-E32A-25F7-8B26-5843043D6B73}"/>
              </a:ext>
            </a:extLst>
          </p:cNvPr>
          <p:cNvSpPr/>
          <p:nvPr/>
        </p:nvSpPr>
        <p:spPr>
          <a:xfrm>
            <a:off x="7064679" y="4336093"/>
            <a:ext cx="2217107" cy="463464"/>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0579DA-6EA6-FE6D-12BA-40D1B0C15796}"/>
              </a:ext>
            </a:extLst>
          </p:cNvPr>
          <p:cNvSpPr txBox="1"/>
          <p:nvPr/>
        </p:nvSpPr>
        <p:spPr>
          <a:xfrm>
            <a:off x="9807879" y="2580362"/>
            <a:ext cx="1766170" cy="923330"/>
          </a:xfrm>
          <a:prstGeom prst="rect">
            <a:avLst/>
          </a:prstGeom>
          <a:noFill/>
        </p:spPr>
        <p:txBody>
          <a:bodyPr wrap="square" rtlCol="0">
            <a:spAutoFit/>
          </a:bodyPr>
          <a:lstStyle/>
          <a:p>
            <a:r>
              <a:rPr lang="en-US" dirty="0"/>
              <a:t>Mann-Whitney U; W = 10139, p&lt;.001</a:t>
            </a:r>
          </a:p>
        </p:txBody>
      </p:sp>
    </p:spTree>
    <p:extLst>
      <p:ext uri="{BB962C8B-B14F-4D97-AF65-F5344CB8AC3E}">
        <p14:creationId xmlns:p14="http://schemas.microsoft.com/office/powerpoint/2010/main" val="1015664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58A8-A08C-E0A3-CDB4-E515EC17811A}"/>
              </a:ext>
            </a:extLst>
          </p:cNvPr>
          <p:cNvSpPr>
            <a:spLocks noGrp="1"/>
          </p:cNvSpPr>
          <p:nvPr>
            <p:ph type="title"/>
          </p:nvPr>
        </p:nvSpPr>
        <p:spPr>
          <a:xfrm>
            <a:off x="838200" y="856035"/>
            <a:ext cx="10515600" cy="786384"/>
          </a:xfrm>
        </p:spPr>
        <p:txBody>
          <a:bodyPr>
            <a:normAutofit/>
          </a:bodyPr>
          <a:lstStyle/>
          <a:p>
            <a:pPr algn="ctr"/>
            <a:r>
              <a:rPr lang="en-US" sz="4400" b="1" dirty="0"/>
              <a:t>Take-aways</a:t>
            </a:r>
          </a:p>
        </p:txBody>
      </p:sp>
      <p:sp>
        <p:nvSpPr>
          <p:cNvPr id="3" name="Content Placeholder 2">
            <a:extLst>
              <a:ext uri="{FF2B5EF4-FFF2-40B4-BE49-F238E27FC236}">
                <a16:creationId xmlns:a16="http://schemas.microsoft.com/office/drawing/2014/main" id="{9329971F-7C2F-1FEC-D007-1B74EE9210B5}"/>
              </a:ext>
            </a:extLst>
          </p:cNvPr>
          <p:cNvSpPr>
            <a:spLocks noGrp="1"/>
          </p:cNvSpPr>
          <p:nvPr>
            <p:ph idx="1"/>
          </p:nvPr>
        </p:nvSpPr>
        <p:spPr>
          <a:xfrm>
            <a:off x="838200" y="1468878"/>
            <a:ext cx="10515600" cy="4533088"/>
          </a:xfrm>
        </p:spPr>
        <p:txBody>
          <a:bodyPr/>
          <a:lstStyle/>
          <a:p>
            <a:pPr marL="152396" indent="0">
              <a:buNone/>
            </a:pPr>
            <a:endParaRPr lang="en-US" sz="2400" dirty="0"/>
          </a:p>
          <a:p>
            <a:r>
              <a:rPr lang="en-US" sz="2500" dirty="0"/>
              <a:t>By MOUD type </a:t>
            </a:r>
          </a:p>
          <a:p>
            <a:pPr lvl="1"/>
            <a:r>
              <a:rPr lang="en-US" sz="2000" dirty="0"/>
              <a:t>Acceptance in inverse order of effectiveness (naltrexone &gt; buprenorphine &gt; methadone)</a:t>
            </a:r>
          </a:p>
          <a:p>
            <a:pPr marL="457200" lvl="1" indent="0">
              <a:buNone/>
            </a:pPr>
            <a:endParaRPr lang="en-US" sz="2400" dirty="0"/>
          </a:p>
          <a:p>
            <a:r>
              <a:rPr lang="en-US" sz="2400" dirty="0"/>
              <a:t>Some shared domains between Operators &amp; Residents</a:t>
            </a:r>
          </a:p>
          <a:p>
            <a:pPr lvl="1"/>
            <a:r>
              <a:rPr lang="en-US" sz="2000" dirty="0"/>
              <a:t>Recovery housing is uniquely difficult for MOUD</a:t>
            </a:r>
          </a:p>
          <a:p>
            <a:pPr lvl="1"/>
            <a:r>
              <a:rPr lang="en-US" sz="2000" dirty="0"/>
              <a:t>Emphasis on MOUD being short-term/time-limited</a:t>
            </a:r>
          </a:p>
          <a:p>
            <a:pPr lvl="1"/>
            <a:r>
              <a:rPr lang="en-US" sz="2000" dirty="0"/>
              <a:t>Some amount of mistrust and suspicion toward research/healthcare</a:t>
            </a:r>
            <a:endParaRPr lang="en-US" sz="500" dirty="0"/>
          </a:p>
          <a:p>
            <a:pPr lvl="1"/>
            <a:endParaRPr lang="en-US" sz="500" dirty="0"/>
          </a:p>
          <a:p>
            <a:endParaRPr lang="en-US" sz="500" dirty="0"/>
          </a:p>
          <a:p>
            <a:r>
              <a:rPr lang="en-US" sz="2400" dirty="0"/>
              <a:t>Operators have more favorable attitudes (than Residents) toward MOUD</a:t>
            </a:r>
            <a:endParaRPr lang="en-US" dirty="0"/>
          </a:p>
          <a:p>
            <a:pPr lvl="1"/>
            <a:endParaRPr lang="en-US" dirty="0"/>
          </a:p>
          <a:p>
            <a:pPr lvl="1"/>
            <a:endParaRPr lang="en-US" dirty="0"/>
          </a:p>
        </p:txBody>
      </p:sp>
    </p:spTree>
    <p:extLst>
      <p:ext uri="{BB962C8B-B14F-4D97-AF65-F5344CB8AC3E}">
        <p14:creationId xmlns:p14="http://schemas.microsoft.com/office/powerpoint/2010/main" val="156362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A3668-E3CA-5445-1F8E-1AE64DA419F6}"/>
              </a:ext>
            </a:extLst>
          </p:cNvPr>
          <p:cNvSpPr>
            <a:spLocks noGrp="1"/>
          </p:cNvSpPr>
          <p:nvPr>
            <p:ph type="title"/>
          </p:nvPr>
        </p:nvSpPr>
        <p:spPr>
          <a:xfrm>
            <a:off x="635000" y="640823"/>
            <a:ext cx="3418659" cy="5583148"/>
          </a:xfrm>
        </p:spPr>
        <p:txBody>
          <a:bodyPr anchor="ctr">
            <a:normAutofit/>
          </a:bodyPr>
          <a:lstStyle/>
          <a:p>
            <a:r>
              <a:rPr lang="en-US" b="1" dirty="0"/>
              <a:t>Practical Applications of this Research</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6977070-1A1E-35A0-8BF6-A4CE17CC60DF}"/>
              </a:ext>
            </a:extLst>
          </p:cNvPr>
          <p:cNvGraphicFramePr>
            <a:graphicFrameLocks noGrp="1"/>
          </p:cNvGraphicFramePr>
          <p:nvPr>
            <p:ph idx="1"/>
            <p:extLst>
              <p:ext uri="{D42A27DB-BD31-4B8C-83A1-F6EECF244321}">
                <p14:modId xmlns:p14="http://schemas.microsoft.com/office/powerpoint/2010/main" val="352680790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29474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21BF8-B72D-8DD5-F7E4-7549D5AA6466}"/>
              </a:ext>
            </a:extLst>
          </p:cNvPr>
          <p:cNvSpPr>
            <a:spLocks noGrp="1"/>
          </p:cNvSpPr>
          <p:nvPr>
            <p:ph type="title"/>
          </p:nvPr>
        </p:nvSpPr>
        <p:spPr>
          <a:xfrm>
            <a:off x="4226389" y="601744"/>
            <a:ext cx="6781800" cy="706794"/>
          </a:xfrm>
        </p:spPr>
        <p:txBody>
          <a:bodyPr>
            <a:noAutofit/>
          </a:bodyPr>
          <a:lstStyle/>
          <a:p>
            <a:r>
              <a:rPr lang="en-US" sz="5400" b="1" dirty="0"/>
              <a:t>Thank You!</a:t>
            </a:r>
          </a:p>
        </p:txBody>
      </p:sp>
      <p:pic>
        <p:nvPicPr>
          <p:cNvPr id="5" name="Picture 4" descr="Hands holding each other's wrists and interlinked to form a circle">
            <a:extLst>
              <a:ext uri="{FF2B5EF4-FFF2-40B4-BE49-F238E27FC236}">
                <a16:creationId xmlns:a16="http://schemas.microsoft.com/office/drawing/2014/main" id="{A287A278-DB70-22D9-C9B7-1B89BC5258E4}"/>
              </a:ext>
            </a:extLst>
          </p:cNvPr>
          <p:cNvPicPr>
            <a:picLocks noChangeAspect="1"/>
          </p:cNvPicPr>
          <p:nvPr/>
        </p:nvPicPr>
        <p:blipFill rotWithShape="1">
          <a:blip r:embed="rId3"/>
          <a:srcRect l="33545" r="2990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A9ED1974-59E9-21C9-E21C-A83AB8A3F00E}"/>
              </a:ext>
            </a:extLst>
          </p:cNvPr>
          <p:cNvSpPr>
            <a:spLocks noGrp="1"/>
          </p:cNvSpPr>
          <p:nvPr>
            <p:ph idx="1"/>
          </p:nvPr>
        </p:nvSpPr>
        <p:spPr>
          <a:xfrm>
            <a:off x="4226389" y="1576551"/>
            <a:ext cx="7771170" cy="5092262"/>
          </a:xfrm>
        </p:spPr>
        <p:txBody>
          <a:bodyPr anchor="t">
            <a:normAutofit fontScale="77500" lnSpcReduction="20000"/>
          </a:bodyPr>
          <a:lstStyle/>
          <a:p>
            <a:pPr marL="0" indent="0">
              <a:buNone/>
            </a:pPr>
            <a:r>
              <a:rPr lang="en-US" b="1" dirty="0"/>
              <a:t>Brandon Park (!!!)</a:t>
            </a:r>
          </a:p>
          <a:p>
            <a:pPr marL="0" indent="0">
              <a:buNone/>
            </a:pPr>
            <a:endParaRPr lang="en-US" sz="2000" dirty="0"/>
          </a:p>
          <a:p>
            <a:pPr marL="0" indent="0">
              <a:buNone/>
            </a:pPr>
            <a:r>
              <a:rPr lang="en-US" sz="2300" dirty="0"/>
              <a:t>Dr. Amy </a:t>
            </a:r>
            <a:r>
              <a:rPr lang="en-US" sz="2300" dirty="0" err="1"/>
              <a:t>Mericle</a:t>
            </a:r>
            <a:endParaRPr lang="en-US" sz="2300" dirty="0"/>
          </a:p>
          <a:p>
            <a:pPr marL="0" indent="0">
              <a:buNone/>
            </a:pPr>
            <a:r>
              <a:rPr lang="en-US" sz="2300" dirty="0"/>
              <a:t>Rashmi </a:t>
            </a:r>
            <a:r>
              <a:rPr lang="en-US" sz="2300" dirty="0" err="1"/>
              <a:t>Ghonasgi</a:t>
            </a:r>
            <a:endParaRPr lang="en-US" sz="2300" dirty="0"/>
          </a:p>
          <a:p>
            <a:pPr marL="0" indent="0">
              <a:buNone/>
            </a:pPr>
            <a:r>
              <a:rPr lang="en-US" sz="2300" dirty="0"/>
              <a:t>Maria </a:t>
            </a:r>
            <a:r>
              <a:rPr lang="en-US" sz="2300" dirty="0" err="1"/>
              <a:t>Paschke</a:t>
            </a:r>
            <a:endParaRPr lang="en-US" sz="2300" dirty="0"/>
          </a:p>
          <a:p>
            <a:pPr marL="0" indent="0">
              <a:buNone/>
            </a:pPr>
            <a:r>
              <a:rPr lang="en-US" sz="2300" dirty="0"/>
              <a:t>Lindsey </a:t>
            </a:r>
            <a:r>
              <a:rPr lang="en-US" sz="2300" dirty="0" err="1"/>
              <a:t>VonDras</a:t>
            </a:r>
            <a:endParaRPr lang="en-US" sz="2300" dirty="0"/>
          </a:p>
          <a:p>
            <a:pPr marL="0" indent="0">
              <a:buNone/>
            </a:pPr>
            <a:r>
              <a:rPr lang="en-US" sz="2300" dirty="0"/>
              <a:t>Anusha Challa</a:t>
            </a:r>
          </a:p>
          <a:p>
            <a:pPr marL="0" indent="0">
              <a:buNone/>
            </a:pPr>
            <a:r>
              <a:rPr lang="en-US" sz="2300" dirty="0"/>
              <a:t>Rece Lipsey</a:t>
            </a:r>
          </a:p>
          <a:p>
            <a:pPr marL="0" indent="0">
              <a:buNone/>
            </a:pPr>
            <a:r>
              <a:rPr lang="en-US" sz="2300" dirty="0"/>
              <a:t>&amp;  All our Missouri subject matter experts and national focus group participants! </a:t>
            </a:r>
          </a:p>
          <a:p>
            <a:pPr marL="0" indent="0">
              <a:buNone/>
            </a:pPr>
            <a:endParaRPr lang="en-US" sz="2300" dirty="0"/>
          </a:p>
          <a:p>
            <a:pPr marL="0" indent="0">
              <a:buNone/>
            </a:pPr>
            <a:r>
              <a:rPr lang="en-US" sz="2300" dirty="0"/>
              <a:t>Check out more of our work: </a:t>
            </a:r>
          </a:p>
          <a:p>
            <a:pPr marL="0" indent="0">
              <a:buNone/>
            </a:pPr>
            <a:r>
              <a:rPr lang="en-US" sz="2300" dirty="0">
                <a:hlinkClick r:id="rId4"/>
              </a:rPr>
              <a:t>www.MIMHAddSci.org</a:t>
            </a:r>
            <a:r>
              <a:rPr lang="en-US" sz="2300" dirty="0"/>
              <a:t> &amp; </a:t>
            </a:r>
            <a:r>
              <a:rPr lang="en-US" sz="2300" dirty="0">
                <a:hlinkClick r:id="rId5"/>
              </a:rPr>
              <a:t>https://www.umsl.edu/psychology/aspire-lab/index.html</a:t>
            </a:r>
            <a:r>
              <a:rPr lang="en-US" sz="2300" dirty="0"/>
              <a:t> &amp; @mimh_addisci on Twitter</a:t>
            </a:r>
          </a:p>
          <a:p>
            <a:pPr marL="0" indent="0">
              <a:buNone/>
            </a:pPr>
            <a:endParaRPr lang="en-US" sz="2300" dirty="0"/>
          </a:p>
          <a:p>
            <a:pPr marL="0" indent="0">
              <a:buNone/>
            </a:pPr>
            <a:r>
              <a:rPr lang="en-US" sz="2300" dirty="0"/>
              <a:t>Reach me at </a:t>
            </a:r>
            <a:r>
              <a:rPr lang="en-US" sz="2300" dirty="0">
                <a:hlinkClick r:id="rId6"/>
              </a:rPr>
              <a:t>Rachel.Winograd@umsl.edu</a:t>
            </a:r>
            <a:r>
              <a:rPr lang="en-US" sz="2300" dirty="0"/>
              <a:t> </a:t>
            </a:r>
            <a:endParaRPr lang="en-US" sz="2000" dirty="0"/>
          </a:p>
        </p:txBody>
      </p:sp>
    </p:spTree>
    <p:extLst>
      <p:ext uri="{BB962C8B-B14F-4D97-AF65-F5344CB8AC3E}">
        <p14:creationId xmlns:p14="http://schemas.microsoft.com/office/powerpoint/2010/main" val="141096786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FB2B-18B6-E8C3-9C73-D1D768428B2C}"/>
              </a:ext>
            </a:extLst>
          </p:cNvPr>
          <p:cNvSpPr>
            <a:spLocks noGrp="1"/>
          </p:cNvSpPr>
          <p:nvPr>
            <p:ph type="title"/>
          </p:nvPr>
        </p:nvSpPr>
        <p:spPr/>
        <p:txBody>
          <a:bodyPr/>
          <a:lstStyle/>
          <a:p>
            <a:r>
              <a:rPr lang="en-US" b="1" dirty="0"/>
              <a:t>Primary initial aims</a:t>
            </a:r>
            <a:r>
              <a:rPr lang="en-US" dirty="0"/>
              <a:t>:</a:t>
            </a:r>
          </a:p>
        </p:txBody>
      </p:sp>
      <p:sp>
        <p:nvSpPr>
          <p:cNvPr id="3" name="Text Placeholder 2">
            <a:extLst>
              <a:ext uri="{FF2B5EF4-FFF2-40B4-BE49-F238E27FC236}">
                <a16:creationId xmlns:a16="http://schemas.microsoft.com/office/drawing/2014/main" id="{CB5657B6-4FDB-66C7-1335-7D2DF79653F6}"/>
              </a:ext>
            </a:extLst>
          </p:cNvPr>
          <p:cNvSpPr>
            <a:spLocks noGrp="1"/>
          </p:cNvSpPr>
          <p:nvPr>
            <p:ph type="body" idx="1"/>
          </p:nvPr>
        </p:nvSpPr>
        <p:spPr>
          <a:xfrm>
            <a:off x="325675" y="1565816"/>
            <a:ext cx="6686949" cy="4555200"/>
          </a:xfrm>
        </p:spPr>
        <p:txBody>
          <a:bodyPr>
            <a:normAutofit/>
          </a:bodyPr>
          <a:lstStyle/>
          <a:p>
            <a:pPr marL="152396" indent="0">
              <a:buNone/>
            </a:pPr>
            <a:endParaRPr lang="en-US" dirty="0"/>
          </a:p>
          <a:p>
            <a:pPr marL="574675" lvl="1" indent="-341313"/>
            <a:r>
              <a:rPr lang="en-US" dirty="0"/>
              <a:t>Derive factor structure of attitudes</a:t>
            </a:r>
          </a:p>
          <a:p>
            <a:pPr marL="574675" lvl="1" indent="-341313"/>
            <a:endParaRPr lang="en-US" dirty="0"/>
          </a:p>
          <a:p>
            <a:pPr marL="574675" lvl="1" indent="-341313"/>
            <a:r>
              <a:rPr lang="en-US" dirty="0"/>
              <a:t>Use EFA and CFA to establish latent factor structure with specific items</a:t>
            </a:r>
          </a:p>
          <a:p>
            <a:pPr marL="574675" lvl="1" indent="-341313"/>
            <a:endParaRPr lang="en-US" dirty="0"/>
          </a:p>
          <a:p>
            <a:pPr marL="574675" lvl="1" indent="-341313"/>
            <a:r>
              <a:rPr lang="en-US" dirty="0"/>
              <a:t>Create measure of MOUD (attitudinal) barriers in recovery housing</a:t>
            </a:r>
          </a:p>
          <a:p>
            <a:pPr marL="1184259" lvl="2" indent="-341313"/>
            <a:r>
              <a:rPr lang="en-US" dirty="0"/>
              <a:t>With versions for both </a:t>
            </a:r>
            <a:r>
              <a:rPr lang="en-US" b="1" dirty="0"/>
              <a:t>operators and residents</a:t>
            </a:r>
          </a:p>
          <a:p>
            <a:endParaRPr lang="en-US" dirty="0"/>
          </a:p>
          <a:p>
            <a:endParaRPr lang="en-US" i="1" dirty="0"/>
          </a:p>
        </p:txBody>
      </p:sp>
      <p:pic>
        <p:nvPicPr>
          <p:cNvPr id="7" name="Picture 6" descr="A small wooden house with a sunset behind it&#10;&#10;Description automatically generated">
            <a:extLst>
              <a:ext uri="{FF2B5EF4-FFF2-40B4-BE49-F238E27FC236}">
                <a16:creationId xmlns:a16="http://schemas.microsoft.com/office/drawing/2014/main" id="{7747C598-C041-EDF2-19AF-4BD07592FBE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975" r="54601"/>
          <a:stretch/>
        </p:blipFill>
        <p:spPr>
          <a:xfrm>
            <a:off x="7338299" y="267186"/>
            <a:ext cx="4853701" cy="6590814"/>
          </a:xfrm>
          <a:prstGeom prst="rect">
            <a:avLst/>
          </a:prstGeom>
        </p:spPr>
      </p:pic>
      <p:sp>
        <p:nvSpPr>
          <p:cNvPr id="8" name="Rectangle 7">
            <a:extLst>
              <a:ext uri="{FF2B5EF4-FFF2-40B4-BE49-F238E27FC236}">
                <a16:creationId xmlns:a16="http://schemas.microsoft.com/office/drawing/2014/main" id="{15C91375-C7DA-40EA-95F4-53DFB8B8701D}"/>
              </a:ext>
            </a:extLst>
          </p:cNvPr>
          <p:cNvSpPr/>
          <p:nvPr/>
        </p:nvSpPr>
        <p:spPr>
          <a:xfrm>
            <a:off x="0" y="-35896"/>
            <a:ext cx="12192000" cy="303081"/>
          </a:xfrm>
          <a:prstGeom prst="rect">
            <a:avLst/>
          </a:prstGeom>
          <a:solidFill>
            <a:srgbClr val="911D2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998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5A35CB-7B09-6878-D724-F3ECB84EDB57}"/>
              </a:ext>
            </a:extLst>
          </p:cNvPr>
          <p:cNvSpPr txBox="1"/>
          <p:nvPr/>
        </p:nvSpPr>
        <p:spPr>
          <a:xfrm>
            <a:off x="3959495" y="6548726"/>
            <a:ext cx="7725507" cy="276999"/>
          </a:xfrm>
          <a:prstGeom prst="rect">
            <a:avLst/>
          </a:prstGeom>
          <a:noFill/>
        </p:spPr>
        <p:txBody>
          <a:bodyPr wrap="square" rtlCol="0">
            <a:spAutoFit/>
          </a:bodyPr>
          <a:lstStyle/>
          <a:p>
            <a:pPr algn="r" fontAlgn="base"/>
            <a:r>
              <a:rPr lang="en-US" sz="1200" b="0" i="0" dirty="0">
                <a:solidFill>
                  <a:srgbClr val="000000"/>
                </a:solidFill>
                <a:effectLst/>
                <a:latin typeface="Aptos" panose="020B0004020202020204" pitchFamily="34" charset="0"/>
              </a:rPr>
              <a:t>FIT STATS</a:t>
            </a:r>
          </a:p>
        </p:txBody>
      </p:sp>
      <p:pic>
        <p:nvPicPr>
          <p:cNvPr id="4" name="Picture 3">
            <a:extLst>
              <a:ext uri="{FF2B5EF4-FFF2-40B4-BE49-F238E27FC236}">
                <a16:creationId xmlns:a16="http://schemas.microsoft.com/office/drawing/2014/main" id="{50707EB9-07A5-1711-1E5C-6FAA2EFC61DD}"/>
              </a:ext>
            </a:extLst>
          </p:cNvPr>
          <p:cNvPicPr>
            <a:picLocks noChangeAspect="1"/>
          </p:cNvPicPr>
          <p:nvPr/>
        </p:nvPicPr>
        <p:blipFill>
          <a:blip r:embed="rId3"/>
          <a:stretch>
            <a:fillRect/>
          </a:stretch>
        </p:blipFill>
        <p:spPr>
          <a:xfrm>
            <a:off x="383482" y="339841"/>
            <a:ext cx="9440592" cy="3162741"/>
          </a:xfrm>
          <a:prstGeom prst="rect">
            <a:avLst/>
          </a:prstGeom>
        </p:spPr>
      </p:pic>
      <p:pic>
        <p:nvPicPr>
          <p:cNvPr id="6" name="Picture 5">
            <a:extLst>
              <a:ext uri="{FF2B5EF4-FFF2-40B4-BE49-F238E27FC236}">
                <a16:creationId xmlns:a16="http://schemas.microsoft.com/office/drawing/2014/main" id="{68D4012B-2B24-6382-D53A-67FA440CCC0C}"/>
              </a:ext>
            </a:extLst>
          </p:cNvPr>
          <p:cNvPicPr>
            <a:picLocks noChangeAspect="1"/>
          </p:cNvPicPr>
          <p:nvPr/>
        </p:nvPicPr>
        <p:blipFill>
          <a:blip r:embed="rId4"/>
          <a:stretch>
            <a:fillRect/>
          </a:stretch>
        </p:blipFill>
        <p:spPr>
          <a:xfrm>
            <a:off x="383482" y="3662984"/>
            <a:ext cx="9440592" cy="3162741"/>
          </a:xfrm>
          <a:prstGeom prst="rect">
            <a:avLst/>
          </a:prstGeom>
        </p:spPr>
      </p:pic>
    </p:spTree>
    <p:extLst>
      <p:ext uri="{BB962C8B-B14F-4D97-AF65-F5344CB8AC3E}">
        <p14:creationId xmlns:p14="http://schemas.microsoft.com/office/powerpoint/2010/main" val="385883689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169132"/>
            <a:ext cx="11360800"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27500"/>
            </a:pPr>
            <a:r>
              <a:rPr lang="en" sz="5333" b="1" dirty="0">
                <a:latin typeface="Economica"/>
                <a:ea typeface="Economica"/>
                <a:cs typeface="Economica"/>
                <a:sym typeface="Economica"/>
              </a:rPr>
              <a:t>Process Flow</a:t>
            </a:r>
            <a:endParaRPr sz="5333" b="1" dirty="0">
              <a:latin typeface="Economica"/>
              <a:ea typeface="Economica"/>
              <a:cs typeface="Economica"/>
              <a:sym typeface="Economica"/>
            </a:endParaRPr>
          </a:p>
          <a:p>
            <a:endParaRPr dirty="0"/>
          </a:p>
        </p:txBody>
      </p:sp>
      <p:sp>
        <p:nvSpPr>
          <p:cNvPr id="94" name="Google Shape;94;p18"/>
          <p:cNvSpPr/>
          <p:nvPr/>
        </p:nvSpPr>
        <p:spPr>
          <a:xfrm>
            <a:off x="693900" y="1395733"/>
            <a:ext cx="2161968" cy="19346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Avenir"/>
                <a:ea typeface="Avenir"/>
                <a:cs typeface="Avenir"/>
                <a:sym typeface="Avenir"/>
              </a:rPr>
              <a:t>Operators receive link to  eligibility screener</a:t>
            </a:r>
            <a:endParaRPr sz="2400" dirty="0">
              <a:latin typeface="Avenir"/>
              <a:ea typeface="Avenir"/>
              <a:cs typeface="Avenir"/>
              <a:sym typeface="Avenir"/>
            </a:endParaRPr>
          </a:p>
        </p:txBody>
      </p:sp>
      <p:sp>
        <p:nvSpPr>
          <p:cNvPr id="95" name="Google Shape;95;p18"/>
          <p:cNvSpPr/>
          <p:nvPr/>
        </p:nvSpPr>
        <p:spPr>
          <a:xfrm>
            <a:off x="5714751" y="1375932"/>
            <a:ext cx="2368682" cy="1847913"/>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Avenir"/>
                <a:ea typeface="Avenir"/>
                <a:cs typeface="Avenir"/>
                <a:sym typeface="Avenir"/>
              </a:rPr>
              <a:t>Operators redirected to MO ISTARR Survey</a:t>
            </a:r>
            <a:endParaRPr sz="2400" dirty="0">
              <a:latin typeface="Avenir"/>
              <a:ea typeface="Avenir"/>
              <a:cs typeface="Avenir"/>
              <a:sym typeface="Avenir"/>
            </a:endParaRPr>
          </a:p>
        </p:txBody>
      </p:sp>
      <p:sp>
        <p:nvSpPr>
          <p:cNvPr id="96" name="Google Shape;96;p18"/>
          <p:cNvSpPr/>
          <p:nvPr/>
        </p:nvSpPr>
        <p:spPr>
          <a:xfrm>
            <a:off x="2906633" y="1813532"/>
            <a:ext cx="2863317" cy="508800"/>
          </a:xfrm>
          <a:prstGeom prst="rightArrow">
            <a:avLst>
              <a:gd name="adj1" fmla="val 50000"/>
              <a:gd name="adj2"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7" name="Google Shape;97;p18"/>
          <p:cNvSpPr/>
          <p:nvPr/>
        </p:nvSpPr>
        <p:spPr>
          <a:xfrm rot="10800000">
            <a:off x="7454001" y="4674900"/>
            <a:ext cx="773200" cy="650400"/>
          </a:xfrm>
          <a:prstGeom prst="rightArrow">
            <a:avLst>
              <a:gd name="adj1" fmla="val 50000"/>
              <a:gd name="adj2"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8" name="Google Shape;98;p18"/>
          <p:cNvSpPr/>
          <p:nvPr/>
        </p:nvSpPr>
        <p:spPr>
          <a:xfrm>
            <a:off x="8366167" y="3622369"/>
            <a:ext cx="3611067" cy="2755433"/>
          </a:xfrm>
          <a:prstGeom prst="flowChartPreparation">
            <a:avLst/>
          </a:prstGeom>
          <a:solidFill>
            <a:srgbClr val="EDE38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chemeClr val="dk1"/>
                </a:solidFill>
                <a:latin typeface="Avenir"/>
                <a:ea typeface="Avenir"/>
                <a:cs typeface="Avenir"/>
                <a:sym typeface="Avenir"/>
              </a:rPr>
              <a:t>Operators receive </a:t>
            </a:r>
            <a:r>
              <a:rPr lang="en" sz="2400" b="1" dirty="0">
                <a:solidFill>
                  <a:schemeClr val="dk1"/>
                </a:solidFill>
                <a:latin typeface="Avenir"/>
                <a:ea typeface="Avenir"/>
                <a:cs typeface="Avenir"/>
                <a:sym typeface="Avenir"/>
              </a:rPr>
              <a:t>a </a:t>
            </a:r>
            <a:r>
              <a:rPr lang="en" sz="2400" b="1" i="1" dirty="0">
                <a:solidFill>
                  <a:schemeClr val="dk1"/>
                </a:solidFill>
                <a:latin typeface="Avenir"/>
                <a:ea typeface="Avenir"/>
                <a:cs typeface="Avenir"/>
                <a:sym typeface="Avenir"/>
              </a:rPr>
              <a:t>unique survey link for up to 10 of their residents </a:t>
            </a:r>
            <a:endParaRPr sz="2400" dirty="0"/>
          </a:p>
        </p:txBody>
      </p:sp>
      <p:sp>
        <p:nvSpPr>
          <p:cNvPr id="99" name="Google Shape;99;p18"/>
          <p:cNvSpPr/>
          <p:nvPr/>
        </p:nvSpPr>
        <p:spPr>
          <a:xfrm rot="10800000">
            <a:off x="3014033" y="4683300"/>
            <a:ext cx="982800" cy="633600"/>
          </a:xfrm>
          <a:prstGeom prst="rightArrow">
            <a:avLst>
              <a:gd name="adj1" fmla="val 50000"/>
              <a:gd name="adj2"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0" name="Google Shape;100;p18"/>
          <p:cNvSpPr/>
          <p:nvPr/>
        </p:nvSpPr>
        <p:spPr>
          <a:xfrm>
            <a:off x="770633" y="3711933"/>
            <a:ext cx="2136000" cy="2846000"/>
          </a:xfrm>
          <a:prstGeom prst="flowChartConnector">
            <a:avLst/>
          </a:prstGeom>
          <a:solidFill>
            <a:srgbClr val="FFF46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endParaRPr sz="2400"/>
          </a:p>
        </p:txBody>
      </p:sp>
      <p:sp>
        <p:nvSpPr>
          <p:cNvPr id="101" name="Google Shape;101;p18"/>
          <p:cNvSpPr txBox="1"/>
          <p:nvPr/>
        </p:nvSpPr>
        <p:spPr>
          <a:xfrm>
            <a:off x="3062799" y="1469800"/>
            <a:ext cx="2089199" cy="1630400"/>
          </a:xfrm>
          <a:prstGeom prst="rect">
            <a:avLst/>
          </a:prstGeom>
          <a:noFill/>
          <a:ln>
            <a:noFill/>
          </a:ln>
        </p:spPr>
        <p:txBody>
          <a:bodyPr spcFirstLastPara="1" wrap="square" lIns="121900" tIns="121900" rIns="121900" bIns="121900" anchor="t" anchorCtr="0">
            <a:noAutofit/>
          </a:bodyPr>
          <a:lstStyle/>
          <a:p>
            <a:pPr algn="ctr"/>
            <a:r>
              <a:rPr lang="en" sz="2800" dirty="0">
                <a:solidFill>
                  <a:schemeClr val="dk1"/>
                </a:solidFill>
                <a:highlight>
                  <a:schemeClr val="lt1"/>
                </a:highlight>
                <a:latin typeface="Avenir"/>
                <a:ea typeface="Avenir"/>
                <a:cs typeface="Avenir"/>
                <a:sym typeface="Avenir"/>
              </a:rPr>
              <a:t>Pass  eligibility screener</a:t>
            </a:r>
            <a:endParaRPr sz="2800" dirty="0">
              <a:solidFill>
                <a:schemeClr val="dk1"/>
              </a:solidFill>
              <a:highlight>
                <a:schemeClr val="lt1"/>
              </a:highlight>
              <a:latin typeface="Avenir"/>
              <a:ea typeface="Avenir"/>
              <a:cs typeface="Avenir"/>
              <a:sym typeface="Avenir"/>
            </a:endParaRPr>
          </a:p>
        </p:txBody>
      </p:sp>
      <p:sp>
        <p:nvSpPr>
          <p:cNvPr id="102" name="Google Shape;102;p18"/>
          <p:cNvSpPr/>
          <p:nvPr/>
        </p:nvSpPr>
        <p:spPr>
          <a:xfrm rot="10800000" flipH="1">
            <a:off x="8093233" y="1927067"/>
            <a:ext cx="2401200" cy="1630400"/>
          </a:xfrm>
          <a:prstGeom prst="bentUpArrow">
            <a:avLst>
              <a:gd name="adj1" fmla="val 19739"/>
              <a:gd name="adj2" fmla="val 16753"/>
              <a:gd name="adj3" fmla="val 25279"/>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3" name="Google Shape;103;p18"/>
          <p:cNvSpPr txBox="1"/>
          <p:nvPr/>
        </p:nvSpPr>
        <p:spPr>
          <a:xfrm>
            <a:off x="8399333" y="1469800"/>
            <a:ext cx="1779200" cy="1462400"/>
          </a:xfrm>
          <a:prstGeom prst="rect">
            <a:avLst/>
          </a:prstGeom>
          <a:noFill/>
          <a:ln>
            <a:noFill/>
          </a:ln>
        </p:spPr>
        <p:txBody>
          <a:bodyPr spcFirstLastPara="1" wrap="square" lIns="121900" tIns="121900" rIns="121900" bIns="121900" anchor="t" anchorCtr="0">
            <a:noAutofit/>
          </a:bodyPr>
          <a:lstStyle/>
          <a:p>
            <a:pPr algn="ctr"/>
            <a:r>
              <a:rPr lang="en" sz="2400" dirty="0">
                <a:solidFill>
                  <a:schemeClr val="dk1"/>
                </a:solidFill>
                <a:highlight>
                  <a:schemeClr val="lt1"/>
                </a:highlight>
                <a:latin typeface="Avenir"/>
                <a:ea typeface="Avenir"/>
                <a:cs typeface="Avenir"/>
                <a:sym typeface="Avenir"/>
              </a:rPr>
              <a:t>After completing the survey</a:t>
            </a:r>
            <a:endParaRPr sz="2400" dirty="0">
              <a:solidFill>
                <a:schemeClr val="dk1"/>
              </a:solidFill>
              <a:highlight>
                <a:schemeClr val="lt1"/>
              </a:highlight>
              <a:latin typeface="Avenir"/>
              <a:ea typeface="Avenir"/>
              <a:cs typeface="Avenir"/>
              <a:sym typeface="Avenir"/>
            </a:endParaRPr>
          </a:p>
        </p:txBody>
      </p:sp>
      <p:sp>
        <p:nvSpPr>
          <p:cNvPr id="104" name="Google Shape;104;p18"/>
          <p:cNvSpPr/>
          <p:nvPr/>
        </p:nvSpPr>
        <p:spPr>
          <a:xfrm>
            <a:off x="4267600" y="3757201"/>
            <a:ext cx="3186400" cy="2755433"/>
          </a:xfrm>
          <a:prstGeom prst="flowChartPreparation">
            <a:avLst/>
          </a:prstGeom>
          <a:solidFill>
            <a:srgbClr val="EDE384"/>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en" sz="2400" dirty="0">
                <a:solidFill>
                  <a:schemeClr val="dk1"/>
                </a:solidFill>
                <a:latin typeface="Avenir"/>
                <a:ea typeface="Avenir"/>
                <a:cs typeface="Avenir"/>
                <a:sym typeface="Avenir"/>
              </a:rPr>
              <a:t>Residents complete the </a:t>
            </a:r>
            <a:endParaRPr sz="2400" dirty="0">
              <a:solidFill>
                <a:schemeClr val="dk1"/>
              </a:solidFill>
              <a:latin typeface="Avenir"/>
              <a:ea typeface="Avenir"/>
              <a:cs typeface="Avenir"/>
              <a:sym typeface="Avenir"/>
            </a:endParaRPr>
          </a:p>
          <a:p>
            <a:pPr algn="ctr">
              <a:buClr>
                <a:schemeClr val="dk1"/>
              </a:buClr>
              <a:buSzPts val="1100"/>
            </a:pPr>
            <a:r>
              <a:rPr lang="en" sz="2400" dirty="0">
                <a:solidFill>
                  <a:schemeClr val="dk1"/>
                </a:solidFill>
                <a:latin typeface="Avenir"/>
                <a:ea typeface="Avenir"/>
                <a:cs typeface="Avenir"/>
                <a:sym typeface="Avenir"/>
              </a:rPr>
              <a:t>MO ISTARR Survey</a:t>
            </a:r>
            <a:endParaRPr sz="2400" dirty="0">
              <a:solidFill>
                <a:schemeClr val="dk1"/>
              </a:solidFill>
              <a:latin typeface="Avenir"/>
              <a:ea typeface="Avenir"/>
              <a:cs typeface="Avenir"/>
              <a:sym typeface="Avenir"/>
            </a:endParaRPr>
          </a:p>
        </p:txBody>
      </p:sp>
      <p:sp>
        <p:nvSpPr>
          <p:cNvPr id="105" name="Google Shape;105;p18"/>
          <p:cNvSpPr txBox="1"/>
          <p:nvPr/>
        </p:nvSpPr>
        <p:spPr>
          <a:xfrm>
            <a:off x="785867" y="4134333"/>
            <a:ext cx="2089200" cy="2042000"/>
          </a:xfrm>
          <a:prstGeom prst="rect">
            <a:avLst/>
          </a:prstGeom>
          <a:noFill/>
          <a:ln>
            <a:noFill/>
          </a:ln>
        </p:spPr>
        <p:txBody>
          <a:bodyPr spcFirstLastPara="1" wrap="square" lIns="121900" tIns="121900" rIns="121900" bIns="121900" anchor="ctr" anchorCtr="0">
            <a:noAutofit/>
          </a:bodyPr>
          <a:lstStyle/>
          <a:p>
            <a:pPr algn="ctr"/>
            <a:r>
              <a:rPr lang="en" sz="1733" dirty="0">
                <a:latin typeface="Avenir"/>
              </a:rPr>
              <a:t>Ability to understand and compare MAT barriers and solutions based on 400+ responses from recovery house operators and residents </a:t>
            </a:r>
            <a:endParaRPr sz="1733" dirty="0">
              <a:latin typeface="Avenir"/>
            </a:endParaRPr>
          </a:p>
        </p:txBody>
      </p:sp>
    </p:spTree>
    <p:extLst>
      <p:ext uri="{BB962C8B-B14F-4D97-AF65-F5344CB8AC3E}">
        <p14:creationId xmlns:p14="http://schemas.microsoft.com/office/powerpoint/2010/main" val="336328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8BC8-34C4-A87E-FF4A-B111D706B095}"/>
              </a:ext>
            </a:extLst>
          </p:cNvPr>
          <p:cNvSpPr>
            <a:spLocks noGrp="1"/>
          </p:cNvSpPr>
          <p:nvPr>
            <p:ph type="title"/>
          </p:nvPr>
        </p:nvSpPr>
        <p:spPr>
          <a:xfrm>
            <a:off x="415600" y="219549"/>
            <a:ext cx="11360800" cy="763600"/>
          </a:xfrm>
        </p:spPr>
        <p:txBody>
          <a:bodyPr vert="horz" lIns="91440" tIns="45720" rIns="91440" bIns="45720" rtlCol="0" anchor="ctr">
            <a:noAutofit/>
          </a:bodyPr>
          <a:lstStyle/>
          <a:p>
            <a:pPr algn="ctr">
              <a:spcBef>
                <a:spcPct val="0"/>
              </a:spcBef>
            </a:pPr>
            <a:r>
              <a:rPr lang="en-US" sz="4400" b="1" kern="1200" dirty="0">
                <a:latin typeface="+mj-lt"/>
                <a:ea typeface="+mj-ea"/>
                <a:cs typeface="+mj-cs"/>
              </a:rPr>
              <a:t>Example</a:t>
            </a:r>
            <a:endParaRPr lang="en-US" sz="44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E598C1C-5471-FF11-A3D1-17EDD7BCADE3}"/>
              </a:ext>
            </a:extLst>
          </p:cNvPr>
          <p:cNvSpPr>
            <a:spLocks noGrp="1"/>
          </p:cNvSpPr>
          <p:nvPr>
            <p:ph type="body" idx="1"/>
          </p:nvPr>
        </p:nvSpPr>
        <p:spPr>
          <a:xfrm>
            <a:off x="612669" y="1565816"/>
            <a:ext cx="11360800" cy="4555200"/>
          </a:xfrm>
        </p:spPr>
        <p:txBody>
          <a:bodyPr/>
          <a:lstStyle/>
          <a:p>
            <a:endParaRPr lang="en-US"/>
          </a:p>
        </p:txBody>
      </p:sp>
      <p:graphicFrame>
        <p:nvGraphicFramePr>
          <p:cNvPr id="5" name="Text Placeholder 2">
            <a:extLst>
              <a:ext uri="{FF2B5EF4-FFF2-40B4-BE49-F238E27FC236}">
                <a16:creationId xmlns:a16="http://schemas.microsoft.com/office/drawing/2014/main" id="{C4FEA785-A0A2-2AC4-4059-8BE6034881BC}"/>
              </a:ext>
            </a:extLst>
          </p:cNvPr>
          <p:cNvGraphicFramePr/>
          <p:nvPr>
            <p:extLst>
              <p:ext uri="{D42A27DB-BD31-4B8C-83A1-F6EECF244321}">
                <p14:modId xmlns:p14="http://schemas.microsoft.com/office/powerpoint/2010/main" val="2422226281"/>
              </p:ext>
            </p:extLst>
          </p:nvPr>
        </p:nvGraphicFramePr>
        <p:xfrm>
          <a:off x="197069" y="1241509"/>
          <a:ext cx="11797862" cy="551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29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B665-F3BC-0492-E1AB-F2518F574DC7}"/>
              </a:ext>
            </a:extLst>
          </p:cNvPr>
          <p:cNvSpPr>
            <a:spLocks noGrp="1"/>
          </p:cNvSpPr>
          <p:nvPr>
            <p:ph type="title"/>
          </p:nvPr>
        </p:nvSpPr>
        <p:spPr>
          <a:xfrm>
            <a:off x="389281" y="896531"/>
            <a:ext cx="6646681" cy="922541"/>
          </a:xfrm>
        </p:spPr>
        <p:txBody>
          <a:bodyPr>
            <a:noAutofit/>
          </a:bodyPr>
          <a:lstStyle/>
          <a:p>
            <a:r>
              <a:rPr lang="en-US" sz="3200" b="1" dirty="0"/>
              <a:t>Do </a:t>
            </a:r>
            <a:r>
              <a:rPr lang="en-US" sz="3600" b="1" dirty="0"/>
              <a:t>recovery</a:t>
            </a:r>
            <a:r>
              <a:rPr lang="en-US" sz="3200" b="1" dirty="0"/>
              <a:t> houses “allow” people on MOUD?</a:t>
            </a:r>
          </a:p>
        </p:txBody>
      </p:sp>
      <p:sp>
        <p:nvSpPr>
          <p:cNvPr id="3" name="Content Placeholder 2">
            <a:extLst>
              <a:ext uri="{FF2B5EF4-FFF2-40B4-BE49-F238E27FC236}">
                <a16:creationId xmlns:a16="http://schemas.microsoft.com/office/drawing/2014/main" id="{257CC261-A5D5-BD25-DC01-0D94AEBA9E11}"/>
              </a:ext>
            </a:extLst>
          </p:cNvPr>
          <p:cNvSpPr>
            <a:spLocks noGrp="1"/>
          </p:cNvSpPr>
          <p:nvPr>
            <p:ph type="body" idx="1"/>
          </p:nvPr>
        </p:nvSpPr>
        <p:spPr>
          <a:xfrm>
            <a:off x="204456" y="2170853"/>
            <a:ext cx="6229749" cy="4291316"/>
          </a:xfrm>
        </p:spPr>
        <p:txBody>
          <a:bodyPr>
            <a:normAutofit lnSpcReduction="10000"/>
          </a:bodyPr>
          <a:lstStyle/>
          <a:p>
            <a:r>
              <a:rPr lang="en-US" sz="2000" dirty="0"/>
              <a:t>National Alliance of Recovery Residences (NARR)</a:t>
            </a:r>
          </a:p>
          <a:p>
            <a:pPr lvl="1"/>
            <a:r>
              <a:rPr lang="en-US" sz="1600" dirty="0"/>
              <a:t>Substance-free, home-like environment, social model</a:t>
            </a:r>
          </a:p>
          <a:p>
            <a:pPr lvl="1"/>
            <a:r>
              <a:rPr lang="en-US" sz="1600" dirty="0"/>
              <a:t>No specific standard on MOUD</a:t>
            </a:r>
          </a:p>
          <a:p>
            <a:pPr marL="795847" lvl="1" indent="0">
              <a:buNone/>
            </a:pPr>
            <a:endParaRPr lang="en-US" sz="1600" dirty="0"/>
          </a:p>
          <a:p>
            <a:pPr marL="457200" lvl="1" indent="0">
              <a:buNone/>
            </a:pPr>
            <a:endParaRPr lang="en-US" sz="300" dirty="0"/>
          </a:p>
          <a:p>
            <a:r>
              <a:rPr lang="en-US" sz="2000" dirty="0"/>
              <a:t>Illegal to deny residency based on MOUD status (ADA)</a:t>
            </a:r>
          </a:p>
          <a:p>
            <a:pPr lvl="1"/>
            <a:r>
              <a:rPr lang="en-US" sz="1600" dirty="0"/>
              <a:t>But can do so “if essential for the safety and welfare of residents and essential for the maintenance of the home-like environment” (NARR, 2018)</a:t>
            </a:r>
          </a:p>
          <a:p>
            <a:pPr marL="795847" lvl="1" indent="0">
              <a:buNone/>
            </a:pPr>
            <a:endParaRPr lang="en-US" sz="1600" dirty="0"/>
          </a:p>
          <a:p>
            <a:pPr marL="457200" lvl="1" indent="0">
              <a:buNone/>
            </a:pPr>
            <a:endParaRPr lang="en-US" sz="300" dirty="0"/>
          </a:p>
          <a:p>
            <a:r>
              <a:rPr lang="en-US" sz="2000" dirty="0"/>
              <a:t>Fair Housing Act (FHA) </a:t>
            </a:r>
            <a:r>
              <a:rPr lang="en-US" sz="2000" dirty="0">
                <a:sym typeface="Wingdings" panose="05000000000000000000" pitchFamily="2" charset="2"/>
              </a:rPr>
              <a:t> does not apply to homes with ‘active drug use’… what about MOUD?</a:t>
            </a:r>
          </a:p>
          <a:p>
            <a:endParaRPr lang="en-US" sz="2000" dirty="0">
              <a:sym typeface="Wingdings" panose="05000000000000000000" pitchFamily="2" charset="2"/>
            </a:endParaRPr>
          </a:p>
          <a:p>
            <a:r>
              <a:rPr lang="en-US" sz="2000" dirty="0">
                <a:sym typeface="Wingdings" panose="05000000000000000000" pitchFamily="2" charset="2"/>
              </a:rPr>
              <a:t>Missouri-based study</a:t>
            </a:r>
          </a:p>
          <a:p>
            <a:pPr lvl="1"/>
            <a:r>
              <a:rPr lang="en-US" sz="1600" dirty="0"/>
              <a:t>Of 64 houses, only 1 allowed all three forms of MOUD</a:t>
            </a:r>
          </a:p>
        </p:txBody>
      </p:sp>
      <p:pic>
        <p:nvPicPr>
          <p:cNvPr id="5" name="Picture 4" descr="A close-up of a house&#10;&#10;Description automatically generated">
            <a:extLst>
              <a:ext uri="{FF2B5EF4-FFF2-40B4-BE49-F238E27FC236}">
                <a16:creationId xmlns:a16="http://schemas.microsoft.com/office/drawing/2014/main" id="{C9BD732E-2D98-4E41-025C-BAF4F1EA023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832" r="35644" b="20620"/>
          <a:stretch/>
        </p:blipFill>
        <p:spPr>
          <a:xfrm>
            <a:off x="7209011" y="544750"/>
            <a:ext cx="4982990" cy="6313251"/>
          </a:xfrm>
          <a:prstGeom prst="rect">
            <a:avLst/>
          </a:prstGeom>
        </p:spPr>
      </p:pic>
      <p:sp>
        <p:nvSpPr>
          <p:cNvPr id="6" name="Rectangle 5">
            <a:extLst>
              <a:ext uri="{FF2B5EF4-FFF2-40B4-BE49-F238E27FC236}">
                <a16:creationId xmlns:a16="http://schemas.microsoft.com/office/drawing/2014/main" id="{66554952-30FE-969F-EA4D-F7E58121124B}"/>
              </a:ext>
            </a:extLst>
          </p:cNvPr>
          <p:cNvSpPr/>
          <p:nvPr/>
        </p:nvSpPr>
        <p:spPr>
          <a:xfrm>
            <a:off x="0" y="-35896"/>
            <a:ext cx="12192000" cy="580646"/>
          </a:xfrm>
          <a:prstGeom prst="rect">
            <a:avLst/>
          </a:prstGeom>
          <a:solidFill>
            <a:srgbClr val="911D2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C831E1D-20D7-456A-7AF8-2457E1A19D68}"/>
              </a:ext>
            </a:extLst>
          </p:cNvPr>
          <p:cNvPicPr>
            <a:picLocks noChangeAspect="1"/>
          </p:cNvPicPr>
          <p:nvPr/>
        </p:nvPicPr>
        <p:blipFill rotWithShape="1">
          <a:blip r:embed="rId5"/>
          <a:srcRect t="3769" b="18520"/>
          <a:stretch/>
        </p:blipFill>
        <p:spPr>
          <a:xfrm>
            <a:off x="389281" y="1961877"/>
            <a:ext cx="10326017" cy="3478996"/>
          </a:xfrm>
          <a:prstGeom prst="rect">
            <a:avLst/>
          </a:prstGeom>
          <a:ln>
            <a:noFill/>
          </a:ln>
        </p:spPr>
      </p:pic>
    </p:spTree>
    <p:extLst>
      <p:ext uri="{BB962C8B-B14F-4D97-AF65-F5344CB8AC3E}">
        <p14:creationId xmlns:p14="http://schemas.microsoft.com/office/powerpoint/2010/main" val="278589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20FA-F7FF-CFA4-87A7-7E23505B82A2}"/>
              </a:ext>
            </a:extLst>
          </p:cNvPr>
          <p:cNvSpPr>
            <a:spLocks noGrp="1"/>
          </p:cNvSpPr>
          <p:nvPr>
            <p:ph type="title"/>
          </p:nvPr>
        </p:nvSpPr>
        <p:spPr>
          <a:xfrm>
            <a:off x="956945" y="996307"/>
            <a:ext cx="10515600" cy="786384"/>
          </a:xfrm>
        </p:spPr>
        <p:txBody>
          <a:bodyPr/>
          <a:lstStyle/>
          <a:p>
            <a:r>
              <a:rPr lang="en-US" b="1" dirty="0"/>
              <a:t>Preliminary Findings – Overall Snapshot</a:t>
            </a:r>
          </a:p>
        </p:txBody>
      </p:sp>
      <p:sp>
        <p:nvSpPr>
          <p:cNvPr id="3" name="Content Placeholder 2">
            <a:extLst>
              <a:ext uri="{FF2B5EF4-FFF2-40B4-BE49-F238E27FC236}">
                <a16:creationId xmlns:a16="http://schemas.microsoft.com/office/drawing/2014/main" id="{43AB0951-6244-ACD5-1F08-98D0D3DA6C71}"/>
              </a:ext>
            </a:extLst>
          </p:cNvPr>
          <p:cNvSpPr>
            <a:spLocks noGrp="1"/>
          </p:cNvSpPr>
          <p:nvPr>
            <p:ph idx="1"/>
          </p:nvPr>
        </p:nvSpPr>
        <p:spPr>
          <a:xfrm>
            <a:off x="719455" y="1389499"/>
            <a:ext cx="10515600" cy="4796219"/>
          </a:xfrm>
        </p:spPr>
        <p:txBody>
          <a:bodyPr/>
          <a:lstStyle/>
          <a:p>
            <a:pPr marL="0" indent="0">
              <a:buNone/>
            </a:pPr>
            <a:endParaRPr lang="en-US" dirty="0"/>
          </a:p>
          <a:p>
            <a:pPr marL="0" indent="0" algn="ctr">
              <a:buNone/>
            </a:pPr>
            <a:r>
              <a:rPr lang="en-US" dirty="0"/>
              <a:t>Types of Recovery Homes (N = 145)</a:t>
            </a:r>
          </a:p>
          <a:p>
            <a:endParaRPr lang="en-US" dirty="0"/>
          </a:p>
          <a:p>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977687E6-9B90-129A-9425-F225A17815A4}"/>
              </a:ext>
            </a:extLst>
          </p:cNvPr>
          <p:cNvGraphicFramePr>
            <a:graphicFrameLocks noGrp="1"/>
          </p:cNvGraphicFramePr>
          <p:nvPr/>
        </p:nvGraphicFramePr>
        <p:xfrm>
          <a:off x="3579779" y="2626468"/>
          <a:ext cx="5209470" cy="3746829"/>
        </p:xfrm>
        <a:graphic>
          <a:graphicData uri="http://schemas.openxmlformats.org/drawingml/2006/table">
            <a:tbl>
              <a:tblPr>
                <a:tableStyleId>{5C22544A-7EE6-4342-B048-85BDC9FD1C3A}</a:tableStyleId>
              </a:tblPr>
              <a:tblGrid>
                <a:gridCol w="4213237">
                  <a:extLst>
                    <a:ext uri="{9D8B030D-6E8A-4147-A177-3AD203B41FA5}">
                      <a16:colId xmlns:a16="http://schemas.microsoft.com/office/drawing/2014/main" val="3320605529"/>
                    </a:ext>
                  </a:extLst>
                </a:gridCol>
                <a:gridCol w="996233">
                  <a:extLst>
                    <a:ext uri="{9D8B030D-6E8A-4147-A177-3AD203B41FA5}">
                      <a16:colId xmlns:a16="http://schemas.microsoft.com/office/drawing/2014/main" val="2028441127"/>
                    </a:ext>
                  </a:extLst>
                </a:gridCol>
              </a:tblGrid>
              <a:tr h="424500">
                <a:tc>
                  <a:txBody>
                    <a:bodyPr/>
                    <a:lstStyle/>
                    <a:p>
                      <a:pPr algn="ctr" fontAlgn="b"/>
                      <a:r>
                        <a:rPr lang="en-US" sz="2400" u="none" strike="noStrike" dirty="0">
                          <a:effectLst/>
                        </a:rPr>
                        <a:t>Housing Type</a:t>
                      </a:r>
                      <a:endParaRPr lang="en-US"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400" u="none" strike="noStrike" dirty="0">
                          <a:effectLst/>
                        </a:rPr>
                        <a:t>n (%)</a:t>
                      </a:r>
                      <a:endParaRPr lang="en-US" sz="24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187061836"/>
                  </a:ext>
                </a:extLst>
              </a:tr>
              <a:tr h="424500">
                <a:tc>
                  <a:txBody>
                    <a:bodyPr/>
                    <a:lstStyle/>
                    <a:p>
                      <a:pPr algn="l" fontAlgn="ctr"/>
                      <a:r>
                        <a:rPr lang="en-US" sz="1600" u="none" strike="noStrike" dirty="0">
                          <a:effectLst/>
                        </a:rPr>
                        <a:t>Peer-run housing (NARR Level 1)</a:t>
                      </a:r>
                      <a:endParaRPr lang="en-US"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14 (10%)</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3932270"/>
                  </a:ext>
                </a:extLst>
              </a:tr>
              <a:tr h="424500">
                <a:tc>
                  <a:txBody>
                    <a:bodyPr/>
                    <a:lstStyle/>
                    <a:p>
                      <a:pPr algn="l" fontAlgn="ctr"/>
                      <a:r>
                        <a:rPr lang="en-US" sz="1600" u="none" strike="noStrike" dirty="0">
                          <a:effectLst/>
                        </a:rPr>
                        <a:t>Monitored housing (NARR Level 2)</a:t>
                      </a:r>
                      <a:endParaRPr lang="en-US"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56 (39%)</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628717966"/>
                  </a:ext>
                </a:extLst>
              </a:tr>
              <a:tr h="424500">
                <a:tc>
                  <a:txBody>
                    <a:bodyPr/>
                    <a:lstStyle/>
                    <a:p>
                      <a:pPr algn="l" fontAlgn="ctr"/>
                      <a:r>
                        <a:rPr lang="en-US" sz="1600" u="none" strike="noStrike" dirty="0">
                          <a:effectLst/>
                        </a:rPr>
                        <a:t>Supervised housing (NARR Level 3)</a:t>
                      </a:r>
                      <a:endParaRPr lang="en-US"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53 (37%)</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2493332"/>
                  </a:ext>
                </a:extLst>
              </a:tr>
              <a:tr h="459875">
                <a:tc>
                  <a:txBody>
                    <a:bodyPr/>
                    <a:lstStyle/>
                    <a:p>
                      <a:pPr algn="l" fontAlgn="ctr"/>
                      <a:r>
                        <a:rPr lang="en-US" sz="1600" u="none" strike="noStrike">
                          <a:effectLst/>
                        </a:rPr>
                        <a:t>Service provider housing (NARR Level 4)</a:t>
                      </a:r>
                      <a:endParaRPr lang="en-US"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12 (8%)</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23744063"/>
                  </a:ext>
                </a:extLst>
              </a:tr>
              <a:tr h="315454">
                <a:tc>
                  <a:txBody>
                    <a:bodyPr/>
                    <a:lstStyle/>
                    <a:p>
                      <a:pPr algn="l" fontAlgn="ctr"/>
                      <a:r>
                        <a:rPr lang="en-US" sz="1600" u="none" strike="noStrike">
                          <a:effectLst/>
                        </a:rPr>
                        <a:t>Oxford house </a:t>
                      </a:r>
                      <a:endParaRPr lang="en-US"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3 (2%)</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3683100"/>
                  </a:ext>
                </a:extLst>
              </a:tr>
              <a:tr h="424500">
                <a:tc>
                  <a:txBody>
                    <a:bodyPr/>
                    <a:lstStyle/>
                    <a:p>
                      <a:pPr algn="l" fontAlgn="ctr"/>
                      <a:r>
                        <a:rPr lang="en-US" sz="1600" u="none" strike="noStrike" dirty="0">
                          <a:effectLst/>
                        </a:rPr>
                        <a:t>Respite/crisis stabilization house </a:t>
                      </a:r>
                      <a:endParaRPr lang="en-US"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1 (0.7%)</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161625102"/>
                  </a:ext>
                </a:extLst>
              </a:tr>
              <a:tr h="424500">
                <a:tc>
                  <a:txBody>
                    <a:bodyPr/>
                    <a:lstStyle/>
                    <a:p>
                      <a:pPr algn="l" fontAlgn="ctr"/>
                      <a:r>
                        <a:rPr lang="en-US" sz="1600" u="none" strike="noStrike" dirty="0">
                          <a:effectLst/>
                        </a:rPr>
                        <a:t>Other</a:t>
                      </a:r>
                      <a:endParaRPr lang="en-US"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2 (1%)</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70278502"/>
                  </a:ext>
                </a:extLst>
              </a:tr>
              <a:tr h="424500">
                <a:tc>
                  <a:txBody>
                    <a:bodyPr/>
                    <a:lstStyle/>
                    <a:p>
                      <a:pPr algn="l" fontAlgn="ctr"/>
                      <a:r>
                        <a:rPr lang="en-US" sz="1600" u="none" strike="noStrike">
                          <a:effectLst/>
                        </a:rPr>
                        <a:t>I don’t know</a:t>
                      </a:r>
                      <a:endParaRPr lang="en-US" sz="16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b"/>
                      <a:r>
                        <a:rPr lang="en-US" sz="1600" u="none" strike="noStrike" dirty="0">
                          <a:effectLst/>
                        </a:rPr>
                        <a:t>4 (3%)</a:t>
                      </a:r>
                      <a:endParaRPr lang="en-US" sz="16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43901239"/>
                  </a:ext>
                </a:extLst>
              </a:tr>
            </a:tbl>
          </a:graphicData>
        </a:graphic>
      </p:graphicFrame>
    </p:spTree>
    <p:extLst>
      <p:ext uri="{BB962C8B-B14F-4D97-AF65-F5344CB8AC3E}">
        <p14:creationId xmlns:p14="http://schemas.microsoft.com/office/powerpoint/2010/main" val="40556551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E364-E21E-0A15-041B-36E747F3B166}"/>
              </a:ext>
            </a:extLst>
          </p:cNvPr>
          <p:cNvSpPr>
            <a:spLocks noGrp="1"/>
          </p:cNvSpPr>
          <p:nvPr>
            <p:ph type="title"/>
          </p:nvPr>
        </p:nvSpPr>
        <p:spPr>
          <a:xfrm>
            <a:off x="838200" y="574431"/>
            <a:ext cx="10515600" cy="786384"/>
          </a:xfrm>
        </p:spPr>
        <p:txBody>
          <a:bodyPr/>
          <a:lstStyle/>
          <a:p>
            <a:r>
              <a:rPr lang="en-US" dirty="0"/>
              <a:t>Preliminary Finding Snippets - Attitudes</a:t>
            </a:r>
          </a:p>
        </p:txBody>
      </p:sp>
      <p:sp>
        <p:nvSpPr>
          <p:cNvPr id="3" name="Content Placeholder 2">
            <a:extLst>
              <a:ext uri="{FF2B5EF4-FFF2-40B4-BE49-F238E27FC236}">
                <a16:creationId xmlns:a16="http://schemas.microsoft.com/office/drawing/2014/main" id="{709F0DEB-31F9-30B4-8D1D-990598A81EA4}"/>
              </a:ext>
            </a:extLst>
          </p:cNvPr>
          <p:cNvSpPr>
            <a:spLocks noGrp="1"/>
          </p:cNvSpPr>
          <p:nvPr>
            <p:ph idx="1"/>
          </p:nvPr>
        </p:nvSpPr>
        <p:spPr>
          <a:xfrm>
            <a:off x="838200" y="1711569"/>
            <a:ext cx="10515600" cy="4465394"/>
          </a:xfrm>
        </p:spPr>
        <p:txBody>
          <a:bodyPr>
            <a:normAutofit lnSpcReduction="10000"/>
          </a:bodyPr>
          <a:lstStyle/>
          <a:p>
            <a:r>
              <a:rPr lang="en-US" dirty="0"/>
              <a:t>Operators (n=145), Residents (n=250)</a:t>
            </a:r>
          </a:p>
          <a:p>
            <a:r>
              <a:rPr lang="en-US" dirty="0"/>
              <a:t>Highest scored subscales so far – </a:t>
            </a:r>
          </a:p>
          <a:p>
            <a:pPr lvl="1"/>
            <a:r>
              <a:rPr lang="en-US" i="1" dirty="0">
                <a:solidFill>
                  <a:srgbClr val="7030A0"/>
                </a:solidFill>
              </a:rPr>
              <a:t>General ‘stigma’</a:t>
            </a:r>
          </a:p>
          <a:p>
            <a:pPr lvl="1"/>
            <a:r>
              <a:rPr lang="en-US" i="1" dirty="0">
                <a:solidFill>
                  <a:srgbClr val="7030A0"/>
                </a:solidFill>
              </a:rPr>
              <a:t>Preferring psychosocial treatments over MAT</a:t>
            </a:r>
          </a:p>
          <a:p>
            <a:pPr lvl="1"/>
            <a:r>
              <a:rPr lang="en-US" i="1" dirty="0">
                <a:solidFill>
                  <a:srgbClr val="7030A0"/>
                </a:solidFill>
              </a:rPr>
              <a:t>Mistrust of scientific research supporting MAT</a:t>
            </a:r>
          </a:p>
          <a:p>
            <a:pPr lvl="1"/>
            <a:r>
              <a:rPr lang="en-US" i="1" dirty="0">
                <a:solidFill>
                  <a:srgbClr val="7030A0"/>
                </a:solidFill>
              </a:rPr>
              <a:t>Risk of diversion</a:t>
            </a:r>
          </a:p>
          <a:p>
            <a:r>
              <a:rPr lang="en-US" dirty="0"/>
              <a:t>Highest scored items so far</a:t>
            </a:r>
          </a:p>
          <a:p>
            <a:pPr lvl="1"/>
            <a:r>
              <a:rPr lang="en-US" i="1" dirty="0">
                <a:solidFill>
                  <a:srgbClr val="7030A0"/>
                </a:solidFill>
              </a:rPr>
              <a:t>I support MAT as a form of short-term recovery, but people should not stay on it for years and years</a:t>
            </a:r>
          </a:p>
          <a:p>
            <a:pPr lvl="1"/>
            <a:r>
              <a:rPr lang="en-US" i="1" dirty="0">
                <a:solidFill>
                  <a:srgbClr val="7030A0"/>
                </a:solidFill>
              </a:rPr>
              <a:t>People using MAT are addicted to it</a:t>
            </a:r>
          </a:p>
          <a:p>
            <a:pPr lvl="1"/>
            <a:r>
              <a:rPr lang="en-US" i="1" dirty="0">
                <a:solidFill>
                  <a:srgbClr val="7030A0"/>
                </a:solidFill>
              </a:rPr>
              <a:t>The best way for someone to break free from opioid addiction is to address it in therapy or counseling</a:t>
            </a:r>
          </a:p>
        </p:txBody>
      </p:sp>
    </p:spTree>
    <p:extLst>
      <p:ext uri="{BB962C8B-B14F-4D97-AF65-F5344CB8AC3E}">
        <p14:creationId xmlns:p14="http://schemas.microsoft.com/office/powerpoint/2010/main" val="399788746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A7C6-8E06-E399-ECF3-8EF5D6774C32}"/>
              </a:ext>
            </a:extLst>
          </p:cNvPr>
          <p:cNvSpPr>
            <a:spLocks noGrp="1"/>
          </p:cNvSpPr>
          <p:nvPr>
            <p:ph type="title"/>
          </p:nvPr>
        </p:nvSpPr>
        <p:spPr/>
        <p:txBody>
          <a:bodyPr>
            <a:normAutofit/>
          </a:bodyPr>
          <a:lstStyle/>
          <a:p>
            <a:r>
              <a:rPr lang="en-US" dirty="0"/>
              <a:t>Attack of the Bots!</a:t>
            </a:r>
          </a:p>
        </p:txBody>
      </p:sp>
      <p:sp>
        <p:nvSpPr>
          <p:cNvPr id="11" name="Content Placeholder 10">
            <a:extLst>
              <a:ext uri="{FF2B5EF4-FFF2-40B4-BE49-F238E27FC236}">
                <a16:creationId xmlns:a16="http://schemas.microsoft.com/office/drawing/2014/main" id="{F5082006-AB99-02BF-0513-D6CD7138ED37}"/>
              </a:ext>
            </a:extLst>
          </p:cNvPr>
          <p:cNvSpPr>
            <a:spLocks noGrp="1"/>
          </p:cNvSpPr>
          <p:nvPr>
            <p:ph idx="1"/>
          </p:nvPr>
        </p:nvSpPr>
        <p:spPr>
          <a:xfrm>
            <a:off x="509954" y="1670519"/>
            <a:ext cx="10515600" cy="5348302"/>
          </a:xfrm>
        </p:spPr>
        <p:txBody>
          <a:bodyPr/>
          <a:lstStyle/>
          <a:p>
            <a:r>
              <a:rPr lang="en-US" dirty="0"/>
              <a:t>Week 8 of data collection</a:t>
            </a:r>
          </a:p>
          <a:p>
            <a:r>
              <a:rPr lang="en-US" dirty="0"/>
              <a:t>Hundreds of surveys started within hours… uh oh!</a:t>
            </a:r>
          </a:p>
          <a:p>
            <a:r>
              <a:rPr lang="en-US" dirty="0"/>
              <a:t>Tried to add more protections…</a:t>
            </a:r>
          </a:p>
          <a:p>
            <a:pPr lvl="1"/>
            <a:r>
              <a:rPr lang="en-US" dirty="0"/>
              <a:t>“</a:t>
            </a:r>
            <a:r>
              <a:rPr lang="en-US" dirty="0">
                <a:solidFill>
                  <a:schemeClr val="accent1"/>
                </a:solidFill>
                <a:latin typeface="Verdana" panose="020B0604030504040204" pitchFamily="34" charset="0"/>
                <a:ea typeface="Verdana" panose="020B0604030504040204" pitchFamily="34" charset="0"/>
              </a:rPr>
              <a:t>In a word or two, please tell us - what are the</a:t>
            </a:r>
            <a:br>
              <a:rPr lang="en-US" dirty="0">
                <a:solidFill>
                  <a:schemeClr val="accent1"/>
                </a:solidFill>
                <a:latin typeface="Verdana" panose="020B0604030504040204" pitchFamily="34" charset="0"/>
                <a:ea typeface="Verdana" panose="020B0604030504040204" pitchFamily="34" charset="0"/>
              </a:rPr>
            </a:br>
            <a:r>
              <a:rPr lang="en-US" dirty="0">
                <a:solidFill>
                  <a:schemeClr val="accent1"/>
                </a:solidFill>
                <a:latin typeface="Verdana" panose="020B0604030504040204" pitchFamily="34" charset="0"/>
                <a:ea typeface="Verdana" panose="020B0604030504040204" pitchFamily="34" charset="0"/>
              </a:rPr>
              <a:t>residents in your house recovering from?</a:t>
            </a:r>
            <a:r>
              <a:rPr lang="en-US" dirty="0"/>
              <a:t>” (</a:t>
            </a:r>
            <a:r>
              <a:rPr lang="en-US" dirty="0" err="1"/>
              <a:t>kindof</a:t>
            </a:r>
            <a:r>
              <a:rPr lang="en-US" dirty="0"/>
              <a:t> worked)</a:t>
            </a:r>
          </a:p>
          <a:p>
            <a:pPr lvl="1"/>
            <a:r>
              <a:rPr lang="en-US" dirty="0"/>
              <a:t>“</a:t>
            </a:r>
            <a:r>
              <a:rPr lang="en-US" dirty="0">
                <a:solidFill>
                  <a:schemeClr val="accent1"/>
                </a:solidFill>
                <a:latin typeface="Verdana" panose="020B0604030504040204" pitchFamily="34" charset="0"/>
                <a:ea typeface="Verdana" panose="020B0604030504040204" pitchFamily="34" charset="0"/>
              </a:rPr>
              <a:t>What is the screener password?</a:t>
            </a:r>
            <a:r>
              <a:rPr lang="en-US" dirty="0"/>
              <a:t>” (did not work)</a:t>
            </a:r>
          </a:p>
          <a:p>
            <a:r>
              <a:rPr lang="en-US" dirty="0"/>
              <a:t>… hundreds more… and more…</a:t>
            </a:r>
          </a:p>
          <a:p>
            <a:pPr lvl="1"/>
            <a:r>
              <a:rPr lang="en-US" dirty="0"/>
              <a:t>On Day 5, we created a NEW link…</a:t>
            </a:r>
          </a:p>
          <a:p>
            <a:pPr lvl="1"/>
            <a:r>
              <a:rPr lang="en-US" dirty="0"/>
              <a:t>Revamped recruitment</a:t>
            </a:r>
          </a:p>
          <a:p>
            <a:pPr lvl="2"/>
            <a:r>
              <a:rPr lang="en-US" dirty="0"/>
              <a:t>(no more links on social media!)</a:t>
            </a:r>
          </a:p>
        </p:txBody>
      </p:sp>
      <p:grpSp>
        <p:nvGrpSpPr>
          <p:cNvPr id="14" name="Group 13">
            <a:extLst>
              <a:ext uri="{FF2B5EF4-FFF2-40B4-BE49-F238E27FC236}">
                <a16:creationId xmlns:a16="http://schemas.microsoft.com/office/drawing/2014/main" id="{13020F37-0FC5-6E33-C419-FD9153E1CC65}"/>
              </a:ext>
            </a:extLst>
          </p:cNvPr>
          <p:cNvGrpSpPr>
            <a:grpSpLocks noChangeAspect="1"/>
          </p:cNvGrpSpPr>
          <p:nvPr/>
        </p:nvGrpSpPr>
        <p:grpSpPr>
          <a:xfrm>
            <a:off x="9374836" y="681037"/>
            <a:ext cx="1978964" cy="1978964"/>
            <a:chOff x="4879910" y="2212910"/>
            <a:chExt cx="4645090" cy="4645090"/>
          </a:xfrm>
        </p:grpSpPr>
        <p:pic>
          <p:nvPicPr>
            <p:cNvPr id="13" name="Picture 12" descr="A purple emoji with horns&#10;&#10;Description automatically generated">
              <a:extLst>
                <a:ext uri="{FF2B5EF4-FFF2-40B4-BE49-F238E27FC236}">
                  <a16:creationId xmlns:a16="http://schemas.microsoft.com/office/drawing/2014/main" id="{CAFD2D37-01B8-5810-B67B-7FED1BC2E20A}"/>
                </a:ext>
              </a:extLst>
            </p:cNvPr>
            <p:cNvPicPr>
              <a:picLocks noChangeAspect="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4879910" y="2212910"/>
              <a:ext cx="4645090" cy="4645090"/>
            </a:xfrm>
            <a:prstGeom prst="rect">
              <a:avLst/>
            </a:prstGeom>
          </p:spPr>
        </p:pic>
        <p:pic>
          <p:nvPicPr>
            <p:cNvPr id="9" name="Picture 8" descr="A cartoon face of a robot&#10;&#10;Description automatically generated">
              <a:extLst>
                <a:ext uri="{FF2B5EF4-FFF2-40B4-BE49-F238E27FC236}">
                  <a16:creationId xmlns:a16="http://schemas.microsoft.com/office/drawing/2014/main" id="{54646B90-22D5-32AE-B02D-C858AE134ADC}"/>
                </a:ext>
              </a:extLst>
            </p:cNvPr>
            <p:cNvPicPr>
              <a:picLocks noChangeAspect="1"/>
            </p:cNvPicPr>
            <p:nvPr/>
          </p:nvPicPr>
          <p:blipFill rotWithShape="1">
            <a:blip r:embed="rId4">
              <a:extLst>
                <a:ext uri="{28A0092B-C50C-407E-A947-70E740481C1C}">
                  <a14:useLocalDpi xmlns:a14="http://schemas.microsoft.com/office/drawing/2010/main" val="0"/>
                </a:ext>
              </a:extLst>
            </a:blip>
            <a:srcRect l="22544" r="23089"/>
            <a:stretch/>
          </p:blipFill>
          <p:spPr>
            <a:xfrm>
              <a:off x="5428110" y="2699667"/>
              <a:ext cx="3548690" cy="3671575"/>
            </a:xfrm>
            <a:prstGeom prst="rect">
              <a:avLst/>
            </a:prstGeom>
          </p:spPr>
        </p:pic>
      </p:grpSp>
    </p:spTree>
    <p:extLst>
      <p:ext uri="{BB962C8B-B14F-4D97-AF65-F5344CB8AC3E}">
        <p14:creationId xmlns:p14="http://schemas.microsoft.com/office/powerpoint/2010/main" val="118400990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E651-63A8-52BF-DE91-23F32B4CD096}"/>
              </a:ext>
            </a:extLst>
          </p:cNvPr>
          <p:cNvSpPr>
            <a:spLocks noGrp="1"/>
          </p:cNvSpPr>
          <p:nvPr>
            <p:ph type="title"/>
          </p:nvPr>
        </p:nvSpPr>
        <p:spPr>
          <a:xfrm>
            <a:off x="384867" y="608852"/>
            <a:ext cx="10515600" cy="786384"/>
          </a:xfrm>
        </p:spPr>
        <p:txBody>
          <a:bodyPr/>
          <a:lstStyle/>
          <a:p>
            <a:r>
              <a:rPr lang="en-US" b="1" dirty="0"/>
              <a:t>Preliminary Findings Snippets - Capacity</a:t>
            </a:r>
          </a:p>
        </p:txBody>
      </p:sp>
      <p:sp>
        <p:nvSpPr>
          <p:cNvPr id="3" name="Content Placeholder 2">
            <a:extLst>
              <a:ext uri="{FF2B5EF4-FFF2-40B4-BE49-F238E27FC236}">
                <a16:creationId xmlns:a16="http://schemas.microsoft.com/office/drawing/2014/main" id="{21A0144D-F09F-8FA7-AAF1-87E63EF33587}"/>
              </a:ext>
            </a:extLst>
          </p:cNvPr>
          <p:cNvSpPr>
            <a:spLocks noGrp="1"/>
          </p:cNvSpPr>
          <p:nvPr>
            <p:ph idx="1"/>
          </p:nvPr>
        </p:nvSpPr>
        <p:spPr>
          <a:xfrm>
            <a:off x="384867" y="1615955"/>
            <a:ext cx="11652738" cy="4633193"/>
          </a:xfrm>
        </p:spPr>
        <p:txBody>
          <a:bodyPr>
            <a:normAutofit lnSpcReduction="10000"/>
          </a:bodyPr>
          <a:lstStyle/>
          <a:p>
            <a:r>
              <a:rPr lang="en-US" sz="2400" b="1" dirty="0">
                <a:latin typeface="+mj-lt"/>
                <a:ea typeface="Malgun Gothic" panose="020B0503020000020004" pitchFamily="34" charset="-127"/>
              </a:rPr>
              <a:t>EXISTING Capacity</a:t>
            </a:r>
          </a:p>
          <a:p>
            <a:r>
              <a:rPr lang="en-US" sz="2000" dirty="0">
                <a:latin typeface="+mj-lt"/>
                <a:ea typeface="Malgun Gothic" panose="020B0503020000020004" pitchFamily="34" charset="-127"/>
              </a:rPr>
              <a:t>(among Operators)</a:t>
            </a:r>
          </a:p>
          <a:p>
            <a:pPr lvl="1"/>
            <a:r>
              <a:rPr lang="en-US" sz="2000" i="1" dirty="0">
                <a:solidFill>
                  <a:schemeClr val="accent1"/>
                </a:solidFill>
                <a:effectLst/>
                <a:latin typeface="+mj-lt"/>
                <a:ea typeface="Malgun Gothic" panose="020B0503020000020004" pitchFamily="34" charset="-127"/>
              </a:rPr>
              <a:t>61% </a:t>
            </a:r>
            <a:r>
              <a:rPr lang="en-US" sz="2000" i="1" dirty="0">
                <a:solidFill>
                  <a:schemeClr val="accent1"/>
                </a:solidFill>
                <a:latin typeface="+mj-lt"/>
                <a:ea typeface="Malgun Gothic" panose="020B0503020000020004" pitchFamily="34" charset="-127"/>
              </a:rPr>
              <a:t>provide telemedicine equipment for MAT appointments</a:t>
            </a:r>
          </a:p>
          <a:p>
            <a:pPr lvl="1"/>
            <a:r>
              <a:rPr lang="en-US" sz="2000" i="1" dirty="0">
                <a:solidFill>
                  <a:schemeClr val="accent1"/>
                </a:solidFill>
                <a:effectLst/>
                <a:latin typeface="+mj-lt"/>
                <a:ea typeface="Malgun Gothic" panose="020B0503020000020004" pitchFamily="34" charset="-127"/>
              </a:rPr>
              <a:t>7</a:t>
            </a:r>
            <a:r>
              <a:rPr lang="en-US" sz="2000" i="1" dirty="0">
                <a:solidFill>
                  <a:schemeClr val="accent1"/>
                </a:solidFill>
                <a:latin typeface="+mj-lt"/>
                <a:ea typeface="Malgun Gothic" panose="020B0503020000020004" pitchFamily="34" charset="-127"/>
              </a:rPr>
              <a:t>6</a:t>
            </a:r>
            <a:r>
              <a:rPr lang="en-US" sz="2000" i="1" dirty="0">
                <a:solidFill>
                  <a:schemeClr val="accent1"/>
                </a:solidFill>
                <a:effectLst/>
                <a:latin typeface="+mj-lt"/>
                <a:ea typeface="Malgun Gothic" panose="020B0503020000020004" pitchFamily="34" charset="-127"/>
              </a:rPr>
              <a:t>% have safe storage or lockers</a:t>
            </a:r>
          </a:p>
          <a:p>
            <a:pPr lvl="1"/>
            <a:r>
              <a:rPr lang="en-US" sz="2000" i="1" dirty="0">
                <a:solidFill>
                  <a:schemeClr val="accent1"/>
                </a:solidFill>
                <a:latin typeface="+mj-lt"/>
                <a:ea typeface="Malgun Gothic" panose="020B0503020000020004" pitchFamily="34" charset="-127"/>
              </a:rPr>
              <a:t>59% have dedicated staff to help with MAT coordination</a:t>
            </a:r>
            <a:endParaRPr lang="en-US" sz="2000" i="1" dirty="0">
              <a:solidFill>
                <a:schemeClr val="accent1"/>
              </a:solidFill>
              <a:effectLst/>
              <a:latin typeface="+mj-lt"/>
              <a:ea typeface="Malgun Gothic" panose="020B0503020000020004" pitchFamily="34" charset="-127"/>
            </a:endParaRPr>
          </a:p>
          <a:p>
            <a:r>
              <a:rPr lang="en-US" sz="2000" dirty="0">
                <a:effectLst/>
                <a:latin typeface="+mj-lt"/>
                <a:ea typeface="Malgun Gothic" panose="020B0503020000020004" pitchFamily="34" charset="-127"/>
              </a:rPr>
              <a:t>(among Residents)</a:t>
            </a:r>
          </a:p>
          <a:p>
            <a:pPr lvl="1"/>
            <a:r>
              <a:rPr lang="en-US" sz="2000" i="1" dirty="0">
                <a:solidFill>
                  <a:schemeClr val="accent1"/>
                </a:solidFill>
                <a:latin typeface="+mj-lt"/>
                <a:ea typeface="Malgun Gothic" panose="020B0503020000020004" pitchFamily="34" charset="-127"/>
              </a:rPr>
              <a:t>19% of residents on MAT have been rejected from housing for being on MAT</a:t>
            </a:r>
          </a:p>
          <a:p>
            <a:pPr lvl="1"/>
            <a:r>
              <a:rPr lang="en-US" sz="2000" i="1" dirty="0">
                <a:solidFill>
                  <a:schemeClr val="accent1"/>
                </a:solidFill>
                <a:latin typeface="+mj-lt"/>
                <a:ea typeface="Malgun Gothic" panose="020B0503020000020004" pitchFamily="34" charset="-127"/>
              </a:rPr>
              <a:t>79</a:t>
            </a:r>
            <a:r>
              <a:rPr lang="en-US" sz="2000" i="1" dirty="0">
                <a:solidFill>
                  <a:schemeClr val="accent1"/>
                </a:solidFill>
                <a:effectLst/>
                <a:latin typeface="+mj-lt"/>
                <a:ea typeface="Malgun Gothic" panose="020B0503020000020004" pitchFamily="34" charset="-127"/>
              </a:rPr>
              <a:t>% of residents on MAT say their house makes it eas</a:t>
            </a:r>
            <a:r>
              <a:rPr lang="en-US" sz="2000" i="1" dirty="0">
                <a:solidFill>
                  <a:schemeClr val="accent1"/>
                </a:solidFill>
                <a:latin typeface="+mj-lt"/>
                <a:ea typeface="Malgun Gothic" panose="020B0503020000020004" pitchFamily="34" charset="-127"/>
              </a:rPr>
              <a:t>y to get it when it’s time to dose</a:t>
            </a:r>
          </a:p>
          <a:p>
            <a:pPr lvl="1"/>
            <a:r>
              <a:rPr lang="en-US" sz="2000" i="1" dirty="0">
                <a:solidFill>
                  <a:schemeClr val="accent1"/>
                </a:solidFill>
                <a:latin typeface="+mj-lt"/>
                <a:ea typeface="Malgun Gothic" panose="020B0503020000020004" pitchFamily="34" charset="-127"/>
              </a:rPr>
              <a:t>69</a:t>
            </a:r>
            <a:r>
              <a:rPr lang="en-US" sz="2000" i="1" dirty="0">
                <a:solidFill>
                  <a:schemeClr val="accent1"/>
                </a:solidFill>
                <a:effectLst/>
                <a:latin typeface="+mj-lt"/>
                <a:ea typeface="Malgun Gothic" panose="020B0503020000020004" pitchFamily="34" charset="-127"/>
              </a:rPr>
              <a:t>% say their house can help them get MAT appointments when needed</a:t>
            </a:r>
          </a:p>
          <a:p>
            <a:pPr marL="457200" lvl="1" indent="0">
              <a:buNone/>
            </a:pPr>
            <a:endParaRPr lang="en-US" sz="2000" dirty="0">
              <a:latin typeface="+mj-lt"/>
              <a:ea typeface="Malgun Gothic" panose="020B0503020000020004" pitchFamily="34" charset="-127"/>
            </a:endParaRPr>
          </a:p>
          <a:p>
            <a:r>
              <a:rPr lang="en-US" sz="2400" b="1" dirty="0">
                <a:effectLst/>
                <a:latin typeface="+mj-lt"/>
                <a:ea typeface="Malgun Gothic" panose="020B0503020000020004" pitchFamily="34" charset="-127"/>
              </a:rPr>
              <a:t>DESIRED Capacity </a:t>
            </a:r>
            <a:r>
              <a:rPr lang="en-US" sz="2000" dirty="0">
                <a:effectLst/>
                <a:latin typeface="+mj-lt"/>
                <a:ea typeface="Malgun Gothic" panose="020B0503020000020004" pitchFamily="34" charset="-127"/>
              </a:rPr>
              <a:t>– same top 3 endorsed by Operators and Residents!</a:t>
            </a:r>
          </a:p>
          <a:p>
            <a:pPr lvl="1"/>
            <a:r>
              <a:rPr lang="en-US" sz="2000" i="1" dirty="0">
                <a:solidFill>
                  <a:schemeClr val="accent1"/>
                </a:solidFill>
                <a:latin typeface="+mj-lt"/>
                <a:ea typeface="Malgun Gothic" panose="020B0503020000020004" pitchFamily="34" charset="-127"/>
              </a:rPr>
              <a:t>Transportation</a:t>
            </a:r>
          </a:p>
          <a:p>
            <a:pPr lvl="1"/>
            <a:r>
              <a:rPr lang="en-US" sz="2000" i="1" dirty="0">
                <a:solidFill>
                  <a:schemeClr val="accent1"/>
                </a:solidFill>
                <a:latin typeface="+mj-lt"/>
                <a:ea typeface="Malgun Gothic" panose="020B0503020000020004" pitchFamily="34" charset="-127"/>
              </a:rPr>
              <a:t>Training on how to support people on MAT</a:t>
            </a:r>
          </a:p>
          <a:p>
            <a:pPr lvl="1"/>
            <a:r>
              <a:rPr lang="en-US" sz="2000" i="1" dirty="0">
                <a:solidFill>
                  <a:schemeClr val="accent1"/>
                </a:solidFill>
                <a:latin typeface="+mj-lt"/>
                <a:ea typeface="Malgun Gothic" panose="020B0503020000020004" pitchFamily="34" charset="-127"/>
              </a:rPr>
              <a:t>Education/awareness training </a:t>
            </a:r>
            <a:r>
              <a:rPr lang="en-US" sz="2000" b="1" i="1" dirty="0">
                <a:solidFill>
                  <a:schemeClr val="accent1"/>
                </a:solidFill>
                <a:latin typeface="+mj-lt"/>
                <a:ea typeface="Malgun Gothic" panose="020B0503020000020004" pitchFamily="34" charset="-127"/>
              </a:rPr>
              <a:t>for residents</a:t>
            </a:r>
          </a:p>
        </p:txBody>
      </p:sp>
    </p:spTree>
    <p:extLst>
      <p:ext uri="{BB962C8B-B14F-4D97-AF65-F5344CB8AC3E}">
        <p14:creationId xmlns:p14="http://schemas.microsoft.com/office/powerpoint/2010/main" val="42681189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B470F0EC-5256-7514-CEDA-F03B480135E2}"/>
              </a:ext>
            </a:extLst>
          </p:cNvPr>
          <p:cNvSpPr>
            <a:spLocks noGrp="1"/>
          </p:cNvSpPr>
          <p:nvPr>
            <p:ph idx="1"/>
          </p:nvPr>
        </p:nvSpPr>
        <p:spPr>
          <a:xfrm>
            <a:off x="2424658" y="2497348"/>
            <a:ext cx="7080738" cy="2430864"/>
          </a:xfrm>
        </p:spPr>
        <p:txBody>
          <a:bodyPr anchor="t">
            <a:normAutofit fontScale="85000" lnSpcReduction="20000"/>
          </a:bodyPr>
          <a:lstStyle/>
          <a:p>
            <a:pPr marL="0" indent="0" algn="ctr">
              <a:buNone/>
            </a:pPr>
            <a:r>
              <a:rPr lang="en-US" sz="4400" b="1" i="1" dirty="0">
                <a:solidFill>
                  <a:schemeClr val="tx2"/>
                </a:solidFill>
              </a:rPr>
              <a:t>If we don’t know what the barriers are, how can we address them?</a:t>
            </a:r>
          </a:p>
          <a:p>
            <a:pPr marL="0" indent="0" algn="ctr">
              <a:buNone/>
            </a:pPr>
            <a:endParaRPr lang="en-US" sz="4400" b="1" i="1" dirty="0">
              <a:solidFill>
                <a:schemeClr val="tx2"/>
              </a:solidFill>
            </a:endParaRPr>
          </a:p>
          <a:p>
            <a:pPr marL="0" indent="0" algn="ctr">
              <a:buNone/>
            </a:pPr>
            <a:r>
              <a:rPr lang="en-US" sz="4400" b="1" i="1" dirty="0">
                <a:solidFill>
                  <a:schemeClr val="tx2"/>
                </a:solidFill>
              </a:rPr>
              <a:t>Time to develop a measure!</a:t>
            </a:r>
          </a:p>
        </p:txBody>
      </p:sp>
      <p:sp>
        <p:nvSpPr>
          <p:cNvPr id="2" name="TextBox 1">
            <a:extLst>
              <a:ext uri="{FF2B5EF4-FFF2-40B4-BE49-F238E27FC236}">
                <a16:creationId xmlns:a16="http://schemas.microsoft.com/office/drawing/2014/main" id="{7F39480F-A319-0793-3EF1-29FA340AA958}"/>
              </a:ext>
            </a:extLst>
          </p:cNvPr>
          <p:cNvSpPr txBox="1"/>
          <p:nvPr/>
        </p:nvSpPr>
        <p:spPr>
          <a:xfrm>
            <a:off x="1401846" y="5160723"/>
            <a:ext cx="4422757" cy="646331"/>
          </a:xfrm>
          <a:prstGeom prst="rect">
            <a:avLst/>
          </a:prstGeom>
          <a:noFill/>
        </p:spPr>
        <p:txBody>
          <a:bodyPr wrap="square" rtlCol="0">
            <a:spAutoFit/>
          </a:bodyPr>
          <a:lstStyle/>
          <a:p>
            <a:r>
              <a:rPr lang="en-US" sz="3600" dirty="0">
                <a:solidFill>
                  <a:schemeClr val="accent1"/>
                </a:solidFill>
                <a:latin typeface="Arial Black" panose="020B0A04020102020204" pitchFamily="34" charset="0"/>
              </a:rPr>
              <a:t>**Attitudes** </a:t>
            </a:r>
          </a:p>
        </p:txBody>
      </p:sp>
      <p:sp>
        <p:nvSpPr>
          <p:cNvPr id="6" name="TextBox 5">
            <a:extLst>
              <a:ext uri="{FF2B5EF4-FFF2-40B4-BE49-F238E27FC236}">
                <a16:creationId xmlns:a16="http://schemas.microsoft.com/office/drawing/2014/main" id="{CD7A083D-9032-2AF2-B8C2-85CC4F931FA7}"/>
              </a:ext>
            </a:extLst>
          </p:cNvPr>
          <p:cNvSpPr txBox="1"/>
          <p:nvPr/>
        </p:nvSpPr>
        <p:spPr>
          <a:xfrm>
            <a:off x="5824603" y="5156739"/>
            <a:ext cx="6093912" cy="646331"/>
          </a:xfrm>
          <a:prstGeom prst="rect">
            <a:avLst/>
          </a:prstGeom>
          <a:noFill/>
        </p:spPr>
        <p:txBody>
          <a:bodyPr wrap="square">
            <a:spAutoFit/>
          </a:bodyPr>
          <a:lstStyle/>
          <a:p>
            <a:pPr algn="ctr"/>
            <a:r>
              <a:rPr lang="en-US" sz="3600" dirty="0">
                <a:solidFill>
                  <a:schemeClr val="accent1"/>
                </a:solidFill>
                <a:latin typeface="Arial Black" panose="020B0A04020102020204" pitchFamily="34" charset="0"/>
              </a:rPr>
              <a:t>**Capacity**</a:t>
            </a:r>
          </a:p>
        </p:txBody>
      </p:sp>
      <p:sp>
        <p:nvSpPr>
          <p:cNvPr id="7" name="Oval 6">
            <a:extLst>
              <a:ext uri="{FF2B5EF4-FFF2-40B4-BE49-F238E27FC236}">
                <a16:creationId xmlns:a16="http://schemas.microsoft.com/office/drawing/2014/main" id="{B2847605-D8D3-0CFE-0212-15230DFE819E}"/>
              </a:ext>
            </a:extLst>
          </p:cNvPr>
          <p:cNvSpPr/>
          <p:nvPr/>
        </p:nvSpPr>
        <p:spPr>
          <a:xfrm>
            <a:off x="889348" y="4822521"/>
            <a:ext cx="4797959" cy="1352811"/>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27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69066-C610-CBA3-9C2F-7CEC030650D0}"/>
              </a:ext>
            </a:extLst>
          </p:cNvPr>
          <p:cNvSpPr>
            <a:spLocks noGrp="1"/>
          </p:cNvSpPr>
          <p:nvPr>
            <p:ph type="title"/>
          </p:nvPr>
        </p:nvSpPr>
        <p:spPr>
          <a:xfrm>
            <a:off x="7543801" y="432877"/>
            <a:ext cx="3988536" cy="1642533"/>
          </a:xfrm>
        </p:spPr>
        <p:txBody>
          <a:bodyPr vert="horz" lIns="91440" tIns="45720" rIns="91440" bIns="45720" rtlCol="0" anchor="b">
            <a:normAutofit/>
          </a:bodyPr>
          <a:lstStyle/>
          <a:p>
            <a:pPr>
              <a:spcBef>
                <a:spcPct val="0"/>
              </a:spcBef>
            </a:pPr>
            <a:r>
              <a:rPr lang="en-US" sz="2600" b="1" kern="1200">
                <a:solidFill>
                  <a:schemeClr val="tx1"/>
                </a:solidFill>
                <a:latin typeface="+mj-lt"/>
                <a:ea typeface="+mj-ea"/>
                <a:cs typeface="+mj-cs"/>
              </a:rPr>
              <a:t>Workshop, Calls, &amp; Focus groups with Subject Matter Experts</a:t>
            </a:r>
          </a:p>
        </p:txBody>
      </p:sp>
      <p:pic>
        <p:nvPicPr>
          <p:cNvPr id="4" name="Google Shape;80;p16" descr="Image">
            <a:extLst>
              <a:ext uri="{FF2B5EF4-FFF2-40B4-BE49-F238E27FC236}">
                <a16:creationId xmlns:a16="http://schemas.microsoft.com/office/drawing/2014/main" id="{2E7906BC-DDD2-B38D-0111-700A5E720CB7}"/>
              </a:ext>
            </a:extLst>
          </p:cNvPr>
          <p:cNvPicPr preferRelativeResize="0"/>
          <p:nvPr/>
        </p:nvPicPr>
        <p:blipFill rotWithShape="1">
          <a:blip r:embed="rId2"/>
          <a:srcRect l="16633" r="12424" b="2"/>
          <a:stretch/>
        </p:blipFill>
        <p:spPr>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a:noFill/>
        </p:spPr>
      </p:pic>
      <p:pic>
        <p:nvPicPr>
          <p:cNvPr id="5" name="Google Shape;81;p16" descr="Image">
            <a:extLst>
              <a:ext uri="{FF2B5EF4-FFF2-40B4-BE49-F238E27FC236}">
                <a16:creationId xmlns:a16="http://schemas.microsoft.com/office/drawing/2014/main" id="{46204739-19A1-A04D-6506-C7A6691DD959}"/>
              </a:ext>
            </a:extLst>
          </p:cNvPr>
          <p:cNvPicPr preferRelativeResize="0"/>
          <p:nvPr/>
        </p:nvPicPr>
        <p:blipFill>
          <a:blip r:embed="rId3"/>
          <a:srcRect l="12267" r="23965" b="-1"/>
          <a:stretch/>
        </p:blipFill>
        <p:spPr>
          <a:xfrm>
            <a:off x="4115400" y="10"/>
            <a:ext cx="3058323"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a:noFill/>
        </p:spPr>
      </p:pic>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onnsiteX0" fmla="*/ 0 w 3851563"/>
              <a:gd name="connsiteY0" fmla="*/ 0 h 18288"/>
              <a:gd name="connsiteX1" fmla="*/ 718958 w 3851563"/>
              <a:gd name="connsiteY1" fmla="*/ 0 h 18288"/>
              <a:gd name="connsiteX2" fmla="*/ 1437917 w 3851563"/>
              <a:gd name="connsiteY2" fmla="*/ 0 h 18288"/>
              <a:gd name="connsiteX3" fmla="*/ 1964297 w 3851563"/>
              <a:gd name="connsiteY3" fmla="*/ 0 h 18288"/>
              <a:gd name="connsiteX4" fmla="*/ 2606224 w 3851563"/>
              <a:gd name="connsiteY4" fmla="*/ 0 h 18288"/>
              <a:gd name="connsiteX5" fmla="*/ 3171120 w 3851563"/>
              <a:gd name="connsiteY5" fmla="*/ 0 h 18288"/>
              <a:gd name="connsiteX6" fmla="*/ 3851563 w 3851563"/>
              <a:gd name="connsiteY6" fmla="*/ 0 h 18288"/>
              <a:gd name="connsiteX7" fmla="*/ 3851563 w 3851563"/>
              <a:gd name="connsiteY7" fmla="*/ 18288 h 18288"/>
              <a:gd name="connsiteX8" fmla="*/ 3209636 w 3851563"/>
              <a:gd name="connsiteY8" fmla="*/ 18288 h 18288"/>
              <a:gd name="connsiteX9" fmla="*/ 2644740 w 3851563"/>
              <a:gd name="connsiteY9" fmla="*/ 18288 h 18288"/>
              <a:gd name="connsiteX10" fmla="*/ 2002813 w 3851563"/>
              <a:gd name="connsiteY10" fmla="*/ 18288 h 18288"/>
              <a:gd name="connsiteX11" fmla="*/ 1399401 w 3851563"/>
              <a:gd name="connsiteY11" fmla="*/ 18288 h 18288"/>
              <a:gd name="connsiteX12" fmla="*/ 834505 w 3851563"/>
              <a:gd name="connsiteY12" fmla="*/ 18288 h 18288"/>
              <a:gd name="connsiteX13" fmla="*/ 0 w 3851563"/>
              <a:gd name="connsiteY13" fmla="*/ 18288 h 18288"/>
              <a:gd name="connsiteX14" fmla="*/ 0 w 3851563"/>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Virtual Backrooms Benefits During ...">
            <a:extLst>
              <a:ext uri="{FF2B5EF4-FFF2-40B4-BE49-F238E27FC236}">
                <a16:creationId xmlns:a16="http://schemas.microsoft.com/office/drawing/2014/main" id="{ED1C0F88-05A7-382A-882D-6BEA269D8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105" r="7152" b="1"/>
          <a:stretch/>
        </p:blipFill>
        <p:spPr bwMode="auto">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a:noFill/>
          <a:extLst>
            <a:ext uri="{909E8E84-426E-40DD-AFC4-6F175D3DCCD1}">
              <a14:hiddenFill xmlns:a14="http://schemas.microsoft.com/office/drawing/2010/main">
                <a:solidFill>
                  <a:srgbClr val="FFFFFF"/>
                </a:solidFill>
              </a14:hiddenFill>
            </a:ext>
          </a:extLst>
        </p:spPr>
      </p:pic>
      <p:pic>
        <p:nvPicPr>
          <p:cNvPr id="6" name="Google Shape;82;p16" descr="Image">
            <a:extLst>
              <a:ext uri="{FF2B5EF4-FFF2-40B4-BE49-F238E27FC236}">
                <a16:creationId xmlns:a16="http://schemas.microsoft.com/office/drawing/2014/main" id="{48FA192D-D3E9-FC1C-A967-F80525D0E78B}"/>
              </a:ext>
            </a:extLst>
          </p:cNvPr>
          <p:cNvPicPr preferRelativeResize="0"/>
          <p:nvPr/>
        </p:nvPicPr>
        <p:blipFill rotWithShape="1">
          <a:blip r:embed="rId5"/>
          <a:srcRect l="11616" r="13581" b="2"/>
          <a:stretch/>
        </p:blipFill>
        <p:spPr>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a:noFill/>
        </p:spPr>
      </p:pic>
      <p:sp>
        <p:nvSpPr>
          <p:cNvPr id="7" name="TextBox 6">
            <a:extLst>
              <a:ext uri="{FF2B5EF4-FFF2-40B4-BE49-F238E27FC236}">
                <a16:creationId xmlns:a16="http://schemas.microsoft.com/office/drawing/2014/main" id="{99931EDE-93F8-6EC4-C37D-9A2FF0CAFBF5}"/>
              </a:ext>
            </a:extLst>
          </p:cNvPr>
          <p:cNvSpPr txBox="1"/>
          <p:nvPr/>
        </p:nvSpPr>
        <p:spPr>
          <a:xfrm>
            <a:off x="7543618" y="2704407"/>
            <a:ext cx="3997805" cy="3489159"/>
          </a:xfrm>
          <a:prstGeom prst="rect">
            <a:avLst/>
          </a:prstGeom>
        </p:spPr>
        <p:txBody>
          <a:bodyPr vert="horz" lIns="91440" tIns="45720" rIns="91440" bIns="45720" rtlCol="0">
            <a:normAutofit/>
          </a:bodyPr>
          <a:lstStyle/>
          <a:p>
            <a:pPr marL="342900" indent="-228600">
              <a:lnSpc>
                <a:spcPct val="90000"/>
              </a:lnSpc>
              <a:buClr>
                <a:schemeClr val="dk1"/>
              </a:buClr>
              <a:buSzPts val="1890"/>
              <a:buFont typeface="Arial" panose="020B0604020202020204" pitchFamily="34" charset="0"/>
              <a:buChar char="•"/>
            </a:pPr>
            <a:r>
              <a:rPr lang="en-US" sz="2200" dirty="0">
                <a:sym typeface="Avenir"/>
              </a:rPr>
              <a:t>Identified key roadblocks, concerns, and struggles to support MOUD</a:t>
            </a:r>
          </a:p>
          <a:p>
            <a:pPr marL="342900" indent="-228600">
              <a:lnSpc>
                <a:spcPct val="90000"/>
              </a:lnSpc>
              <a:spcBef>
                <a:spcPts val="1600"/>
              </a:spcBef>
              <a:buClr>
                <a:schemeClr val="dk1"/>
              </a:buClr>
              <a:buSzPts val="1890"/>
              <a:buFont typeface="Arial" panose="020B0604020202020204" pitchFamily="34" charset="0"/>
              <a:buChar char="•"/>
            </a:pPr>
            <a:r>
              <a:rPr lang="en-US" sz="2200" dirty="0">
                <a:sym typeface="Avenir"/>
              </a:rPr>
              <a:t>Created and refined survey items with their input</a:t>
            </a:r>
          </a:p>
          <a:p>
            <a:pPr marL="342900" indent="-228600">
              <a:lnSpc>
                <a:spcPct val="90000"/>
              </a:lnSpc>
              <a:spcBef>
                <a:spcPts val="1600"/>
              </a:spcBef>
              <a:buClr>
                <a:schemeClr val="dk1"/>
              </a:buClr>
              <a:buSzPts val="1890"/>
              <a:buFont typeface="Arial" panose="020B0604020202020204" pitchFamily="34" charset="0"/>
              <a:buChar char="•"/>
            </a:pPr>
            <a:r>
              <a:rPr lang="en-US" sz="2200" dirty="0">
                <a:sym typeface="Avenir"/>
              </a:rPr>
              <a:t>Voiced tension between ‘social model’ &amp; desire to support evidence-based interventions</a:t>
            </a:r>
          </a:p>
          <a:p>
            <a:pPr indent="-228600">
              <a:lnSpc>
                <a:spcPct val="90000"/>
              </a:lnSpc>
              <a:buFont typeface="Arial" panose="020B0604020202020204" pitchFamily="34" charset="0"/>
              <a:buChar char="•"/>
            </a:pPr>
            <a:endParaRPr lang="en-US" sz="2200" dirty="0"/>
          </a:p>
        </p:txBody>
      </p:sp>
    </p:spTree>
    <p:extLst>
      <p:ext uri="{BB962C8B-B14F-4D97-AF65-F5344CB8AC3E}">
        <p14:creationId xmlns:p14="http://schemas.microsoft.com/office/powerpoint/2010/main" val="246982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7921-84ED-6E5F-03AA-ACD63207C24A}"/>
              </a:ext>
            </a:extLst>
          </p:cNvPr>
          <p:cNvSpPr>
            <a:spLocks noGrp="1"/>
          </p:cNvSpPr>
          <p:nvPr>
            <p:ph type="title"/>
          </p:nvPr>
        </p:nvSpPr>
        <p:spPr>
          <a:xfrm>
            <a:off x="604736" y="850149"/>
            <a:ext cx="10515600" cy="786384"/>
          </a:xfrm>
        </p:spPr>
        <p:txBody>
          <a:bodyPr>
            <a:noAutofit/>
          </a:bodyPr>
          <a:lstStyle/>
          <a:p>
            <a:r>
              <a:rPr lang="en-US" b="1" dirty="0"/>
              <a:t>What do we already know about barriers to MOUD?	</a:t>
            </a:r>
          </a:p>
        </p:txBody>
      </p:sp>
      <p:sp>
        <p:nvSpPr>
          <p:cNvPr id="3" name="Content Placeholder 2">
            <a:extLst>
              <a:ext uri="{FF2B5EF4-FFF2-40B4-BE49-F238E27FC236}">
                <a16:creationId xmlns:a16="http://schemas.microsoft.com/office/drawing/2014/main" id="{456A99DF-6B35-62A8-E114-61EF135FFDA5}"/>
              </a:ext>
            </a:extLst>
          </p:cNvPr>
          <p:cNvSpPr>
            <a:spLocks noGrp="1"/>
          </p:cNvSpPr>
          <p:nvPr>
            <p:ph idx="1"/>
          </p:nvPr>
        </p:nvSpPr>
        <p:spPr>
          <a:xfrm>
            <a:off x="507459" y="2061781"/>
            <a:ext cx="10515600" cy="4796219"/>
          </a:xfrm>
        </p:spPr>
        <p:txBody>
          <a:bodyPr/>
          <a:lstStyle/>
          <a:p>
            <a:r>
              <a:rPr lang="en-US" sz="2400" b="1" dirty="0"/>
              <a:t>Attitudinal</a:t>
            </a:r>
            <a:r>
              <a:rPr lang="en-US" sz="2400" dirty="0"/>
              <a:t> Barriers – 8 domains (5+3)</a:t>
            </a:r>
          </a:p>
          <a:p>
            <a:r>
              <a:rPr lang="en-US" sz="2400" dirty="0"/>
              <a:t>Erin Madden’s (2019) concept of Intervention Stigma</a:t>
            </a:r>
          </a:p>
          <a:p>
            <a:pPr marL="1253047" lvl="1" indent="-457200">
              <a:buFont typeface="+mj-lt"/>
              <a:buAutoNum type="arabicPeriod"/>
            </a:pPr>
            <a:r>
              <a:rPr lang="en-US" sz="2400" dirty="0">
                <a:solidFill>
                  <a:schemeClr val="accent1"/>
                </a:solidFill>
              </a:rPr>
              <a:t>Pharmacological properties</a:t>
            </a:r>
          </a:p>
          <a:p>
            <a:pPr marL="1253047" lvl="1" indent="-457200">
              <a:buFont typeface="+mj-lt"/>
              <a:buAutoNum type="arabicPeriod"/>
            </a:pPr>
            <a:r>
              <a:rPr lang="en-US" sz="2400" dirty="0">
                <a:solidFill>
                  <a:schemeClr val="accent1"/>
                </a:solidFill>
              </a:rPr>
              <a:t>Regulatory and administrative barriers</a:t>
            </a:r>
          </a:p>
          <a:p>
            <a:pPr marL="1253047" lvl="1" indent="-457200">
              <a:buFont typeface="+mj-lt"/>
              <a:buAutoNum type="arabicPeriod"/>
            </a:pPr>
            <a:r>
              <a:rPr lang="en-US" sz="2400" dirty="0">
                <a:solidFill>
                  <a:schemeClr val="accent1"/>
                </a:solidFill>
              </a:rPr>
              <a:t>Preference for psychosocial treatment over medication</a:t>
            </a:r>
          </a:p>
          <a:p>
            <a:pPr marL="1253047" lvl="1" indent="-457200">
              <a:buFont typeface="+mj-lt"/>
              <a:buAutoNum type="arabicPeriod"/>
            </a:pPr>
            <a:r>
              <a:rPr lang="en-US" sz="2400" dirty="0">
                <a:solidFill>
                  <a:schemeClr val="accent1"/>
                </a:solidFill>
              </a:rPr>
              <a:t>Mistrust of scientific research on MOUD</a:t>
            </a:r>
          </a:p>
          <a:p>
            <a:pPr marL="1253047" lvl="1" indent="-457200">
              <a:buFont typeface="+mj-lt"/>
              <a:buAutoNum type="arabicPeriod"/>
            </a:pPr>
            <a:r>
              <a:rPr lang="en-US" sz="2400" dirty="0">
                <a:solidFill>
                  <a:schemeClr val="accent1"/>
                </a:solidFill>
              </a:rPr>
              <a:t>Suspicion of profit motives</a:t>
            </a:r>
          </a:p>
          <a:p>
            <a:r>
              <a:rPr lang="en-US" sz="2400" dirty="0"/>
              <a:t>Plus others that came up</a:t>
            </a:r>
          </a:p>
          <a:p>
            <a:pPr marL="1253047" lvl="1" indent="-457200">
              <a:buFont typeface="+mj-lt"/>
              <a:buAutoNum type="arabicPeriod"/>
            </a:pPr>
            <a:r>
              <a:rPr lang="en-US" dirty="0">
                <a:solidFill>
                  <a:srgbClr val="7030A0"/>
                </a:solidFill>
              </a:rPr>
              <a:t>General stigma toward MOUD</a:t>
            </a:r>
          </a:p>
          <a:p>
            <a:pPr marL="1253047" lvl="1" indent="-457200">
              <a:buFont typeface="+mj-lt"/>
              <a:buAutoNum type="arabicPeriod"/>
            </a:pPr>
            <a:r>
              <a:rPr lang="en-US" dirty="0">
                <a:solidFill>
                  <a:srgbClr val="7030A0"/>
                </a:solidFill>
              </a:rPr>
              <a:t>Recovery housing-specific MOUD stigma</a:t>
            </a:r>
          </a:p>
          <a:p>
            <a:pPr marL="1253047" lvl="1" indent="-457200">
              <a:buFont typeface="+mj-lt"/>
              <a:buAutoNum type="arabicPeriod"/>
            </a:pPr>
            <a:r>
              <a:rPr lang="en-US" dirty="0">
                <a:solidFill>
                  <a:srgbClr val="7030A0"/>
                </a:solidFill>
              </a:rPr>
              <a:t>Risk of Diversion</a:t>
            </a:r>
          </a:p>
          <a:p>
            <a:pPr lvl="1"/>
            <a:endParaRPr lang="en-US" sz="1800" dirty="0"/>
          </a:p>
        </p:txBody>
      </p:sp>
      <p:sp>
        <p:nvSpPr>
          <p:cNvPr id="4" name="TextBox 3">
            <a:extLst>
              <a:ext uri="{FF2B5EF4-FFF2-40B4-BE49-F238E27FC236}">
                <a16:creationId xmlns:a16="http://schemas.microsoft.com/office/drawing/2014/main" id="{32B9718B-F1EF-4EE4-0170-2A5B586DB628}"/>
              </a:ext>
            </a:extLst>
          </p:cNvPr>
          <p:cNvSpPr txBox="1"/>
          <p:nvPr/>
        </p:nvSpPr>
        <p:spPr>
          <a:xfrm>
            <a:off x="7042826" y="6245057"/>
            <a:ext cx="5017796" cy="430887"/>
          </a:xfrm>
          <a:prstGeom prst="rect">
            <a:avLst/>
          </a:prstGeom>
          <a:noFill/>
        </p:spPr>
        <p:txBody>
          <a:bodyPr wrap="square" rtlCol="0">
            <a:spAutoFit/>
          </a:bodyPr>
          <a:lstStyle/>
          <a:p>
            <a:pPr algn="r"/>
            <a:r>
              <a:rPr lang="en-US" sz="1100" dirty="0"/>
              <a:t>Madden EF. Intervention stigma: How medication-assisted treatment marginalizes patients and providers. Soc Sci Med. 2019;</a:t>
            </a:r>
          </a:p>
        </p:txBody>
      </p:sp>
    </p:spTree>
    <p:extLst>
      <p:ext uri="{BB962C8B-B14F-4D97-AF65-F5344CB8AC3E}">
        <p14:creationId xmlns:p14="http://schemas.microsoft.com/office/powerpoint/2010/main" val="9194931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ow Zoning Laws Affect Your Home | The ...">
            <a:extLst>
              <a:ext uri="{FF2B5EF4-FFF2-40B4-BE49-F238E27FC236}">
                <a16:creationId xmlns:a16="http://schemas.microsoft.com/office/drawing/2014/main" id="{2ABA74B8-FE39-CBC0-62DB-1FD7A7AB3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66" r="-2" b="-2"/>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Transportation Vans and Shuttles ...">
            <a:extLst>
              <a:ext uri="{FF2B5EF4-FFF2-40B4-BE49-F238E27FC236}">
                <a16:creationId xmlns:a16="http://schemas.microsoft.com/office/drawing/2014/main" id="{A2499E1E-B123-EFC8-5EB5-03166799A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71" r="8966" b="1"/>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MEDICINE RX SAFE MDS-2C Medication ...">
            <a:extLst>
              <a:ext uri="{FF2B5EF4-FFF2-40B4-BE49-F238E27FC236}">
                <a16:creationId xmlns:a16="http://schemas.microsoft.com/office/drawing/2014/main" id="{469C80E6-AFE0-5324-A0A9-8C51D86A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883" r="1" b="12700"/>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61" name="Freeform: Shape 2060">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3" name="Freeform: Shape 2062">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A08373-D41A-16CE-CB5C-D2A4951F08AF}"/>
              </a:ext>
            </a:extLst>
          </p:cNvPr>
          <p:cNvSpPr>
            <a:spLocks noGrp="1"/>
          </p:cNvSpPr>
          <p:nvPr>
            <p:ph type="title"/>
          </p:nvPr>
        </p:nvSpPr>
        <p:spPr>
          <a:xfrm>
            <a:off x="448056" y="685800"/>
            <a:ext cx="4922338" cy="1325563"/>
          </a:xfrm>
        </p:spPr>
        <p:txBody>
          <a:bodyPr>
            <a:normAutofit/>
          </a:bodyPr>
          <a:lstStyle/>
          <a:p>
            <a:r>
              <a:rPr lang="en-US" sz="3400" b="1" dirty="0"/>
              <a:t>Not just attitudes… also CAPACITIES</a:t>
            </a:r>
          </a:p>
        </p:txBody>
      </p:sp>
      <p:sp>
        <p:nvSpPr>
          <p:cNvPr id="2065" name="Rectangle 206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Rectangle 2066">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489555-0926-E1A0-12A2-A292B025A0F6}"/>
              </a:ext>
            </a:extLst>
          </p:cNvPr>
          <p:cNvSpPr>
            <a:spLocks noGrp="1"/>
          </p:cNvSpPr>
          <p:nvPr>
            <p:ph idx="1"/>
          </p:nvPr>
        </p:nvSpPr>
        <p:spPr>
          <a:xfrm>
            <a:off x="448056" y="2514600"/>
            <a:ext cx="4922338" cy="3666744"/>
          </a:xfrm>
        </p:spPr>
        <p:txBody>
          <a:bodyPr>
            <a:normAutofit/>
          </a:bodyPr>
          <a:lstStyle/>
          <a:p>
            <a:r>
              <a:rPr lang="en-US" sz="2000" dirty="0"/>
              <a:t>Safe storage</a:t>
            </a:r>
          </a:p>
          <a:p>
            <a:pPr lvl="1"/>
            <a:r>
              <a:rPr lang="en-US" sz="2000" dirty="0"/>
              <a:t>Locked refrigerators, safes…</a:t>
            </a:r>
          </a:p>
          <a:p>
            <a:r>
              <a:rPr lang="en-US" sz="2000" dirty="0"/>
              <a:t>Staff to monitor</a:t>
            </a:r>
          </a:p>
          <a:p>
            <a:r>
              <a:rPr lang="en-US" sz="2000" dirty="0"/>
              <a:t>Transportation to/from clinics and pharmacies</a:t>
            </a:r>
          </a:p>
          <a:p>
            <a:r>
              <a:rPr lang="en-US" sz="2000" dirty="0"/>
              <a:t>Zoning laws/Rules around direct administration</a:t>
            </a:r>
          </a:p>
          <a:p>
            <a:r>
              <a:rPr lang="en-US" sz="2000" dirty="0"/>
              <a:t>Lack of medical knowledge/expertise </a:t>
            </a:r>
          </a:p>
          <a:p>
            <a:r>
              <a:rPr lang="en-US" sz="2000" dirty="0"/>
              <a:t>… and more</a:t>
            </a:r>
          </a:p>
          <a:p>
            <a:endParaRPr lang="en-US" sz="2000" dirty="0"/>
          </a:p>
        </p:txBody>
      </p:sp>
    </p:spTree>
    <p:extLst>
      <p:ext uri="{BB962C8B-B14F-4D97-AF65-F5344CB8AC3E}">
        <p14:creationId xmlns:p14="http://schemas.microsoft.com/office/powerpoint/2010/main" val="367527600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sp useBgFill="1">
        <p:nvSpPr>
          <p:cNvPr id="9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Google Shape;87;p17"/>
          <p:cNvSpPr txBox="1">
            <a:spLocks noGrp="1"/>
          </p:cNvSpPr>
          <p:nvPr>
            <p:ph type="title"/>
          </p:nvPr>
        </p:nvSpPr>
        <p:spPr>
          <a:xfrm>
            <a:off x="401877" y="838198"/>
            <a:ext cx="5694123" cy="1107333"/>
          </a:xfrm>
          <a:prstGeom prst="rect">
            <a:avLst/>
          </a:prstGeom>
        </p:spPr>
        <p:txBody>
          <a:bodyPr spcFirstLastPara="1" vert="horz" lIns="91440" tIns="45720" rIns="91440" bIns="45720" rtlCol="0" anchor="ctr" anchorCtr="0">
            <a:noAutofit/>
          </a:bodyPr>
          <a:lstStyle/>
          <a:p>
            <a:pPr>
              <a:spcBef>
                <a:spcPct val="0"/>
              </a:spcBef>
            </a:pPr>
            <a:r>
              <a:rPr lang="en-US" sz="3900" b="1" dirty="0">
                <a:latin typeface="+mj-lt"/>
                <a:cs typeface="+mj-cs"/>
                <a:sym typeface="Economica"/>
              </a:rPr>
              <a:t>Survey Launch Feb ‘24</a:t>
            </a:r>
          </a:p>
        </p:txBody>
      </p:sp>
      <p:sp>
        <p:nvSpPr>
          <p:cNvPr id="88" name="Google Shape;88;p17"/>
          <p:cNvSpPr txBox="1">
            <a:spLocks noGrp="1"/>
          </p:cNvSpPr>
          <p:nvPr>
            <p:ph type="body" idx="1"/>
          </p:nvPr>
        </p:nvSpPr>
        <p:spPr>
          <a:xfrm>
            <a:off x="163920" y="1686784"/>
            <a:ext cx="6693877" cy="4513383"/>
          </a:xfrm>
          <a:prstGeom prst="rect">
            <a:avLst/>
          </a:prstGeom>
        </p:spPr>
        <p:txBody>
          <a:bodyPr spcFirstLastPara="1" vert="horz" lIns="91440" tIns="45720" rIns="91440" bIns="45720" rtlCol="0" anchor="ctr" anchorCtr="0">
            <a:normAutofit/>
          </a:bodyPr>
          <a:lstStyle/>
          <a:p>
            <a:pPr indent="-228600">
              <a:buClr>
                <a:schemeClr val="dk1"/>
              </a:buClr>
              <a:buSzPts val="2100"/>
              <a:buFont typeface="Arial" panose="020B0604020202020204" pitchFamily="34" charset="0"/>
              <a:buChar char="•"/>
            </a:pPr>
            <a:r>
              <a:rPr lang="en-US" b="1" u="sng" dirty="0">
                <a:latin typeface="+mn-lt"/>
                <a:cs typeface="+mn-cs"/>
                <a:sym typeface="Avenir"/>
              </a:rPr>
              <a:t>Operator</a:t>
            </a:r>
            <a:r>
              <a:rPr lang="en-US" dirty="0">
                <a:latin typeface="+mn-lt"/>
                <a:cs typeface="+mn-cs"/>
                <a:sym typeface="Avenir"/>
              </a:rPr>
              <a:t> online survey ~ 15-20 mins</a:t>
            </a:r>
          </a:p>
          <a:p>
            <a:pPr indent="-228600">
              <a:buClr>
                <a:schemeClr val="dk1"/>
              </a:buClr>
              <a:buSzPts val="2100"/>
              <a:buFont typeface="Arial" panose="020B0604020202020204" pitchFamily="34" charset="0"/>
              <a:buChar char="•"/>
            </a:pPr>
            <a:r>
              <a:rPr lang="en-US" b="1" u="sng" dirty="0">
                <a:latin typeface="+mn-lt"/>
                <a:cs typeface="+mn-cs"/>
                <a:sym typeface="Avenir"/>
              </a:rPr>
              <a:t>Resident</a:t>
            </a:r>
            <a:r>
              <a:rPr lang="en-US" dirty="0">
                <a:latin typeface="+mn-lt"/>
                <a:cs typeface="+mn-cs"/>
                <a:sym typeface="Avenir"/>
              </a:rPr>
              <a:t> online survey ~ 10-15 mins</a:t>
            </a:r>
          </a:p>
          <a:p>
            <a:pPr indent="-228600">
              <a:buClr>
                <a:schemeClr val="dk1"/>
              </a:buClr>
              <a:buSzPts val="1900"/>
              <a:buFont typeface="Arial" panose="020B0604020202020204" pitchFamily="34" charset="0"/>
              <a:buChar char="•"/>
            </a:pPr>
            <a:endParaRPr lang="en-US" dirty="0">
              <a:latin typeface="+mn-lt"/>
              <a:cs typeface="+mn-cs"/>
              <a:sym typeface="Avenir"/>
            </a:endParaRPr>
          </a:p>
          <a:p>
            <a:pPr indent="-228600">
              <a:buClr>
                <a:schemeClr val="dk1"/>
              </a:buClr>
              <a:buSzPts val="2100"/>
              <a:buFont typeface="Arial" panose="020B0604020202020204" pitchFamily="34" charset="0"/>
              <a:buChar char="•"/>
            </a:pPr>
            <a:r>
              <a:rPr lang="en-US" dirty="0">
                <a:latin typeface="+mn-lt"/>
                <a:cs typeface="+mn-cs"/>
                <a:sym typeface="Avenir"/>
              </a:rPr>
              <a:t>All participants received $15 Amazon e-gift cards</a:t>
            </a:r>
          </a:p>
          <a:p>
            <a:pPr indent="-228600">
              <a:buClr>
                <a:schemeClr val="dk1"/>
              </a:buClr>
              <a:buSzPts val="2100"/>
              <a:buFont typeface="Arial" panose="020B0604020202020204" pitchFamily="34" charset="0"/>
              <a:buChar char="•"/>
            </a:pPr>
            <a:endParaRPr lang="en-US" dirty="0">
              <a:latin typeface="+mn-lt"/>
              <a:cs typeface="+mn-cs"/>
              <a:sym typeface="Avenir"/>
            </a:endParaRPr>
          </a:p>
          <a:p>
            <a:pPr indent="-228600">
              <a:buClr>
                <a:schemeClr val="dk1"/>
              </a:buClr>
              <a:buSzPts val="2100"/>
              <a:buFont typeface="Arial" panose="020B0604020202020204" pitchFamily="34" charset="0"/>
              <a:buChar char="•"/>
            </a:pPr>
            <a:r>
              <a:rPr lang="en-US" dirty="0">
                <a:latin typeface="+mn-lt"/>
                <a:cs typeface="+mn-cs"/>
                <a:sym typeface="Avenir"/>
              </a:rPr>
              <a:t>National online data collection February – June 2024</a:t>
            </a:r>
            <a:endParaRPr lang="en-US" dirty="0">
              <a:latin typeface="+mn-lt"/>
              <a:cs typeface="+mn-cs"/>
            </a:endParaRPr>
          </a:p>
        </p:txBody>
      </p:sp>
      <p:pic>
        <p:nvPicPr>
          <p:cNvPr id="90" name="Picture 89" descr="Houses in a subdivision">
            <a:extLst>
              <a:ext uri="{FF2B5EF4-FFF2-40B4-BE49-F238E27FC236}">
                <a16:creationId xmlns:a16="http://schemas.microsoft.com/office/drawing/2014/main" id="{957E3353-C87B-F55F-5C3F-88F77FE6EC49}"/>
              </a:ext>
            </a:extLst>
          </p:cNvPr>
          <p:cNvPicPr>
            <a:picLocks noChangeAspect="1"/>
          </p:cNvPicPr>
          <p:nvPr/>
        </p:nvPicPr>
        <p:blipFill rotWithShape="1">
          <a:blip r:embed="rId3"/>
          <a:srcRect l="31572" t="-1" r="18183" b="-1"/>
          <a:stretch/>
        </p:blipFill>
        <p:spPr>
          <a:xfrm>
            <a:off x="7095753" y="87474"/>
            <a:ext cx="5096247" cy="6770526"/>
          </a:xfrm>
          <a:prstGeom prst="rect">
            <a:avLst/>
          </a:prstGeom>
          <a:effectLst>
            <a:outerShdw blurRad="127000" dist="50800" dir="10800000" sx="99000" sy="99000" algn="r" rotWithShape="0">
              <a:prstClr val="black">
                <a:alpha val="40000"/>
              </a:prstClr>
            </a:outerShdw>
          </a:effectLst>
        </p:spPr>
      </p:pic>
      <p:sp>
        <p:nvSpPr>
          <p:cNvPr id="2" name="Rectangle 1">
            <a:extLst>
              <a:ext uri="{FF2B5EF4-FFF2-40B4-BE49-F238E27FC236}">
                <a16:creationId xmlns:a16="http://schemas.microsoft.com/office/drawing/2014/main" id="{7646EE58-7BD5-AF81-4298-3510C2EB8DFB}"/>
              </a:ext>
            </a:extLst>
          </p:cNvPr>
          <p:cNvSpPr/>
          <p:nvPr/>
        </p:nvSpPr>
        <p:spPr>
          <a:xfrm>
            <a:off x="0" y="-35896"/>
            <a:ext cx="12192000" cy="303081"/>
          </a:xfrm>
          <a:prstGeom prst="rect">
            <a:avLst/>
          </a:prstGeom>
          <a:solidFill>
            <a:srgbClr val="911D2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350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AE03-7A40-F78B-FC3C-5E0892EA6589}"/>
              </a:ext>
            </a:extLst>
          </p:cNvPr>
          <p:cNvSpPr>
            <a:spLocks noGrp="1"/>
          </p:cNvSpPr>
          <p:nvPr>
            <p:ph type="title"/>
          </p:nvPr>
        </p:nvSpPr>
        <p:spPr>
          <a:xfrm>
            <a:off x="838200" y="1485555"/>
            <a:ext cx="10515600" cy="786384"/>
          </a:xfrm>
        </p:spPr>
        <p:txBody>
          <a:bodyPr>
            <a:normAutofit fontScale="90000"/>
          </a:bodyPr>
          <a:lstStyle/>
          <a:p>
            <a:pPr algn="ctr"/>
            <a:r>
              <a:rPr lang="en-US" dirty="0"/>
              <a:t>Acceptance of Residents on MOUD by type (N=145)</a:t>
            </a:r>
            <a:br>
              <a:rPr lang="en-US" dirty="0"/>
            </a:br>
            <a:endParaRPr lang="en-US" b="1" dirty="0"/>
          </a:p>
        </p:txBody>
      </p:sp>
      <p:sp>
        <p:nvSpPr>
          <p:cNvPr id="3" name="Content Placeholder 2">
            <a:extLst>
              <a:ext uri="{FF2B5EF4-FFF2-40B4-BE49-F238E27FC236}">
                <a16:creationId xmlns:a16="http://schemas.microsoft.com/office/drawing/2014/main" id="{C0032927-827F-DBA5-D333-02FF812789A8}"/>
              </a:ext>
            </a:extLst>
          </p:cNvPr>
          <p:cNvSpPr>
            <a:spLocks noGrp="1"/>
          </p:cNvSpPr>
          <p:nvPr>
            <p:ph idx="1"/>
          </p:nvPr>
        </p:nvSpPr>
        <p:spPr>
          <a:xfrm>
            <a:off x="838200" y="1509823"/>
            <a:ext cx="10515600" cy="4667140"/>
          </a:xfrm>
        </p:spPr>
        <p:txBody>
          <a:bodyPr/>
          <a:lstStyle/>
          <a:p>
            <a:pPr marL="0" indent="0" algn="ctr">
              <a:buNone/>
            </a:pPr>
            <a:endParaRPr lang="en-US" dirty="0"/>
          </a:p>
          <a:p>
            <a:pPr algn="ctr"/>
            <a:endParaRPr lang="en-US" dirty="0"/>
          </a:p>
        </p:txBody>
      </p:sp>
      <p:graphicFrame>
        <p:nvGraphicFramePr>
          <p:cNvPr id="4" name="Table 3">
            <a:extLst>
              <a:ext uri="{FF2B5EF4-FFF2-40B4-BE49-F238E27FC236}">
                <a16:creationId xmlns:a16="http://schemas.microsoft.com/office/drawing/2014/main" id="{965E223A-C014-95F2-FB4D-698CE0B638A7}"/>
              </a:ext>
            </a:extLst>
          </p:cNvPr>
          <p:cNvGraphicFramePr>
            <a:graphicFrameLocks noGrp="1"/>
          </p:cNvGraphicFramePr>
          <p:nvPr>
            <p:extLst>
              <p:ext uri="{D42A27DB-BD31-4B8C-83A1-F6EECF244321}">
                <p14:modId xmlns:p14="http://schemas.microsoft.com/office/powerpoint/2010/main" val="2251784438"/>
              </p:ext>
            </p:extLst>
          </p:nvPr>
        </p:nvGraphicFramePr>
        <p:xfrm>
          <a:off x="2317317" y="2768252"/>
          <a:ext cx="7362830" cy="2877724"/>
        </p:xfrm>
        <a:graphic>
          <a:graphicData uri="http://schemas.openxmlformats.org/drawingml/2006/table">
            <a:tbl>
              <a:tblPr>
                <a:tableStyleId>{5C22544A-7EE6-4342-B048-85BDC9FD1C3A}</a:tableStyleId>
              </a:tblPr>
              <a:tblGrid>
                <a:gridCol w="1890456">
                  <a:extLst>
                    <a:ext uri="{9D8B030D-6E8A-4147-A177-3AD203B41FA5}">
                      <a16:colId xmlns:a16="http://schemas.microsoft.com/office/drawing/2014/main" val="3559682339"/>
                    </a:ext>
                  </a:extLst>
                </a:gridCol>
                <a:gridCol w="1616839">
                  <a:extLst>
                    <a:ext uri="{9D8B030D-6E8A-4147-A177-3AD203B41FA5}">
                      <a16:colId xmlns:a16="http://schemas.microsoft.com/office/drawing/2014/main" val="1608052016"/>
                    </a:ext>
                  </a:extLst>
                </a:gridCol>
                <a:gridCol w="2164075">
                  <a:extLst>
                    <a:ext uri="{9D8B030D-6E8A-4147-A177-3AD203B41FA5}">
                      <a16:colId xmlns:a16="http://schemas.microsoft.com/office/drawing/2014/main" val="1925045922"/>
                    </a:ext>
                  </a:extLst>
                </a:gridCol>
                <a:gridCol w="1691460">
                  <a:extLst>
                    <a:ext uri="{9D8B030D-6E8A-4147-A177-3AD203B41FA5}">
                      <a16:colId xmlns:a16="http://schemas.microsoft.com/office/drawing/2014/main" val="1332643513"/>
                    </a:ext>
                  </a:extLst>
                </a:gridCol>
              </a:tblGrid>
              <a:tr h="702886">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b="1" u="none" strike="noStrike" dirty="0">
                          <a:effectLst/>
                        </a:rPr>
                        <a:t>Accept </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b="1" u="none" strike="noStrike" dirty="0">
                          <a:effectLst/>
                        </a:rPr>
                        <a:t>Accept w/ restrictions/taper</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b="1" u="none" strike="noStrike" dirty="0">
                          <a:effectLst/>
                        </a:rPr>
                        <a:t>Not Accept</a:t>
                      </a:r>
                      <a:endParaRPr lang="en-US" sz="2000" b="1"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1768001"/>
                  </a:ext>
                </a:extLst>
              </a:tr>
              <a:tr h="724946">
                <a:tc>
                  <a:txBody>
                    <a:bodyPr/>
                    <a:lstStyle/>
                    <a:p>
                      <a:pPr algn="l" fontAlgn="b"/>
                      <a:r>
                        <a:rPr lang="en-US" sz="2000" b="1" u="none" strike="noStrike" dirty="0">
                          <a:effectLst/>
                        </a:rPr>
                        <a:t>Buprenorphine</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104 (72%)</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27 (19%)</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14 (10%)</a:t>
                      </a:r>
                      <a:endParaRPr lang="en-US" sz="20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776953291"/>
                  </a:ext>
                </a:extLst>
              </a:tr>
              <a:tr h="724946">
                <a:tc>
                  <a:txBody>
                    <a:bodyPr/>
                    <a:lstStyle/>
                    <a:p>
                      <a:pPr algn="l" fontAlgn="b"/>
                      <a:r>
                        <a:rPr lang="en-US" sz="2000" b="1" u="none" strike="noStrike" dirty="0">
                          <a:effectLst/>
                        </a:rPr>
                        <a:t>Methadone</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85 (59%)</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29 (20%)</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31 (21%)</a:t>
                      </a:r>
                      <a:endParaRPr lang="en-US" sz="20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840719084"/>
                  </a:ext>
                </a:extLst>
              </a:tr>
              <a:tr h="724946">
                <a:tc>
                  <a:txBody>
                    <a:bodyPr/>
                    <a:lstStyle/>
                    <a:p>
                      <a:pPr algn="l" fontAlgn="b"/>
                      <a:r>
                        <a:rPr lang="en-US" sz="2000" b="1" u="none" strike="noStrike" dirty="0">
                          <a:effectLst/>
                        </a:rPr>
                        <a:t>Naltrexone</a:t>
                      </a:r>
                      <a:endParaRPr lang="en-US" sz="2000" b="1"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117 (81%)</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21 (15%)</a:t>
                      </a:r>
                      <a:endParaRPr lang="en-US" sz="20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en-US" sz="2000" u="none" strike="noStrike" dirty="0">
                          <a:effectLst/>
                        </a:rPr>
                        <a:t>7 (5%)</a:t>
                      </a:r>
                      <a:endParaRPr lang="en-US" sz="20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67133963"/>
                  </a:ext>
                </a:extLst>
              </a:tr>
            </a:tbl>
          </a:graphicData>
        </a:graphic>
      </p:graphicFrame>
      <p:sp>
        <p:nvSpPr>
          <p:cNvPr id="5" name="Rectangle: Rounded Corners 4">
            <a:extLst>
              <a:ext uri="{FF2B5EF4-FFF2-40B4-BE49-F238E27FC236}">
                <a16:creationId xmlns:a16="http://schemas.microsoft.com/office/drawing/2014/main" id="{C523243A-B627-74BA-5108-7DE2E04110EB}"/>
              </a:ext>
            </a:extLst>
          </p:cNvPr>
          <p:cNvSpPr/>
          <p:nvPr/>
        </p:nvSpPr>
        <p:spPr>
          <a:xfrm>
            <a:off x="4885151" y="5185775"/>
            <a:ext cx="764087" cy="588724"/>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AB1C6DF-DE9F-32AD-35DD-E3086C8C8356}"/>
              </a:ext>
            </a:extLst>
          </p:cNvPr>
          <p:cNvSpPr/>
          <p:nvPr/>
        </p:nvSpPr>
        <p:spPr>
          <a:xfrm>
            <a:off x="4860099" y="3722317"/>
            <a:ext cx="764087" cy="588724"/>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EFFC18C-FF6C-A94F-F7A6-CFDCBB0ADC94}"/>
              </a:ext>
            </a:extLst>
          </p:cNvPr>
          <p:cNvSpPr/>
          <p:nvPr/>
        </p:nvSpPr>
        <p:spPr>
          <a:xfrm>
            <a:off x="4860098" y="4468528"/>
            <a:ext cx="764087" cy="588724"/>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131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19B6C9-3A2A-C61D-D1F1-FD131FB59083}"/>
              </a:ext>
            </a:extLst>
          </p:cNvPr>
          <p:cNvSpPr>
            <a:spLocks noGrp="1"/>
          </p:cNvSpPr>
          <p:nvPr>
            <p:ph type="title"/>
          </p:nvPr>
        </p:nvSpPr>
        <p:spPr>
          <a:xfrm>
            <a:off x="157942" y="413861"/>
            <a:ext cx="7604051" cy="1504452"/>
          </a:xfrm>
        </p:spPr>
        <p:txBody>
          <a:bodyPr>
            <a:noAutofit/>
          </a:bodyPr>
          <a:lstStyle/>
          <a:p>
            <a:r>
              <a:rPr lang="en-US" sz="3600" b="1" dirty="0"/>
              <a:t>Capacity Barriers</a:t>
            </a:r>
          </a:p>
        </p:txBody>
      </p:sp>
      <p:sp>
        <p:nvSpPr>
          <p:cNvPr id="7" name="Content Placeholder 2">
            <a:extLst>
              <a:ext uri="{FF2B5EF4-FFF2-40B4-BE49-F238E27FC236}">
                <a16:creationId xmlns:a16="http://schemas.microsoft.com/office/drawing/2014/main" id="{6082C681-44A3-150E-9677-50038974FA3A}"/>
              </a:ext>
            </a:extLst>
          </p:cNvPr>
          <p:cNvSpPr txBox="1">
            <a:spLocks/>
          </p:cNvSpPr>
          <p:nvPr/>
        </p:nvSpPr>
        <p:spPr>
          <a:xfrm>
            <a:off x="356626" y="1563949"/>
            <a:ext cx="6369851" cy="4987163"/>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mj-lt"/>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mj-lt"/>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mj-lt"/>
              <a:buChar char="■"/>
              <a:defRPr sz="24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mj-lt"/>
              <a:buChar char="●"/>
              <a:defRPr sz="20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mj-lt"/>
              <a:buChar char="○"/>
              <a:defRPr sz="20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795847" lvl="1" indent="0">
              <a:buNone/>
            </a:pPr>
            <a:endParaRPr lang="en-US" sz="2000" dirty="0"/>
          </a:p>
          <a:p>
            <a:r>
              <a:rPr lang="en-US" sz="3200" dirty="0"/>
              <a:t>Most needed by </a:t>
            </a:r>
            <a:r>
              <a:rPr lang="en-US" sz="3200" i="1" dirty="0"/>
              <a:t>both</a:t>
            </a:r>
            <a:r>
              <a:rPr lang="en-US" sz="3200" dirty="0"/>
              <a:t> Operators &amp; Residents:</a:t>
            </a:r>
          </a:p>
          <a:p>
            <a:pPr lvl="1"/>
            <a:endParaRPr lang="en-US" sz="2800" dirty="0"/>
          </a:p>
          <a:p>
            <a:pPr lvl="1"/>
            <a:r>
              <a:rPr lang="en-US" sz="2800" b="1" dirty="0"/>
              <a:t>Transportation</a:t>
            </a:r>
            <a:r>
              <a:rPr lang="en-US" sz="2800" dirty="0"/>
              <a:t> to/from MOUD visits/pharmacy</a:t>
            </a:r>
          </a:p>
          <a:p>
            <a:pPr lvl="1"/>
            <a:endParaRPr lang="en-US" sz="2800" dirty="0"/>
          </a:p>
          <a:p>
            <a:pPr lvl="1"/>
            <a:r>
              <a:rPr lang="en-US" sz="2800" b="1" dirty="0"/>
              <a:t>Internal Training</a:t>
            </a:r>
          </a:p>
          <a:p>
            <a:pPr lvl="2"/>
            <a:r>
              <a:rPr lang="en-US" sz="2800" dirty="0"/>
              <a:t>Operators (HOW to support)</a:t>
            </a:r>
          </a:p>
          <a:p>
            <a:pPr lvl="2"/>
            <a:r>
              <a:rPr lang="en-US" sz="2800" dirty="0"/>
              <a:t>Residents (WHAT/WHY MOUD is good)</a:t>
            </a:r>
          </a:p>
          <a:p>
            <a:pPr marL="152396" indent="0">
              <a:buNone/>
            </a:pPr>
            <a:endParaRPr lang="en-US" sz="2400" dirty="0"/>
          </a:p>
          <a:p>
            <a:pPr marL="795847" lvl="1" indent="0">
              <a:buNone/>
            </a:pPr>
            <a:endParaRPr lang="en-US" dirty="0"/>
          </a:p>
        </p:txBody>
      </p:sp>
      <p:pic>
        <p:nvPicPr>
          <p:cNvPr id="8" name="Picture 7" descr="Close-up of a prescription bottle&#10;&#10;Description automatically generated">
            <a:extLst>
              <a:ext uri="{FF2B5EF4-FFF2-40B4-BE49-F238E27FC236}">
                <a16:creationId xmlns:a16="http://schemas.microsoft.com/office/drawing/2014/main" id="{053E30DE-9960-C1B6-27E3-F8404DF21BD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8906" r="5298"/>
          <a:stretch/>
        </p:blipFill>
        <p:spPr>
          <a:xfrm>
            <a:off x="7354110" y="267185"/>
            <a:ext cx="4837889" cy="6590815"/>
          </a:xfrm>
          <a:prstGeom prst="rect">
            <a:avLst/>
          </a:prstGeom>
        </p:spPr>
      </p:pic>
      <p:sp>
        <p:nvSpPr>
          <p:cNvPr id="9" name="Rectangle 8">
            <a:extLst>
              <a:ext uri="{FF2B5EF4-FFF2-40B4-BE49-F238E27FC236}">
                <a16:creationId xmlns:a16="http://schemas.microsoft.com/office/drawing/2014/main" id="{9B4A1205-F426-57F7-4ACE-8CC97F56C154}"/>
              </a:ext>
            </a:extLst>
          </p:cNvPr>
          <p:cNvSpPr/>
          <p:nvPr/>
        </p:nvSpPr>
        <p:spPr>
          <a:xfrm>
            <a:off x="0" y="-35896"/>
            <a:ext cx="12192000" cy="303081"/>
          </a:xfrm>
          <a:prstGeom prst="rect">
            <a:avLst/>
          </a:prstGeom>
          <a:solidFill>
            <a:srgbClr val="911D29"/>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94973211"/>
      </p:ext>
    </p:extLst>
  </p:cSld>
  <p:clrMapOvr>
    <a:masterClrMapping/>
  </p:clrMapOvr>
  <p:transition spd="slow">
    <p:fade/>
  </p:transition>
</p:sld>
</file>

<file path=ppt/theme/theme1.xml><?xml version="1.0" encoding="utf-8"?>
<a:theme xmlns:a="http://schemas.openxmlformats.org/drawingml/2006/main" name="Office Theme">
  <a:themeElements>
    <a:clrScheme name="Addiction Science logos">
      <a:dk1>
        <a:sysClr val="windowText" lastClr="000000"/>
      </a:dk1>
      <a:lt1>
        <a:sysClr val="window" lastClr="FFFFFF"/>
      </a:lt1>
      <a:dk2>
        <a:srgbClr val="446C8C"/>
      </a:dk2>
      <a:lt2>
        <a:srgbClr val="E8E8E8"/>
      </a:lt2>
      <a:accent1>
        <a:srgbClr val="8F1824"/>
      </a:accent1>
      <a:accent2>
        <a:srgbClr val="BA2440"/>
      </a:accent2>
      <a:accent3>
        <a:srgbClr val="C42333"/>
      </a:accent3>
      <a:accent4>
        <a:srgbClr val="545454"/>
      </a:accent4>
      <a:accent5>
        <a:srgbClr val="797979"/>
      </a:accent5>
      <a:accent6>
        <a:srgbClr val="D8D7DB"/>
      </a:accent6>
      <a:hlink>
        <a:srgbClr val="C42333"/>
      </a:hlink>
      <a:folHlink>
        <a:srgbClr val="D974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37980</TotalTime>
  <Words>2145</Words>
  <Application>Microsoft Office PowerPoint</Application>
  <PresentationFormat>Widescreen</PresentationFormat>
  <Paragraphs>285</Paragraphs>
  <Slides>23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-apple-system</vt:lpstr>
      <vt:lpstr>Aptos</vt:lpstr>
      <vt:lpstr>Arial</vt:lpstr>
      <vt:lpstr>Arial Black</vt:lpstr>
      <vt:lpstr>Avenir</vt:lpstr>
      <vt:lpstr>Calibri</vt:lpstr>
      <vt:lpstr>Courier New</vt:lpstr>
      <vt:lpstr>Economica</vt:lpstr>
      <vt:lpstr>Times New Roman</vt:lpstr>
      <vt:lpstr>Verdana</vt:lpstr>
      <vt:lpstr>Wingdings</vt:lpstr>
      <vt:lpstr>Office Theme</vt:lpstr>
      <vt:lpstr>We could, couldn’t we?  Measuring attitudinal and capacity barriers to supporting residents on MOUD in recovery housing</vt:lpstr>
      <vt:lpstr>Do recovery houses “allow” people on MOUD?</vt:lpstr>
      <vt:lpstr>PowerPoint Presentation</vt:lpstr>
      <vt:lpstr>Workshop, Calls, &amp; Focus groups with Subject Matter Experts</vt:lpstr>
      <vt:lpstr>What do we already know about barriers to MOUD? </vt:lpstr>
      <vt:lpstr>Not just attitudes… also CAPACITIES</vt:lpstr>
      <vt:lpstr>Survey Launch Feb ‘24</vt:lpstr>
      <vt:lpstr>Acceptance of Residents on MOUD by type (N=145) </vt:lpstr>
      <vt:lpstr>Capacity Barriers</vt:lpstr>
      <vt:lpstr>MOUD Attitudinal Items (Operators) – 15 items</vt:lpstr>
      <vt:lpstr>MOUD Attitudinal Items (Residents) – 10 items</vt:lpstr>
      <vt:lpstr>PowerPoint Presentation</vt:lpstr>
      <vt:lpstr>Take-aways</vt:lpstr>
      <vt:lpstr>Practical Applications of this Research</vt:lpstr>
      <vt:lpstr>Thank You!</vt:lpstr>
      <vt:lpstr>Primary initial aims:</vt:lpstr>
      <vt:lpstr>PowerPoint Presentation</vt:lpstr>
      <vt:lpstr>Process Flow </vt:lpstr>
      <vt:lpstr>Example</vt:lpstr>
      <vt:lpstr>Preliminary Findings – Overall Snapshot</vt:lpstr>
      <vt:lpstr>Preliminary Finding Snippets - Attitudes</vt:lpstr>
      <vt:lpstr>Attack of the Bots!</vt:lpstr>
      <vt:lpstr>Preliminary Findings Snippets - Capacity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Park</dc:creator>
  <cp:lastModifiedBy>Winograd, Rachel</cp:lastModifiedBy>
  <cp:revision>18</cp:revision>
  <dcterms:created xsi:type="dcterms:W3CDTF">2024-03-07T05:27:08Z</dcterms:created>
  <dcterms:modified xsi:type="dcterms:W3CDTF">2024-11-15T14:55:59Z</dcterms:modified>
</cp:coreProperties>
</file>