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A63_73D94E27.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A5B_3D12F5A6.xml" ContentType="application/vnd.ms-powerpoint.comments+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58" r:id="rId2"/>
    <p:sldId id="2659" r:id="rId3"/>
    <p:sldId id="2660" r:id="rId4"/>
    <p:sldId id="2644" r:id="rId5"/>
    <p:sldId id="2645" r:id="rId6"/>
    <p:sldId id="2656" r:id="rId7"/>
    <p:sldId id="2646" r:id="rId8"/>
    <p:sldId id="2647" r:id="rId9"/>
    <p:sldId id="2648" r:id="rId10"/>
    <p:sldId id="2664" r:id="rId11"/>
    <p:sldId id="2657" r:id="rId12"/>
    <p:sldId id="2649" r:id="rId13"/>
    <p:sldId id="2654" r:id="rId14"/>
    <p:sldId id="2655" r:id="rId15"/>
    <p:sldId id="2669" r:id="rId16"/>
    <p:sldId id="2670" r:id="rId17"/>
    <p:sldId id="2651" r:id="rId18"/>
    <p:sldId id="26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6DAC52-01ED-F50A-A7C0-7D7A56B8EB42}" name="Lydia Lutz" initials="LL" userId="181641aba3904787" providerId="Windows Live"/>
  <p188:author id="{9053145F-45F9-F17C-7205-EA0BD3456BBC}" name="Ashish Thakrar" initials="APT" userId="Ashish Thakrar"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45"/>
    <p:restoredTop sz="77005"/>
  </p:normalViewPr>
  <p:slideViewPr>
    <p:cSldViewPr snapToGrid="0">
      <p:cViewPr varScale="1">
        <p:scale>
          <a:sx n="72" d="100"/>
          <a:sy n="72" d="100"/>
        </p:scale>
        <p:origin x="5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modernComment_A5B_3D12F5A6.xml><?xml version="1.0" encoding="utf-8"?>
<p188:cmLst xmlns:a="http://schemas.openxmlformats.org/drawingml/2006/main" xmlns:r="http://schemas.openxmlformats.org/officeDocument/2006/relationships" xmlns:p188="http://schemas.microsoft.com/office/powerpoint/2018/8/main">
  <p188:cm id="{E473928D-9768-1041-B09D-A99A14F750AE}" authorId="{9053145F-45F9-F17C-7205-EA0BD3456BBC}" created="2024-11-07T16:59:46.023">
    <ac:txMkLst xmlns:ac="http://schemas.microsoft.com/office/drawing/2013/main/command">
      <pc:docMk xmlns:pc="http://schemas.microsoft.com/office/powerpoint/2013/main/command"/>
      <pc:sldMk xmlns:pc="http://schemas.microsoft.com/office/powerpoint/2013/main/command" cId="1024652710" sldId="2651"/>
      <ac:spMk id="6" creationId="{DCB24C8A-1FB7-1529-11ED-4704312CFCFD}"/>
      <ac:txMk cp="0" len="24">
        <ac:context len="25" hash="350310921"/>
      </ac:txMk>
    </ac:txMkLst>
    <p188:pos x="4477076" y="546609"/>
    <p188:txBody>
      <a:bodyPr/>
      <a:lstStyle/>
      <a:p>
        <a:r>
          <a:rPr lang="en-US"/>
          <a:t>:) way too much info on this slide. My recommendation is to pick at most 3 points you want to highlight about clinical course (maybe imaging, discharge before medically advised, and 0 amputations/grafts?). Right now there are at least 8 points, too much to grock in a slide in 1 minute
Also I would not copy paste the table — can’t read it on a slide. the PDPH recommendations cover is ok if you can’t find anything else more visually appealing.</a:t>
        </a:r>
      </a:p>
    </p188:txBody>
  </p188:cm>
  <p188:cm id="{0EFEE88E-4BEE-4D42-A68D-96AF26D00B43}" authorId="{9053145F-45F9-F17C-7205-EA0BD3456BBC}" created="2024-11-07T17:01:29.293">
    <pc:sldMkLst xmlns:pc="http://schemas.microsoft.com/office/powerpoint/2013/main/command">
      <pc:docMk/>
      <pc:sldMk cId="1024652710" sldId="2651"/>
    </pc:sldMkLst>
    <p188:txBody>
      <a:bodyPr/>
      <a:lstStyle/>
      <a:p>
        <a:r>
          <a:rPr lang="en-US"/>
          <a:t>Also — you may hate me for saying this — I think we should move this to an “extra slide” that you can refer to when someone asks “what about hospital outcomes?”</a:t>
        </a:r>
      </a:p>
    </p188:txBody>
    <p188:extLst>
      <p:ext xmlns:p="http://schemas.openxmlformats.org/presentationml/2006/main" uri="{57CB4572-C831-44C2-8A1C-0ADB6CCDFE69}">
        <p223:reactions xmlns:p223="http://schemas.microsoft.com/office/powerpoint/2022/03/main">
          <p223:rxn type="👍">
            <p223:instance time="2024-11-10T15:49:02.707" authorId="{2B6DAC52-01ED-F50A-A7C0-7D7A56B8EB42}"/>
          </p223:rxn>
        </p223:reactions>
      </p:ext>
    </p188:extLst>
  </p188:cm>
</p188:cmLst>
</file>

<file path=ppt/comments/modernComment_A63_73D94E27.xml><?xml version="1.0" encoding="utf-8"?>
<p188:cmLst xmlns:a="http://schemas.openxmlformats.org/drawingml/2006/main" xmlns:r="http://schemas.openxmlformats.org/officeDocument/2006/relationships" xmlns:p188="http://schemas.microsoft.com/office/powerpoint/2018/8/main">
  <p188:cm id="{4E9A18D1-7EC8-1041-BE9B-660A80EB7878}" authorId="{9053145F-45F9-F17C-7205-EA0BD3456BBC}" created="2024-11-07T17:06:40.233">
    <ac:txMkLst xmlns:ac="http://schemas.microsoft.com/office/drawing/2013/main/command">
      <pc:docMk xmlns:pc="http://schemas.microsoft.com/office/powerpoint/2013/main/command"/>
      <pc:sldMk xmlns:pc="http://schemas.microsoft.com/office/powerpoint/2013/main/command" cId="1943621159" sldId="2659"/>
      <ac:spMk id="11" creationId="{011C878B-27F7-5E86-60AA-ED666629D1D0}"/>
      <ac:txMk cp="124" len="101">
        <ac:context len="226" hash="1528995553"/>
      </ac:txMk>
    </ac:txMkLst>
    <p188:pos x="9669911" y="2071207"/>
    <p188:txBody>
      <a:bodyPr/>
      <a:lstStyle/>
      <a:p>
        <a:r>
          <a:rPr lang="en-US"/>
          <a:t>I’d cut this down to save time. Ok to hold off on acknowledging co-authors since you listed us up front. Also do we need to include project safe and ppp? Not sure they were directly involved here. Up to you about including JH Med-Peds, but feels extraneous to me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28FED-2C88-C145-BAA7-9C9DB347A501}"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67EEA-D3CA-B14D-BB92-E850DCDDB21D}" type="slidenum">
              <a:rPr lang="en-US" smtClean="0"/>
              <a:t>‹#›</a:t>
            </a:fld>
            <a:endParaRPr lang="en-US"/>
          </a:p>
        </p:txBody>
      </p:sp>
    </p:spTree>
    <p:extLst>
      <p:ext uri="{BB962C8B-B14F-4D97-AF65-F5344CB8AC3E}">
        <p14:creationId xmlns:p14="http://schemas.microsoft.com/office/powerpoint/2010/main" val="9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39132-0085-49C2-63DD-DED725198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3B1DF-065D-B100-D3C0-777286EF9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E087C-C409-34D7-5914-7F5BAD859788}"/>
              </a:ext>
            </a:extLst>
          </p:cNvPr>
          <p:cNvSpPr>
            <a:spLocks noGrp="1"/>
          </p:cNvSpPr>
          <p:nvPr>
            <p:ph type="body" idx="1"/>
          </p:nvPr>
        </p:nvSpPr>
        <p:spPr/>
        <p:txBody>
          <a:bodyPr/>
          <a:lstStyle/>
          <a:p>
            <a:r>
              <a:rPr lang="en-US" dirty="0"/>
              <a:t>Gives fentanyl “legs”</a:t>
            </a:r>
          </a:p>
          <a:p>
            <a:r>
              <a:rPr lang="en-US" dirty="0"/>
              <a:t>Far from injection site</a:t>
            </a:r>
          </a:p>
        </p:txBody>
      </p:sp>
      <p:sp>
        <p:nvSpPr>
          <p:cNvPr id="4" name="Slide Number Placeholder 3">
            <a:extLst>
              <a:ext uri="{FF2B5EF4-FFF2-40B4-BE49-F238E27FC236}">
                <a16:creationId xmlns:a16="http://schemas.microsoft.com/office/drawing/2014/main" id="{B63F1B51-669C-9B34-4ED3-CA869957EBC3}"/>
              </a:ext>
            </a:extLst>
          </p:cNvPr>
          <p:cNvSpPr>
            <a:spLocks noGrp="1"/>
          </p:cNvSpPr>
          <p:nvPr>
            <p:ph type="sldNum" sz="quarter" idx="5"/>
          </p:nvPr>
        </p:nvSpPr>
        <p:spPr/>
        <p:txBody>
          <a:bodyPr/>
          <a:lstStyle/>
          <a:p>
            <a:fld id="{1EB67EEA-D3CA-B14D-BB92-E850DCDDB21D}" type="slidenum">
              <a:rPr lang="en-US" smtClean="0"/>
              <a:t>2</a:t>
            </a:fld>
            <a:endParaRPr lang="en-US"/>
          </a:p>
        </p:txBody>
      </p:sp>
    </p:spTree>
    <p:extLst>
      <p:ext uri="{BB962C8B-B14F-4D97-AF65-F5344CB8AC3E}">
        <p14:creationId xmlns:p14="http://schemas.microsoft.com/office/powerpoint/2010/main" val="166488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C19C1-4DA0-CCEF-F273-76F93EB15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82F1B-8BAE-D815-B56A-266936EB6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3A47E-AEE5-7877-8879-88B9EBD3EE0C}"/>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Avenir Book" panose="02000503020000020003" pitchFamily="2" charset="0"/>
              </a:rPr>
              <a:t>Limbs are common sites of injection. </a:t>
            </a:r>
          </a:p>
          <a:p>
            <a:pPr marL="628650" lvl="1" indent="-171450">
              <a:buFont typeface="Arial" panose="020B0604020202020204" pitchFamily="34" charset="0"/>
              <a:buChar char="•"/>
            </a:pPr>
            <a:r>
              <a:rPr lang="en-US" sz="1200" dirty="0">
                <a:latin typeface="Avenir Book" panose="02000503020000020003" pitchFamily="2" charset="0"/>
              </a:rPr>
              <a:t>Local tissue injury and direct cytotoxicity?</a:t>
            </a:r>
          </a:p>
          <a:p>
            <a:pPr marL="628650" lvl="1" indent="-171450">
              <a:buFont typeface="Arial" panose="020B0604020202020204" pitchFamily="34" charset="0"/>
              <a:buChar char="•"/>
            </a:pPr>
            <a:r>
              <a:rPr lang="en-US" sz="1200" dirty="0">
                <a:latin typeface="Avenir Book" panose="02000503020000020003" pitchFamily="2" charset="0"/>
              </a:rPr>
              <a:t>Vasoconstrictive properties of xylazine?</a:t>
            </a:r>
          </a:p>
          <a:p>
            <a:pPr marL="628650" lvl="1" indent="-171450">
              <a:buFont typeface="Arial" panose="020B0604020202020204" pitchFamily="34" charset="0"/>
              <a:buChar char="•"/>
            </a:pPr>
            <a:r>
              <a:rPr lang="en-US" sz="1200" dirty="0">
                <a:latin typeface="Avenir Book" panose="02000503020000020003" pitchFamily="2" charset="0"/>
              </a:rPr>
              <a:t>Thin dermis and hypodermis of extensor limb surfaces may be more prone to injury?</a:t>
            </a:r>
            <a:endParaRPr lang="en-US" dirty="0"/>
          </a:p>
        </p:txBody>
      </p:sp>
      <p:sp>
        <p:nvSpPr>
          <p:cNvPr id="4" name="Slide Number Placeholder 3">
            <a:extLst>
              <a:ext uri="{FF2B5EF4-FFF2-40B4-BE49-F238E27FC236}">
                <a16:creationId xmlns:a16="http://schemas.microsoft.com/office/drawing/2014/main" id="{309523BD-D7F1-C50D-1361-45005F621359}"/>
              </a:ext>
            </a:extLst>
          </p:cNvPr>
          <p:cNvSpPr>
            <a:spLocks noGrp="1"/>
          </p:cNvSpPr>
          <p:nvPr>
            <p:ph type="sldNum" sz="quarter" idx="5"/>
          </p:nvPr>
        </p:nvSpPr>
        <p:spPr/>
        <p:txBody>
          <a:bodyPr/>
          <a:lstStyle/>
          <a:p>
            <a:fld id="{1EB67EEA-D3CA-B14D-BB92-E850DCDDB21D}" type="slidenum">
              <a:rPr lang="en-US" smtClean="0"/>
              <a:t>11</a:t>
            </a:fld>
            <a:endParaRPr lang="en-US"/>
          </a:p>
        </p:txBody>
      </p:sp>
    </p:spTree>
    <p:extLst>
      <p:ext uri="{BB962C8B-B14F-4D97-AF65-F5344CB8AC3E}">
        <p14:creationId xmlns:p14="http://schemas.microsoft.com/office/powerpoint/2010/main" val="74624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uardianSansGR"/>
              </a:rPr>
              <a:t>Besides xylazine-associated ulcers, the </a:t>
            </a:r>
            <a:r>
              <a:rPr lang="en-US" sz="1800" b="1" dirty="0">
                <a:effectLst/>
                <a:latin typeface="GuardianSansGR"/>
              </a:rPr>
              <a:t>differential diagnosis </a:t>
            </a:r>
            <a:r>
              <a:rPr lang="en-US" sz="1800" dirty="0">
                <a:effectLst/>
                <a:latin typeface="GuardianSansGR"/>
              </a:rPr>
              <a:t>for wounds with devitalized, granulation, or mixed tissue wound beds includes chronic ulcers seen in the setting of pyoderma gangrenosum, venous stasis, vasculitis, vasculopathy, or atypical infections. Blisters could be seen in ecthyma, herpetic whitlow, and mpox infection, as well as neutrophilic dermatoses such as Sweet syndrome and neutrophilic dermatosis of the dorsal hands </a:t>
            </a:r>
            <a:endParaRPr lang="en-US" dirty="0"/>
          </a:p>
          <a:p>
            <a:endParaRPr lang="en-US" dirty="0"/>
          </a:p>
          <a:p>
            <a:r>
              <a:rPr lang="en-US" sz="1200" dirty="0">
                <a:latin typeface="Avenir Book" panose="02000503020000020003" pitchFamily="2" charset="0"/>
              </a:rPr>
              <a:t>Strengths: chronic exposure, Philly as epicenter, size of case series</a:t>
            </a:r>
          </a:p>
          <a:p>
            <a:br>
              <a:rPr lang="en-US" sz="1200" dirty="0">
                <a:latin typeface="Avenir Book" panose="02000503020000020003" pitchFamily="2" charset="0"/>
              </a:rPr>
            </a:br>
            <a:r>
              <a:rPr lang="en-US" sz="1200" dirty="0">
                <a:latin typeface="Avenir Book" panose="02000503020000020003" pitchFamily="2" charset="0"/>
              </a:rPr>
              <a:t>Limitations: </a:t>
            </a:r>
          </a:p>
          <a:p>
            <a:pPr marL="171450" indent="-171450">
              <a:buFont typeface="Arial" panose="020B0604020202020204" pitchFamily="34" charset="0"/>
              <a:buChar char="•"/>
            </a:pPr>
            <a:r>
              <a:rPr lang="en-US" sz="1200" dirty="0">
                <a:latin typeface="Avenir Book" panose="02000503020000020003" pitchFamily="2" charset="0"/>
              </a:rPr>
              <a:t>Lack of utility of </a:t>
            </a:r>
            <a:r>
              <a:rPr lang="en-US" sz="1200" b="1" dirty="0">
                <a:latin typeface="Avenir Book" panose="02000503020000020003" pitchFamily="2" charset="0"/>
              </a:rPr>
              <a:t>negative predictive value </a:t>
            </a:r>
            <a:r>
              <a:rPr lang="en-US" sz="1200" dirty="0">
                <a:latin typeface="Avenir Book" panose="02000503020000020003" pitchFamily="2" charset="0"/>
              </a:rPr>
              <a:t>preventing comparison of wounds in patients with and without xylazine exposure</a:t>
            </a:r>
          </a:p>
          <a:p>
            <a:pPr marL="171450" indent="-171450">
              <a:buFont typeface="Arial" panose="020B0604020202020204" pitchFamily="34" charset="0"/>
              <a:buChar char="•"/>
            </a:pPr>
            <a:r>
              <a:rPr lang="en-US" sz="1200" dirty="0">
                <a:latin typeface="Avenir Book" panose="02000503020000020003" pitchFamily="2" charset="0"/>
              </a:rPr>
              <a:t>Review of a </a:t>
            </a:r>
            <a:r>
              <a:rPr lang="en-US" sz="1200" b="1" dirty="0">
                <a:latin typeface="Avenir Book" panose="02000503020000020003" pitchFamily="2" charset="0"/>
              </a:rPr>
              <a:t>single chart encounter </a:t>
            </a:r>
            <a:r>
              <a:rPr lang="en-US" sz="1200" dirty="0">
                <a:latin typeface="Avenir Book" panose="02000503020000020003" pitchFamily="2" charset="0"/>
              </a:rPr>
              <a:t>precludes a fuller understanding of the clinical course and natural history of these wounds</a:t>
            </a:r>
          </a:p>
          <a:p>
            <a:pPr marL="171450" indent="-171450">
              <a:buFont typeface="Arial" panose="020B0604020202020204" pitchFamily="34" charset="0"/>
              <a:buChar char="•"/>
            </a:pPr>
            <a:r>
              <a:rPr lang="en-US" sz="1200" dirty="0">
                <a:latin typeface="Avenir Book" panose="02000503020000020003" pitchFamily="2" charset="0"/>
              </a:rPr>
              <a:t>Bias toward choosing larger and more severe wounds </a:t>
            </a:r>
          </a:p>
          <a:p>
            <a:pPr marL="171450" indent="-171450">
              <a:buFont typeface="Arial" panose="020B0604020202020204" pitchFamily="34" charset="0"/>
              <a:buChar char="•"/>
            </a:pPr>
            <a:r>
              <a:rPr lang="en-US" sz="1200" dirty="0">
                <a:latin typeface="Avenir Book" panose="02000503020000020003" pitchFamily="2" charset="0"/>
              </a:rPr>
              <a:t>Did not capture </a:t>
            </a:r>
            <a:r>
              <a:rPr lang="en-US" sz="1200" b="1" dirty="0">
                <a:latin typeface="Avenir Book" panose="02000503020000020003" pitchFamily="2" charset="0"/>
              </a:rPr>
              <a:t>patient experiences </a:t>
            </a:r>
            <a:r>
              <a:rPr lang="en-US" sz="1200" dirty="0">
                <a:latin typeface="Avenir Book" panose="02000503020000020003" pitchFamily="2" charset="0"/>
              </a:rPr>
              <a:t>with wounds (pain, loss of function, stigma, discrimination, barrier to receiving other care)</a:t>
            </a:r>
            <a:br>
              <a:rPr lang="en-US" sz="1200" dirty="0">
                <a:latin typeface="Avenir Book" panose="02000503020000020003" pitchFamily="2" charset="0"/>
              </a:rPr>
            </a:br>
            <a:endParaRPr lang="en-US" dirty="0"/>
          </a:p>
        </p:txBody>
      </p:sp>
      <p:sp>
        <p:nvSpPr>
          <p:cNvPr id="4" name="Slide Number Placeholder 3"/>
          <p:cNvSpPr>
            <a:spLocks noGrp="1"/>
          </p:cNvSpPr>
          <p:nvPr>
            <p:ph type="sldNum" sz="quarter" idx="5"/>
          </p:nvPr>
        </p:nvSpPr>
        <p:spPr/>
        <p:txBody>
          <a:bodyPr/>
          <a:lstStyle/>
          <a:p>
            <a:fld id="{1EB67EEA-D3CA-B14D-BB92-E850DCDDB21D}" type="slidenum">
              <a:rPr lang="en-US" smtClean="0"/>
              <a:t>12</a:t>
            </a:fld>
            <a:endParaRPr lang="en-US"/>
          </a:p>
        </p:txBody>
      </p:sp>
    </p:spTree>
    <p:extLst>
      <p:ext uri="{BB962C8B-B14F-4D97-AF65-F5344CB8AC3E}">
        <p14:creationId xmlns:p14="http://schemas.microsoft.com/office/powerpoint/2010/main" val="1190123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67EEA-D3CA-B14D-BB92-E850DCDDB21D}" type="slidenum">
              <a:rPr lang="en-US" smtClean="0"/>
              <a:t>13</a:t>
            </a:fld>
            <a:endParaRPr lang="en-US"/>
          </a:p>
        </p:txBody>
      </p:sp>
    </p:spTree>
    <p:extLst>
      <p:ext uri="{BB962C8B-B14F-4D97-AF65-F5344CB8AC3E}">
        <p14:creationId xmlns:p14="http://schemas.microsoft.com/office/powerpoint/2010/main" val="338832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1EB67EEA-D3CA-B14D-BB92-E850DCDDB21D}" type="slidenum">
              <a:rPr lang="en-US" smtClean="0"/>
              <a:t>17</a:t>
            </a:fld>
            <a:endParaRPr lang="en-US"/>
          </a:p>
        </p:txBody>
      </p:sp>
    </p:spTree>
    <p:extLst>
      <p:ext uri="{BB962C8B-B14F-4D97-AF65-F5344CB8AC3E}">
        <p14:creationId xmlns:p14="http://schemas.microsoft.com/office/powerpoint/2010/main" val="2546281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31FBB-450F-0C74-5821-9D88088B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8DB4B-CBAE-B61A-DFEC-DB42E3C97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05194-686D-CA41-3A68-DE5B356C05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2526B7-1056-B93A-EF58-B953FA97C075}"/>
              </a:ext>
            </a:extLst>
          </p:cNvPr>
          <p:cNvSpPr>
            <a:spLocks noGrp="1"/>
          </p:cNvSpPr>
          <p:nvPr>
            <p:ph type="sldNum" sz="quarter" idx="5"/>
          </p:nvPr>
        </p:nvSpPr>
        <p:spPr/>
        <p:txBody>
          <a:bodyPr/>
          <a:lstStyle/>
          <a:p>
            <a:fld id="{1EB67EEA-D3CA-B14D-BB92-E850DCDDB21D}" type="slidenum">
              <a:rPr lang="en-US" smtClean="0"/>
              <a:t>18</a:t>
            </a:fld>
            <a:endParaRPr lang="en-US"/>
          </a:p>
        </p:txBody>
      </p:sp>
    </p:spTree>
    <p:extLst>
      <p:ext uri="{BB962C8B-B14F-4D97-AF65-F5344CB8AC3E}">
        <p14:creationId xmlns:p14="http://schemas.microsoft.com/office/powerpoint/2010/main" val="73481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6C177-6F81-F697-486E-81493455E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16E55-8143-062C-0C57-3ADB5EEBCB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18D54-F32A-ACC4-6145-480493CE21AF}"/>
              </a:ext>
            </a:extLst>
          </p:cNvPr>
          <p:cNvSpPr>
            <a:spLocks noGrp="1"/>
          </p:cNvSpPr>
          <p:nvPr>
            <p:ph type="body" idx="1"/>
          </p:nvPr>
        </p:nvSpPr>
        <p:spPr/>
        <p:txBody>
          <a:bodyPr/>
          <a:lstStyle/>
          <a:p>
            <a:pPr marL="171450" indent="-171450">
              <a:buFont typeface="Arial" panose="020B0604020202020204" pitchFamily="34" charset="0"/>
              <a:buChar char="•"/>
            </a:pPr>
            <a:r>
              <a:rPr lang="en-US" dirty="0"/>
              <a:t>Non-opioid alpha 2 agonist </a:t>
            </a:r>
            <a:r>
              <a:rPr lang="en-US" sz="1200" dirty="0">
                <a:latin typeface="Avenir Book" panose="02000503020000020003" pitchFamily="2" charset="0"/>
              </a:rPr>
              <a:t>increasingly found as an adulterant in the illicit fentanyl supply</a:t>
            </a:r>
          </a:p>
          <a:p>
            <a:pPr marL="171450" indent="-171450">
              <a:buFont typeface="Arial" panose="020B0604020202020204" pitchFamily="34" charset="0"/>
              <a:buChar char="•"/>
            </a:pPr>
            <a:r>
              <a:rPr lang="en-US" sz="1200" dirty="0">
                <a:latin typeface="Avenir Book" panose="02000503020000020003" pitchFamily="2" charset="0"/>
              </a:rPr>
              <a:t>In Philly, in &gt;98% of unregulated fentanyl. Gives fentanyl “legs” (demand driven adulteration)</a:t>
            </a:r>
          </a:p>
          <a:p>
            <a:pPr marL="171450" indent="-171450">
              <a:buFont typeface="Arial" panose="020B0604020202020204" pitchFamily="34" charset="0"/>
              <a:buChar char="•"/>
            </a:pPr>
            <a:r>
              <a:rPr lang="en-US" sz="1200" dirty="0">
                <a:latin typeface="Avenir Book" panose="02000503020000020003" pitchFamily="2" charset="0"/>
              </a:rPr>
              <a:t>First in PR, now here and gaining attention</a:t>
            </a:r>
          </a:p>
          <a:p>
            <a:pPr marL="171450" indent="-171450">
              <a:buFont typeface="Arial" panose="020B0604020202020204" pitchFamily="34" charset="0"/>
              <a:buChar char="•"/>
            </a:pPr>
            <a:r>
              <a:rPr lang="en-US" sz="1200" dirty="0">
                <a:latin typeface="Avenir Book" panose="02000503020000020003" pitchFamily="2" charset="0"/>
              </a:rPr>
              <a:t>PWUD and clinicians note distinctions from wounds associated with IV drug use, often far from injection site - cellulitis, abscesses, scars, “track marks”</a:t>
            </a:r>
          </a:p>
          <a:p>
            <a:pPr marL="171450" indent="-171450">
              <a:buFont typeface="Arial" panose="020B0604020202020204" pitchFamily="34" charset="0"/>
              <a:buChar char="•"/>
            </a:pPr>
            <a:r>
              <a:rPr lang="en-US" sz="1200" dirty="0">
                <a:latin typeface="Avenir Book" panose="02000503020000020003" pitchFamily="2" charset="0"/>
              </a:rPr>
              <a:t>I learned about xylazine as </a:t>
            </a:r>
            <a:r>
              <a:rPr lang="en-US" sz="1200" dirty="0" err="1">
                <a:latin typeface="Avenir Book" panose="02000503020000020003" pitchFamily="2" charset="0"/>
              </a:rPr>
              <a:t>tranq</a:t>
            </a:r>
            <a:r>
              <a:rPr lang="en-US" sz="1200" dirty="0">
                <a:latin typeface="Avenir Book" panose="02000503020000020003" pitchFamily="2" charset="0"/>
              </a:rPr>
              <a:t> through outreach work in Kensington </a:t>
            </a:r>
          </a:p>
          <a:p>
            <a:pPr marL="171450" indent="-171450">
              <a:buFont typeface="Arial" panose="020B0604020202020204" pitchFamily="34" charset="0"/>
              <a:buChar char="•"/>
            </a:pPr>
            <a:endParaRPr lang="en-US" sz="1200" dirty="0">
              <a:latin typeface="Avenir Book" panose="02000503020000020003" pitchFamily="2" charset="0"/>
            </a:endParaRPr>
          </a:p>
        </p:txBody>
      </p:sp>
      <p:sp>
        <p:nvSpPr>
          <p:cNvPr id="4" name="Slide Number Placeholder 3">
            <a:extLst>
              <a:ext uri="{FF2B5EF4-FFF2-40B4-BE49-F238E27FC236}">
                <a16:creationId xmlns:a16="http://schemas.microsoft.com/office/drawing/2014/main" id="{E160AC3C-4843-AC86-ABEC-50E2405A3A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67EEA-D3CA-B14D-BB92-E850DCDDB21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464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EB67EEA-D3CA-B14D-BB92-E850DCDDB21D}" type="slidenum">
              <a:rPr lang="en-US" smtClean="0"/>
              <a:t>4</a:t>
            </a:fld>
            <a:endParaRPr lang="en-US"/>
          </a:p>
        </p:txBody>
      </p:sp>
    </p:spTree>
    <p:extLst>
      <p:ext uri="{BB962C8B-B14F-4D97-AF65-F5344CB8AC3E}">
        <p14:creationId xmlns:p14="http://schemas.microsoft.com/office/powerpoint/2010/main" val="63493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67EEA-D3CA-B14D-BB92-E850DCDDB21D}" type="slidenum">
              <a:rPr lang="en-US" smtClean="0"/>
              <a:t>5</a:t>
            </a:fld>
            <a:endParaRPr lang="en-US"/>
          </a:p>
        </p:txBody>
      </p:sp>
    </p:spTree>
    <p:extLst>
      <p:ext uri="{BB962C8B-B14F-4D97-AF65-F5344CB8AC3E}">
        <p14:creationId xmlns:p14="http://schemas.microsoft.com/office/powerpoint/2010/main" val="70923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29 patients – most Medicaid, majority w/ unstable housing</a:t>
            </a:r>
          </a:p>
          <a:p>
            <a:pPr marL="171450" indent="-171450">
              <a:buFont typeface="Arial" panose="020B0604020202020204" pitchFamily="34" charset="0"/>
              <a:buChar char="•"/>
            </a:pPr>
            <a:r>
              <a:rPr lang="en-US" dirty="0"/>
              <a:t>All with opioid exposure</a:t>
            </a:r>
          </a:p>
          <a:p>
            <a:pPr marL="171450" indent="-171450">
              <a:buFont typeface="Arial" panose="020B0604020202020204" pitchFamily="34" charset="0"/>
              <a:buChar char="•"/>
            </a:pPr>
            <a:r>
              <a:rPr lang="en-US" dirty="0"/>
              <a:t>59 wounds</a:t>
            </a:r>
          </a:p>
          <a:p>
            <a:pPr marL="171450" indent="-171450">
              <a:buFont typeface="Arial" panose="020B0604020202020204" pitchFamily="34" charset="0"/>
              <a:buChar char="•"/>
            </a:pPr>
            <a:r>
              <a:rPr lang="en-US" dirty="0"/>
              <a:t>87% of those who reported etiology started at injection site; however some explicitly clarified wounds far from injection or at sites of previous trauma</a:t>
            </a:r>
          </a:p>
        </p:txBody>
      </p:sp>
      <p:sp>
        <p:nvSpPr>
          <p:cNvPr id="4" name="Slide Number Placeholder 3"/>
          <p:cNvSpPr>
            <a:spLocks noGrp="1"/>
          </p:cNvSpPr>
          <p:nvPr>
            <p:ph type="sldNum" sz="quarter" idx="5"/>
          </p:nvPr>
        </p:nvSpPr>
        <p:spPr/>
        <p:txBody>
          <a:bodyPr/>
          <a:lstStyle/>
          <a:p>
            <a:fld id="{1EB67EEA-D3CA-B14D-BB92-E850DCDDB21D}" type="slidenum">
              <a:rPr lang="en-US" smtClean="0"/>
              <a:t>6</a:t>
            </a:fld>
            <a:endParaRPr lang="en-US"/>
          </a:p>
        </p:txBody>
      </p:sp>
    </p:spTree>
    <p:extLst>
      <p:ext uri="{BB962C8B-B14F-4D97-AF65-F5344CB8AC3E}">
        <p14:creationId xmlns:p14="http://schemas.microsoft.com/office/powerpoint/2010/main" val="206804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67EEA-D3CA-B14D-BB92-E850DCDDB21D}" type="slidenum">
              <a:rPr lang="en-US" smtClean="0"/>
              <a:t>7</a:t>
            </a:fld>
            <a:endParaRPr lang="en-US"/>
          </a:p>
        </p:txBody>
      </p:sp>
    </p:spTree>
    <p:extLst>
      <p:ext uri="{BB962C8B-B14F-4D97-AF65-F5344CB8AC3E}">
        <p14:creationId xmlns:p14="http://schemas.microsoft.com/office/powerpoint/2010/main" val="159786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Avenir Book" panose="02000503020000020003" pitchFamily="2" charset="0"/>
              </a:rPr>
              <a:t>60% of wound beds demonstrated a high burden of devitalized tissue (eschar and/or slough)</a:t>
            </a:r>
          </a:p>
          <a:p>
            <a:pPr marL="171450" indent="-171450">
              <a:buFont typeface="Arial" panose="020B0604020202020204" pitchFamily="34" charset="0"/>
              <a:buChar char="•"/>
            </a:pPr>
            <a:r>
              <a:rPr lang="en-US" sz="1200" dirty="0">
                <a:latin typeface="Avenir Book" panose="02000503020000020003" pitchFamily="2" charset="0"/>
              </a:rPr>
              <a:t>63% single wound area; 37% multifocal</a:t>
            </a:r>
          </a:p>
          <a:p>
            <a:pPr marL="171450" indent="-171450">
              <a:buFont typeface="Arial" panose="020B0604020202020204" pitchFamily="34" charset="0"/>
              <a:buChar char="•"/>
            </a:pPr>
            <a:r>
              <a:rPr lang="en-US" sz="1200" dirty="0">
                <a:latin typeface="Avenir Book" panose="02000503020000020003" pitchFamily="2" charset="0"/>
              </a:rPr>
              <a:t>8% with exposed deeper structures</a:t>
            </a:r>
          </a:p>
          <a:p>
            <a:pPr marL="171450" indent="-171450">
              <a:buFont typeface="Arial" panose="020B0604020202020204" pitchFamily="34" charset="0"/>
              <a:buChar char="•"/>
            </a:pPr>
            <a:r>
              <a:rPr lang="en-US" sz="1200" dirty="0">
                <a:latin typeface="Avenir Book" panose="02000503020000020003" pitchFamily="2" charset="0"/>
              </a:rPr>
              <a:t>58% erythema, 25% purulence, 31% without either sign of infection</a:t>
            </a:r>
          </a:p>
        </p:txBody>
      </p:sp>
      <p:sp>
        <p:nvSpPr>
          <p:cNvPr id="4" name="Slide Number Placeholder 3"/>
          <p:cNvSpPr>
            <a:spLocks noGrp="1"/>
          </p:cNvSpPr>
          <p:nvPr>
            <p:ph type="sldNum" sz="quarter" idx="5"/>
          </p:nvPr>
        </p:nvSpPr>
        <p:spPr/>
        <p:txBody>
          <a:bodyPr/>
          <a:lstStyle/>
          <a:p>
            <a:fld id="{1EB67EEA-D3CA-B14D-BB92-E850DCDDB21D}" type="slidenum">
              <a:rPr lang="en-US" smtClean="0"/>
              <a:t>8</a:t>
            </a:fld>
            <a:endParaRPr lang="en-US"/>
          </a:p>
        </p:txBody>
      </p:sp>
    </p:spTree>
    <p:extLst>
      <p:ext uri="{BB962C8B-B14F-4D97-AF65-F5344CB8AC3E}">
        <p14:creationId xmlns:p14="http://schemas.microsoft.com/office/powerpoint/2010/main" val="1848201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Subacute or chronic wounds more frequently had devitalized wound beds </a:t>
            </a:r>
          </a:p>
        </p:txBody>
      </p:sp>
      <p:sp>
        <p:nvSpPr>
          <p:cNvPr id="4" name="Slide Number Placeholder 3"/>
          <p:cNvSpPr>
            <a:spLocks noGrp="1"/>
          </p:cNvSpPr>
          <p:nvPr>
            <p:ph type="sldNum" sz="quarter" idx="5"/>
          </p:nvPr>
        </p:nvSpPr>
        <p:spPr/>
        <p:txBody>
          <a:bodyPr/>
          <a:lstStyle/>
          <a:p>
            <a:fld id="{1EB67EEA-D3CA-B14D-BB92-E850DCDDB21D}" type="slidenum">
              <a:rPr lang="en-US" smtClean="0"/>
              <a:t>9</a:t>
            </a:fld>
            <a:endParaRPr lang="en-US"/>
          </a:p>
        </p:txBody>
      </p:sp>
    </p:spTree>
    <p:extLst>
      <p:ext uri="{BB962C8B-B14F-4D97-AF65-F5344CB8AC3E}">
        <p14:creationId xmlns:p14="http://schemas.microsoft.com/office/powerpoint/2010/main" val="974448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E8060-A0C9-1EF5-40FE-F5DBDDA4D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20826-6128-CEC6-FD59-713286E45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4953E-2205-FC00-0E3A-6FBA43D5E5EA}"/>
              </a:ext>
            </a:extLst>
          </p:cNvPr>
          <p:cNvSpPr>
            <a:spLocks noGrp="1"/>
          </p:cNvSpPr>
          <p:nvPr>
            <p:ph type="body" idx="1"/>
          </p:nvPr>
        </p:nvSpPr>
        <p:spPr/>
        <p:txBody>
          <a:bodyPr/>
          <a:lstStyle/>
          <a:p>
            <a:pPr marL="171450" indent="-171450">
              <a:buFont typeface="Arial" panose="020B0604020202020204" pitchFamily="34" charset="0"/>
              <a:buChar char="•"/>
            </a:pPr>
            <a:r>
              <a:rPr lang="en-US" sz="1200" b="1" dirty="0">
                <a:latin typeface="Avenir Book" panose="02000503020000020003" pitchFamily="2" charset="0"/>
              </a:rPr>
              <a:t>Subacute or chronic wounds were more often medium or large, compared to acute wounds</a:t>
            </a:r>
          </a:p>
          <a:p>
            <a:pPr marL="171450" indent="-171450">
              <a:buFont typeface="Arial" panose="020B0604020202020204" pitchFamily="34" charset="0"/>
              <a:buChar char="•"/>
            </a:pPr>
            <a:r>
              <a:rPr lang="en-US" sz="1200" b="1" dirty="0">
                <a:effectLst/>
                <a:latin typeface="Avenir Book" panose="02000503020000020003" pitchFamily="2" charset="0"/>
              </a:rPr>
              <a:t>Devitalized tissue was more common in medium or large wound beds</a:t>
            </a:r>
            <a:br>
              <a:rPr lang="en-US" sz="1200" dirty="0">
                <a:effectLst/>
                <a:latin typeface="Avenir Book" panose="02000503020000020003" pitchFamily="2" charset="0"/>
              </a:rPr>
            </a:br>
            <a:br>
              <a:rPr lang="en-US" sz="1200" dirty="0">
                <a:effectLst/>
                <a:latin typeface="Avenir Book" panose="02000503020000020003" pitchFamily="2" charset="0"/>
              </a:rPr>
            </a:br>
            <a:endParaRPr lang="en-US" dirty="0"/>
          </a:p>
        </p:txBody>
      </p:sp>
      <p:sp>
        <p:nvSpPr>
          <p:cNvPr id="4" name="Slide Number Placeholder 3">
            <a:extLst>
              <a:ext uri="{FF2B5EF4-FFF2-40B4-BE49-F238E27FC236}">
                <a16:creationId xmlns:a16="http://schemas.microsoft.com/office/drawing/2014/main" id="{5712B760-A6C3-2D5B-5876-53565C9D8445}"/>
              </a:ext>
            </a:extLst>
          </p:cNvPr>
          <p:cNvSpPr>
            <a:spLocks noGrp="1"/>
          </p:cNvSpPr>
          <p:nvPr>
            <p:ph type="sldNum" sz="quarter" idx="5"/>
          </p:nvPr>
        </p:nvSpPr>
        <p:spPr/>
        <p:txBody>
          <a:bodyPr/>
          <a:lstStyle/>
          <a:p>
            <a:fld id="{1EB67EEA-D3CA-B14D-BB92-E850DCDDB21D}" type="slidenum">
              <a:rPr lang="en-US" smtClean="0"/>
              <a:t>10</a:t>
            </a:fld>
            <a:endParaRPr lang="en-US"/>
          </a:p>
        </p:txBody>
      </p:sp>
    </p:spTree>
    <p:extLst>
      <p:ext uri="{BB962C8B-B14F-4D97-AF65-F5344CB8AC3E}">
        <p14:creationId xmlns:p14="http://schemas.microsoft.com/office/powerpoint/2010/main" val="55415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CBF4-9B9B-14C5-0886-D09E7B16FD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9BF63B-1A21-F063-9635-39C365483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EBEE4E-98EA-AB30-1A22-040D82581A2A}"/>
              </a:ext>
            </a:extLst>
          </p:cNvPr>
          <p:cNvSpPr>
            <a:spLocks noGrp="1"/>
          </p:cNvSpPr>
          <p:nvPr>
            <p:ph type="dt" sz="half" idx="10"/>
          </p:nvPr>
        </p:nvSpPr>
        <p:spPr/>
        <p:txBody>
          <a:bodyPr/>
          <a:lstStyle/>
          <a:p>
            <a:fld id="{57F766E8-741F-4E46-B804-5F8D1B68EDEB}" type="datetimeFigureOut">
              <a:rPr lang="en-US" smtClean="0"/>
              <a:t>11/13/2024</a:t>
            </a:fld>
            <a:endParaRPr lang="en-US"/>
          </a:p>
        </p:txBody>
      </p:sp>
      <p:sp>
        <p:nvSpPr>
          <p:cNvPr id="5" name="Footer Placeholder 4">
            <a:extLst>
              <a:ext uri="{FF2B5EF4-FFF2-40B4-BE49-F238E27FC236}">
                <a16:creationId xmlns:a16="http://schemas.microsoft.com/office/drawing/2014/main" id="{A01462A4-F1ED-FC58-60EA-91A4BD048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7A5AD-BA7F-38A7-099F-AC1D04DBD104}"/>
              </a:ext>
            </a:extLst>
          </p:cNvPr>
          <p:cNvSpPr>
            <a:spLocks noGrp="1"/>
          </p:cNvSpPr>
          <p:nvPr>
            <p:ph type="sldNum" sz="quarter" idx="12"/>
          </p:nvPr>
        </p:nvSpPr>
        <p:spPr/>
        <p:txBody>
          <a:bodyPr/>
          <a:lstStyle/>
          <a:p>
            <a:fld id="{B1BF9ABD-60BE-2346-8395-FCD4129EEFE5}" type="slidenum">
              <a:rPr lang="en-US" smtClean="0"/>
              <a:t>‹#›</a:t>
            </a:fld>
            <a:endParaRPr lang="en-US"/>
          </a:p>
        </p:txBody>
      </p:sp>
    </p:spTree>
    <p:extLst>
      <p:ext uri="{BB962C8B-B14F-4D97-AF65-F5344CB8AC3E}">
        <p14:creationId xmlns:p14="http://schemas.microsoft.com/office/powerpoint/2010/main" val="221402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29E4-8246-7E3A-3DF9-E2707A55AF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352259-E924-E0C4-8CCC-3E1FA5D6EE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EBC37-A5D3-2F88-15F0-9583B3E42812}"/>
              </a:ext>
            </a:extLst>
          </p:cNvPr>
          <p:cNvSpPr>
            <a:spLocks noGrp="1"/>
          </p:cNvSpPr>
          <p:nvPr>
            <p:ph type="dt" sz="half" idx="10"/>
          </p:nvPr>
        </p:nvSpPr>
        <p:spPr/>
        <p:txBody>
          <a:bodyPr/>
          <a:lstStyle/>
          <a:p>
            <a:fld id="{57F766E8-741F-4E46-B804-5F8D1B68EDEB}" type="datetimeFigureOut">
              <a:rPr lang="en-US" smtClean="0"/>
              <a:t>11/13/2024</a:t>
            </a:fld>
            <a:endParaRPr lang="en-US"/>
          </a:p>
        </p:txBody>
      </p:sp>
      <p:sp>
        <p:nvSpPr>
          <p:cNvPr id="5" name="Footer Placeholder 4">
            <a:extLst>
              <a:ext uri="{FF2B5EF4-FFF2-40B4-BE49-F238E27FC236}">
                <a16:creationId xmlns:a16="http://schemas.microsoft.com/office/drawing/2014/main" id="{3397B965-84D8-8026-C3F1-8D63A062B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42DE6-AB10-0563-FF68-F6E7F9008206}"/>
              </a:ext>
            </a:extLst>
          </p:cNvPr>
          <p:cNvSpPr>
            <a:spLocks noGrp="1"/>
          </p:cNvSpPr>
          <p:nvPr>
            <p:ph type="sldNum" sz="quarter" idx="12"/>
          </p:nvPr>
        </p:nvSpPr>
        <p:spPr/>
        <p:txBody>
          <a:bodyPr/>
          <a:lstStyle/>
          <a:p>
            <a:fld id="{B1BF9ABD-60BE-2346-8395-FCD4129EEFE5}" type="slidenum">
              <a:rPr lang="en-US" smtClean="0"/>
              <a:t>‹#›</a:t>
            </a:fld>
            <a:endParaRPr lang="en-US"/>
          </a:p>
        </p:txBody>
      </p:sp>
    </p:spTree>
    <p:extLst>
      <p:ext uri="{BB962C8B-B14F-4D97-AF65-F5344CB8AC3E}">
        <p14:creationId xmlns:p14="http://schemas.microsoft.com/office/powerpoint/2010/main" val="173726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EBBD69-8468-DBE8-45B0-40C539A30D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18B3C2-6B24-7792-DDBF-052F9C7362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13B39-0888-4998-57D0-A9D3564B8D87}"/>
              </a:ext>
            </a:extLst>
          </p:cNvPr>
          <p:cNvSpPr>
            <a:spLocks noGrp="1"/>
          </p:cNvSpPr>
          <p:nvPr>
            <p:ph type="dt" sz="half" idx="10"/>
          </p:nvPr>
        </p:nvSpPr>
        <p:spPr/>
        <p:txBody>
          <a:bodyPr/>
          <a:lstStyle/>
          <a:p>
            <a:fld id="{57F766E8-741F-4E46-B804-5F8D1B68EDEB}" type="datetimeFigureOut">
              <a:rPr lang="en-US" smtClean="0"/>
              <a:t>11/13/2024</a:t>
            </a:fld>
            <a:endParaRPr lang="en-US"/>
          </a:p>
        </p:txBody>
      </p:sp>
      <p:sp>
        <p:nvSpPr>
          <p:cNvPr id="5" name="Footer Placeholder 4">
            <a:extLst>
              <a:ext uri="{FF2B5EF4-FFF2-40B4-BE49-F238E27FC236}">
                <a16:creationId xmlns:a16="http://schemas.microsoft.com/office/drawing/2014/main" id="{039F7753-0AA1-619E-77C8-30A6C5339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79F54-69DB-B1C0-7F73-594CAC4612F3}"/>
              </a:ext>
            </a:extLst>
          </p:cNvPr>
          <p:cNvSpPr>
            <a:spLocks noGrp="1"/>
          </p:cNvSpPr>
          <p:nvPr>
            <p:ph type="sldNum" sz="quarter" idx="12"/>
          </p:nvPr>
        </p:nvSpPr>
        <p:spPr/>
        <p:txBody>
          <a:bodyPr/>
          <a:lstStyle/>
          <a:p>
            <a:fld id="{B1BF9ABD-60BE-2346-8395-FCD4129EEFE5}" type="slidenum">
              <a:rPr lang="en-US" smtClean="0"/>
              <a:t>‹#›</a:t>
            </a:fld>
            <a:endParaRPr lang="en-US"/>
          </a:p>
        </p:txBody>
      </p:sp>
    </p:spTree>
    <p:extLst>
      <p:ext uri="{BB962C8B-B14F-4D97-AF65-F5344CB8AC3E}">
        <p14:creationId xmlns:p14="http://schemas.microsoft.com/office/powerpoint/2010/main" val="303326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A with Shie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61D2DF0C-3436-304C-8A6A-2954C19385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5505" y="719139"/>
            <a:ext cx="4885771" cy="5605380"/>
          </a:xfrm>
          <a:prstGeom prst="rect">
            <a:avLst/>
          </a:prstGeom>
        </p:spPr>
      </p:pic>
      <p:sp>
        <p:nvSpPr>
          <p:cNvPr id="14" name="Background">
            <a:extLst>
              <a:ext uri="{FF2B5EF4-FFF2-40B4-BE49-F238E27FC236}">
                <a16:creationId xmlns:a16="http://schemas.microsoft.com/office/drawing/2014/main" id="{1F57E152-F3B9-44F2-A403-AA32120F4BA8}"/>
              </a:ext>
            </a:extLst>
          </p:cNvPr>
          <p:cNvSpPr/>
          <p:nvPr userDrawn="1"/>
        </p:nvSpPr>
        <p:spPr>
          <a:xfrm>
            <a:off x="2" y="9760"/>
            <a:ext cx="12191999" cy="6858000"/>
          </a:xfrm>
          <a:prstGeom prst="rect">
            <a:avLst/>
          </a:prstGeom>
          <a:gradFill>
            <a:gsLst>
              <a:gs pos="11000">
                <a:schemeClr val="bg1">
                  <a:alpha val="0"/>
                </a:schemeClr>
              </a:gs>
              <a:gs pos="51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Subtitle 2"/>
          <p:cNvSpPr>
            <a:spLocks noGrp="1"/>
          </p:cNvSpPr>
          <p:nvPr>
            <p:ph type="subTitle" idx="1" hasCustomPrompt="1"/>
          </p:nvPr>
        </p:nvSpPr>
        <p:spPr>
          <a:xfrm>
            <a:off x="719999" y="2170800"/>
            <a:ext cx="10748100" cy="237600"/>
          </a:xfrm>
        </p:spPr>
        <p:txBody>
          <a:bodyPr anchor="b" anchorCtr="0"/>
          <a:lstStyle>
            <a:lvl1pPr marL="0" indent="0" algn="l">
              <a:lnSpc>
                <a:spcPct val="100000"/>
              </a:lnSpc>
              <a:spcBef>
                <a:spcPts val="0"/>
              </a:spcBef>
              <a:spcAft>
                <a:spcPts val="0"/>
              </a:spcAft>
              <a:buFont typeface="Calibri Light" panose="020F0302020204030204" pitchFamily="34" charset="0"/>
              <a:buChar char="​"/>
              <a:defRPr sz="1400" b="1" cap="all" spc="200" baseline="0">
                <a:solidFill>
                  <a:schemeClr val="accent3"/>
                </a:solidFill>
                <a:latin typeface="+mn-lt"/>
              </a:defRPr>
            </a:lvl1pPr>
            <a:lvl2pPr marL="0" indent="0" algn="l">
              <a:buFont typeface="Calibri Light" panose="020F0302020204030204" pitchFamily="34" charset="0"/>
              <a:buChar char="​"/>
              <a:defRPr sz="2000"/>
            </a:lvl2pPr>
            <a:lvl3pPr marL="0" indent="0" algn="l">
              <a:buFont typeface="Calibri Light" panose="020F0302020204030204" pitchFamily="34" charset="0"/>
              <a:buChar char="​"/>
              <a:defRPr sz="2000"/>
            </a:lvl3pPr>
            <a:lvl4pPr marL="0" indent="0" algn="l">
              <a:buFont typeface="Calibri Light" panose="020F0302020204030204" pitchFamily="34" charset="0"/>
              <a:buChar char="​"/>
              <a:defRPr sz="2000"/>
            </a:lvl4pPr>
            <a:lvl5pPr marL="0" indent="0" algn="l">
              <a:buFont typeface="Calibri Light" panose="020F0302020204030204" pitchFamily="34" charset="0"/>
              <a:buChar char="​"/>
              <a:defRPr sz="2000"/>
            </a:lvl5pPr>
            <a:lvl6pPr marL="0" indent="0" algn="l">
              <a:buFont typeface="Calibri Light" panose="020F0302020204030204" pitchFamily="34" charset="0"/>
              <a:buChar char="​"/>
              <a:defRPr sz="2000"/>
            </a:lvl6pPr>
            <a:lvl7pPr marL="0" indent="0" algn="l">
              <a:buFont typeface="Calibri Light" panose="020F0302020204030204" pitchFamily="34" charset="0"/>
              <a:buChar char="​"/>
              <a:defRPr sz="2000"/>
            </a:lvl7pPr>
            <a:lvl8pPr marL="0" indent="0" algn="l">
              <a:buFont typeface="Calibri Light" panose="020F0302020204030204" pitchFamily="34" charset="0"/>
              <a:buChar char="​"/>
              <a:defRPr sz="2000"/>
            </a:lvl8pPr>
            <a:lvl9pPr marL="0" indent="0" algn="l">
              <a:buFont typeface="Calibri Light" panose="020F0302020204030204" pitchFamily="34" charset="0"/>
              <a:buChar char="​"/>
              <a:defRPr sz="2000"/>
            </a:lvl9pPr>
          </a:lstStyle>
          <a:p>
            <a:r>
              <a:rPr lang="en-GB" dirty="0"/>
              <a:t>Click to add subtitle</a:t>
            </a:r>
          </a:p>
        </p:txBody>
      </p:sp>
      <p:sp>
        <p:nvSpPr>
          <p:cNvPr id="2" name="Title 1"/>
          <p:cNvSpPr>
            <a:spLocks noGrp="1"/>
          </p:cNvSpPr>
          <p:nvPr>
            <p:ph type="ctrTitle" hasCustomPrompt="1"/>
          </p:nvPr>
        </p:nvSpPr>
        <p:spPr>
          <a:xfrm>
            <a:off x="720001" y="2549145"/>
            <a:ext cx="10748100" cy="1782000"/>
          </a:xfrm>
        </p:spPr>
        <p:txBody>
          <a:bodyPr anchor="t" anchorCtr="0"/>
          <a:lstStyle>
            <a:lvl1pPr algn="l">
              <a:lnSpc>
                <a:spcPct val="80000"/>
              </a:lnSpc>
              <a:defRPr sz="4400"/>
            </a:lvl1pPr>
          </a:lstStyle>
          <a:p>
            <a:r>
              <a:rPr lang="en-GB" dirty="0"/>
              <a:t>Click to add title</a:t>
            </a:r>
          </a:p>
        </p:txBody>
      </p:sp>
      <p:sp>
        <p:nvSpPr>
          <p:cNvPr id="5" name="Name Placeholder 4">
            <a:extLst>
              <a:ext uri="{FF2B5EF4-FFF2-40B4-BE49-F238E27FC236}">
                <a16:creationId xmlns:a16="http://schemas.microsoft.com/office/drawing/2014/main" id="{0DEBAA78-247D-43D1-9468-6B42F1A7A7F3}"/>
              </a:ext>
            </a:extLst>
          </p:cNvPr>
          <p:cNvSpPr>
            <a:spLocks noGrp="1"/>
          </p:cNvSpPr>
          <p:nvPr>
            <p:ph type="body" sz="quarter" idx="18" hasCustomPrompt="1"/>
          </p:nvPr>
        </p:nvSpPr>
        <p:spPr>
          <a:xfrm>
            <a:off x="720000" y="5638011"/>
            <a:ext cx="5198200" cy="180000"/>
          </a:xfrm>
        </p:spPr>
        <p:txBody>
          <a:bodyPr anchor="b" anchorCtr="0"/>
          <a:lstStyle>
            <a:lvl1pPr marL="0" indent="0">
              <a:buNone/>
              <a:defRPr sz="1000" b="1">
                <a:solidFill>
                  <a:schemeClr val="accent1"/>
                </a:solidFill>
                <a:latin typeface="+mn-lt"/>
              </a:defRPr>
            </a:lvl1pPr>
            <a:lvl2pPr marL="0" indent="0">
              <a:buNone/>
              <a:defRPr sz="1000" b="1">
                <a:solidFill>
                  <a:schemeClr val="accent1"/>
                </a:solidFill>
                <a:latin typeface="+mn-lt"/>
              </a:defRPr>
            </a:lvl2pPr>
            <a:lvl3pPr marL="0" indent="0">
              <a:buNone/>
              <a:defRPr sz="1000" b="1">
                <a:solidFill>
                  <a:schemeClr val="accent1"/>
                </a:solidFill>
                <a:latin typeface="+mn-lt"/>
              </a:defRPr>
            </a:lvl3pPr>
            <a:lvl4pPr marL="0" indent="0">
              <a:buNone/>
              <a:defRPr sz="1000" b="1">
                <a:solidFill>
                  <a:schemeClr val="accent1"/>
                </a:solidFill>
                <a:latin typeface="+mn-lt"/>
              </a:defRPr>
            </a:lvl4pPr>
            <a:lvl5pPr marL="0" indent="0">
              <a:buNone/>
              <a:defRPr sz="1000" b="1">
                <a:solidFill>
                  <a:schemeClr val="accent1"/>
                </a:solidFill>
                <a:latin typeface="+mn-lt"/>
              </a:defRPr>
            </a:lvl5pPr>
          </a:lstStyle>
          <a:p>
            <a:pPr lvl="0"/>
            <a:r>
              <a:rPr lang="en-US" dirty="0"/>
              <a:t>Click to add name</a:t>
            </a:r>
          </a:p>
        </p:txBody>
      </p:sp>
      <p:sp>
        <p:nvSpPr>
          <p:cNvPr id="12" name="Title Placeholder 11">
            <a:extLst>
              <a:ext uri="{FF2B5EF4-FFF2-40B4-BE49-F238E27FC236}">
                <a16:creationId xmlns:a16="http://schemas.microsoft.com/office/drawing/2014/main" id="{A7C73A34-E9C4-4B78-943D-A76709242B66}"/>
              </a:ext>
            </a:extLst>
          </p:cNvPr>
          <p:cNvSpPr>
            <a:spLocks noGrp="1"/>
          </p:cNvSpPr>
          <p:nvPr>
            <p:ph type="body" sz="quarter" idx="19" hasCustomPrompt="1"/>
          </p:nvPr>
        </p:nvSpPr>
        <p:spPr>
          <a:xfrm>
            <a:off x="720000" y="5824491"/>
            <a:ext cx="5198200" cy="180000"/>
          </a:xfrm>
        </p:spPr>
        <p:txBody>
          <a:bodyPr/>
          <a:lstStyle>
            <a:lvl1pPr marL="0" indent="0">
              <a:buNone/>
              <a:defRPr sz="1000" b="0">
                <a:latin typeface="+mj-lt"/>
              </a:defRPr>
            </a:lvl1pPr>
            <a:lvl2pPr marL="0" indent="0">
              <a:buNone/>
              <a:defRPr sz="1000" b="0">
                <a:latin typeface="+mj-lt"/>
              </a:defRPr>
            </a:lvl2pPr>
            <a:lvl3pPr marL="0" indent="0">
              <a:buNone/>
              <a:defRPr sz="1000" b="0">
                <a:latin typeface="+mj-lt"/>
              </a:defRPr>
            </a:lvl3pPr>
            <a:lvl4pPr marL="0" indent="0">
              <a:buNone/>
              <a:defRPr sz="1000" b="0">
                <a:latin typeface="+mj-lt"/>
              </a:defRPr>
            </a:lvl4pPr>
            <a:lvl5pPr marL="0" indent="0">
              <a:buNone/>
              <a:defRPr sz="1000" b="0">
                <a:latin typeface="+mj-lt"/>
              </a:defRPr>
            </a:lvl5pPr>
          </a:lstStyle>
          <a:p>
            <a:pPr lvl="0"/>
            <a:r>
              <a:rPr lang="en-US" dirty="0"/>
              <a:t>Click to add title</a:t>
            </a:r>
          </a:p>
        </p:txBody>
      </p:sp>
      <p:sp>
        <p:nvSpPr>
          <p:cNvPr id="15" name="Date Placeholder 14">
            <a:extLst>
              <a:ext uri="{FF2B5EF4-FFF2-40B4-BE49-F238E27FC236}">
                <a16:creationId xmlns:a16="http://schemas.microsoft.com/office/drawing/2014/main" id="{BF3EC92B-9B31-4374-9D96-FD5435D5528F}"/>
              </a:ext>
            </a:extLst>
          </p:cNvPr>
          <p:cNvSpPr>
            <a:spLocks noGrp="1"/>
          </p:cNvSpPr>
          <p:nvPr>
            <p:ph type="dt" sz="half" idx="20"/>
          </p:nvPr>
        </p:nvSpPr>
        <p:spPr>
          <a:xfrm>
            <a:off x="720000" y="6008211"/>
            <a:ext cx="5198200" cy="180000"/>
          </a:xfrm>
        </p:spPr>
        <p:txBody>
          <a:bodyPr anchor="t" anchorCtr="0"/>
          <a:lstStyle>
            <a:lvl1pPr>
              <a:defRPr sz="1000"/>
            </a:lvl1pPr>
          </a:lstStyle>
          <a:p>
            <a:fld id="{3A2B9FD2-4ED8-4A49-9783-E817FB71B80D}" type="datetime4">
              <a:rPr lang="en-US" smtClean="0"/>
              <a:t>November 13, 2024</a:t>
            </a:fld>
            <a:endParaRPr lang="en-GB" dirty="0"/>
          </a:p>
        </p:txBody>
      </p:sp>
      <p:sp>
        <p:nvSpPr>
          <p:cNvPr id="17" name="Slide Number Placeholder 16" hidden="1">
            <a:extLst>
              <a:ext uri="{FF2B5EF4-FFF2-40B4-BE49-F238E27FC236}">
                <a16:creationId xmlns:a16="http://schemas.microsoft.com/office/drawing/2014/main" id="{E4441515-1B99-4C7A-89E4-F77E36876606}"/>
              </a:ext>
            </a:extLst>
          </p:cNvPr>
          <p:cNvSpPr>
            <a:spLocks noGrp="1" noRot="1" noMove="1" noResize="1" noEditPoints="1" noAdjustHandles="1" noChangeArrowheads="1" noChangeShapeType="1"/>
          </p:cNvSpPr>
          <p:nvPr>
            <p:ph type="sldNum" sz="quarter" idx="22"/>
          </p:nvPr>
        </p:nvSpPr>
        <p:spPr>
          <a:xfrm>
            <a:off x="0" y="6858000"/>
            <a:ext cx="0" cy="0"/>
          </a:xfrm>
        </p:spPr>
        <p:txBody>
          <a:bodyPr/>
          <a:lstStyle>
            <a:lvl1pPr>
              <a:defRPr>
                <a:noFill/>
              </a:defRPr>
            </a:lvl1pPr>
          </a:lstStyle>
          <a:p>
            <a:fld id="{23AA811B-2EBD-4900-905E-5BE206449611}" type="slidenum">
              <a:rPr lang="en-GB" smtClean="0"/>
              <a:pPr/>
              <a:t>‹#›</a:t>
            </a:fld>
            <a:endParaRPr lang="en-GB" dirty="0"/>
          </a:p>
        </p:txBody>
      </p:sp>
      <p:sp>
        <p:nvSpPr>
          <p:cNvPr id="21" name="Line top Placeholder 20">
            <a:extLst>
              <a:ext uri="{FF2B5EF4-FFF2-40B4-BE49-F238E27FC236}">
                <a16:creationId xmlns:a16="http://schemas.microsoft.com/office/drawing/2014/main" id="{FC775527-F2F6-4719-98BF-D44E08A32955}"/>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20" name="Logo TP 19">
            <a:extLst>
              <a:ext uri="{FF2B5EF4-FFF2-40B4-BE49-F238E27FC236}">
                <a16:creationId xmlns:a16="http://schemas.microsoft.com/office/drawing/2014/main" id="{A7F36327-189B-4D14-88B6-BC7B8C056301}"/>
              </a:ext>
            </a:extLst>
          </p:cNvPr>
          <p:cNvSpPr>
            <a:spLocks noGrp="1"/>
          </p:cNvSpPr>
          <p:nvPr>
            <p:ph type="body" sz="quarter" idx="26" hasCustomPrompt="1"/>
          </p:nvPr>
        </p:nvSpPr>
        <p:spPr>
          <a:xfrm>
            <a:off x="1222376" y="709353"/>
            <a:ext cx="2249488" cy="295275"/>
          </a:xfrm>
          <a:custGeom>
            <a:avLst/>
            <a:gdLst>
              <a:gd name="connsiteX0" fmla="*/ 18836270 w 19498138"/>
              <a:gd name="connsiteY0" fmla="*/ 1138058 h 2559388"/>
              <a:gd name="connsiteX1" fmla="*/ 18444052 w 19498138"/>
              <a:gd name="connsiteY1" fmla="*/ 1580360 h 2559388"/>
              <a:gd name="connsiteX2" fmla="*/ 19208878 w 19498138"/>
              <a:gd name="connsiteY2" fmla="*/ 1580360 h 2559388"/>
              <a:gd name="connsiteX3" fmla="*/ 18836270 w 19498138"/>
              <a:gd name="connsiteY3" fmla="*/ 1138058 h 2559388"/>
              <a:gd name="connsiteX4" fmla="*/ 12173467 w 19498138"/>
              <a:gd name="connsiteY4" fmla="*/ 1138058 h 2559388"/>
              <a:gd name="connsiteX5" fmla="*/ 11742027 w 19498138"/>
              <a:gd name="connsiteY5" fmla="*/ 1719511 h 2559388"/>
              <a:gd name="connsiteX6" fmla="*/ 12359770 w 19498138"/>
              <a:gd name="connsiteY6" fmla="*/ 2455025 h 2559388"/>
              <a:gd name="connsiteX7" fmla="*/ 12580393 w 19498138"/>
              <a:gd name="connsiteY7" fmla="*/ 2236359 h 2559388"/>
              <a:gd name="connsiteX8" fmla="*/ 12580393 w 19498138"/>
              <a:gd name="connsiteY8" fmla="*/ 1381573 h 2559388"/>
              <a:gd name="connsiteX9" fmla="*/ 12173467 w 19498138"/>
              <a:gd name="connsiteY9" fmla="*/ 1138058 h 2559388"/>
              <a:gd name="connsiteX10" fmla="*/ 10584984 w 19498138"/>
              <a:gd name="connsiteY10" fmla="*/ 1138058 h 2559388"/>
              <a:gd name="connsiteX11" fmla="*/ 10197668 w 19498138"/>
              <a:gd name="connsiteY11" fmla="*/ 1580360 h 2559388"/>
              <a:gd name="connsiteX12" fmla="*/ 10962493 w 19498138"/>
              <a:gd name="connsiteY12" fmla="*/ 1580360 h 2559388"/>
              <a:gd name="connsiteX13" fmla="*/ 10584984 w 19498138"/>
              <a:gd name="connsiteY13" fmla="*/ 1138058 h 2559388"/>
              <a:gd name="connsiteX14" fmla="*/ 2328795 w 19498138"/>
              <a:gd name="connsiteY14" fmla="*/ 1138058 h 2559388"/>
              <a:gd name="connsiteX15" fmla="*/ 1941479 w 19498138"/>
              <a:gd name="connsiteY15" fmla="*/ 1580360 h 2559388"/>
              <a:gd name="connsiteX16" fmla="*/ 2706305 w 19498138"/>
              <a:gd name="connsiteY16" fmla="*/ 1580360 h 2559388"/>
              <a:gd name="connsiteX17" fmla="*/ 2328795 w 19498138"/>
              <a:gd name="connsiteY17" fmla="*/ 1138058 h 2559388"/>
              <a:gd name="connsiteX18" fmla="*/ 18870590 w 19498138"/>
              <a:gd name="connsiteY18" fmla="*/ 1053573 h 2559388"/>
              <a:gd name="connsiteX19" fmla="*/ 19478528 w 19498138"/>
              <a:gd name="connsiteY19" fmla="*/ 1649936 h 2559388"/>
              <a:gd name="connsiteX20" fmla="*/ 18444052 w 19498138"/>
              <a:gd name="connsiteY20" fmla="*/ 1649936 h 2559388"/>
              <a:gd name="connsiteX21" fmla="*/ 19002962 w 19498138"/>
              <a:gd name="connsiteY21" fmla="*/ 2450055 h 2559388"/>
              <a:gd name="connsiteX22" fmla="*/ 19498138 w 19498138"/>
              <a:gd name="connsiteY22" fmla="*/ 2151874 h 2559388"/>
              <a:gd name="connsiteX23" fmla="*/ 19498138 w 19498138"/>
              <a:gd name="connsiteY23" fmla="*/ 2256237 h 2559388"/>
              <a:gd name="connsiteX24" fmla="*/ 18919616 w 19498138"/>
              <a:gd name="connsiteY24" fmla="*/ 2559388 h 2559388"/>
              <a:gd name="connsiteX25" fmla="*/ 18164596 w 19498138"/>
              <a:gd name="connsiteY25" fmla="*/ 1823875 h 2559388"/>
              <a:gd name="connsiteX26" fmla="*/ 18870590 w 19498138"/>
              <a:gd name="connsiteY26" fmla="*/ 1053573 h 2559388"/>
              <a:gd name="connsiteX27" fmla="*/ 16796736 w 19498138"/>
              <a:gd name="connsiteY27" fmla="*/ 1053573 h 2559388"/>
              <a:gd name="connsiteX28" fmla="*/ 16860472 w 19498138"/>
              <a:gd name="connsiteY28" fmla="*/ 1053573 h 2559388"/>
              <a:gd name="connsiteX29" fmla="*/ 16860472 w 19498138"/>
              <a:gd name="connsiteY29" fmla="*/ 1341815 h 2559388"/>
              <a:gd name="connsiteX30" fmla="*/ 17370356 w 19498138"/>
              <a:gd name="connsiteY30" fmla="*/ 1053573 h 2559388"/>
              <a:gd name="connsiteX31" fmla="*/ 17845920 w 19498138"/>
              <a:gd name="connsiteY31" fmla="*/ 1565451 h 2559388"/>
              <a:gd name="connsiteX32" fmla="*/ 17845920 w 19498138"/>
              <a:gd name="connsiteY32" fmla="*/ 2206540 h 2559388"/>
              <a:gd name="connsiteX33" fmla="*/ 18081250 w 19498138"/>
              <a:gd name="connsiteY33" fmla="*/ 2450055 h 2559388"/>
              <a:gd name="connsiteX34" fmla="*/ 18081250 w 19498138"/>
              <a:gd name="connsiteY34" fmla="*/ 2519631 h 2559388"/>
              <a:gd name="connsiteX35" fmla="*/ 17336036 w 19498138"/>
              <a:gd name="connsiteY35" fmla="*/ 2519631 h 2559388"/>
              <a:gd name="connsiteX36" fmla="*/ 17336036 w 19498138"/>
              <a:gd name="connsiteY36" fmla="*/ 2450055 h 2559388"/>
              <a:gd name="connsiteX37" fmla="*/ 17576270 w 19498138"/>
              <a:gd name="connsiteY37" fmla="*/ 2271146 h 2559388"/>
              <a:gd name="connsiteX38" fmla="*/ 17576270 w 19498138"/>
              <a:gd name="connsiteY38" fmla="*/ 1530663 h 2559388"/>
              <a:gd name="connsiteX39" fmla="*/ 17262496 w 19498138"/>
              <a:gd name="connsiteY39" fmla="*/ 1202664 h 2559388"/>
              <a:gd name="connsiteX40" fmla="*/ 16860472 w 19498138"/>
              <a:gd name="connsiteY40" fmla="*/ 1480966 h 2559388"/>
              <a:gd name="connsiteX41" fmla="*/ 16860472 w 19498138"/>
              <a:gd name="connsiteY41" fmla="*/ 2176722 h 2559388"/>
              <a:gd name="connsiteX42" fmla="*/ 17100706 w 19498138"/>
              <a:gd name="connsiteY42" fmla="*/ 2450055 h 2559388"/>
              <a:gd name="connsiteX43" fmla="*/ 17100706 w 19498138"/>
              <a:gd name="connsiteY43" fmla="*/ 2519631 h 2559388"/>
              <a:gd name="connsiteX44" fmla="*/ 16360394 w 19498138"/>
              <a:gd name="connsiteY44" fmla="*/ 2519631 h 2559388"/>
              <a:gd name="connsiteX45" fmla="*/ 16360394 w 19498138"/>
              <a:gd name="connsiteY45" fmla="*/ 2450055 h 2559388"/>
              <a:gd name="connsiteX46" fmla="*/ 16595724 w 19498138"/>
              <a:gd name="connsiteY46" fmla="*/ 2176722 h 2559388"/>
              <a:gd name="connsiteX47" fmla="*/ 16595724 w 19498138"/>
              <a:gd name="connsiteY47" fmla="*/ 1376603 h 2559388"/>
              <a:gd name="connsiteX48" fmla="*/ 16360394 w 19498138"/>
              <a:gd name="connsiteY48" fmla="*/ 1167876 h 2559388"/>
              <a:gd name="connsiteX49" fmla="*/ 16360394 w 19498138"/>
              <a:gd name="connsiteY49" fmla="*/ 1098301 h 2559388"/>
              <a:gd name="connsiteX50" fmla="*/ 15973080 w 19498138"/>
              <a:gd name="connsiteY50" fmla="*/ 1053573 h 2559388"/>
              <a:gd name="connsiteX51" fmla="*/ 16041716 w 19498138"/>
              <a:gd name="connsiteY51" fmla="*/ 1053573 h 2559388"/>
              <a:gd name="connsiteX52" fmla="*/ 16041716 w 19498138"/>
              <a:gd name="connsiteY52" fmla="*/ 2251268 h 2559388"/>
              <a:gd name="connsiteX53" fmla="*/ 16277048 w 19498138"/>
              <a:gd name="connsiteY53" fmla="*/ 2450055 h 2559388"/>
              <a:gd name="connsiteX54" fmla="*/ 16277048 w 19498138"/>
              <a:gd name="connsiteY54" fmla="*/ 2519631 h 2559388"/>
              <a:gd name="connsiteX55" fmla="*/ 15507320 w 19498138"/>
              <a:gd name="connsiteY55" fmla="*/ 2519631 h 2559388"/>
              <a:gd name="connsiteX56" fmla="*/ 15507320 w 19498138"/>
              <a:gd name="connsiteY56" fmla="*/ 2450055 h 2559388"/>
              <a:gd name="connsiteX57" fmla="*/ 15772068 w 19498138"/>
              <a:gd name="connsiteY57" fmla="*/ 2251268 h 2559388"/>
              <a:gd name="connsiteX58" fmla="*/ 15772068 w 19498138"/>
              <a:gd name="connsiteY58" fmla="*/ 1381573 h 2559388"/>
              <a:gd name="connsiteX59" fmla="*/ 15507320 w 19498138"/>
              <a:gd name="connsiteY59" fmla="*/ 1167876 h 2559388"/>
              <a:gd name="connsiteX60" fmla="*/ 15507320 w 19498138"/>
              <a:gd name="connsiteY60" fmla="*/ 1098301 h 2559388"/>
              <a:gd name="connsiteX61" fmla="*/ 14811133 w 19498138"/>
              <a:gd name="connsiteY61" fmla="*/ 1053573 h 2559388"/>
              <a:gd name="connsiteX62" fmla="*/ 15208253 w 19498138"/>
              <a:gd name="connsiteY62" fmla="*/ 1138058 h 2559388"/>
              <a:gd name="connsiteX63" fmla="*/ 15301405 w 19498138"/>
              <a:gd name="connsiteY63" fmla="*/ 1053573 h 2559388"/>
              <a:gd name="connsiteX64" fmla="*/ 15370043 w 19498138"/>
              <a:gd name="connsiteY64" fmla="*/ 1053573 h 2559388"/>
              <a:gd name="connsiteX65" fmla="*/ 15370043 w 19498138"/>
              <a:gd name="connsiteY65" fmla="*/ 1555512 h 2559388"/>
              <a:gd name="connsiteX66" fmla="*/ 15301405 w 19498138"/>
              <a:gd name="connsiteY66" fmla="*/ 1555512 h 2559388"/>
              <a:gd name="connsiteX67" fmla="*/ 14830744 w 19498138"/>
              <a:gd name="connsiteY67" fmla="*/ 1138058 h 2559388"/>
              <a:gd name="connsiteX68" fmla="*/ 14360082 w 19498138"/>
              <a:gd name="connsiteY68" fmla="*/ 1724481 h 2559388"/>
              <a:gd name="connsiteX69" fmla="*/ 14884674 w 19498138"/>
              <a:gd name="connsiteY69" fmla="*/ 2440116 h 2559388"/>
              <a:gd name="connsiteX70" fmla="*/ 15409265 w 19498138"/>
              <a:gd name="connsiteY70" fmla="*/ 2141935 h 2559388"/>
              <a:gd name="connsiteX71" fmla="*/ 15409265 w 19498138"/>
              <a:gd name="connsiteY71" fmla="*/ 2246298 h 2559388"/>
              <a:gd name="connsiteX72" fmla="*/ 14791522 w 19498138"/>
              <a:gd name="connsiteY72" fmla="*/ 2559388 h 2559388"/>
              <a:gd name="connsiteX73" fmla="*/ 14085529 w 19498138"/>
              <a:gd name="connsiteY73" fmla="*/ 1843753 h 2559388"/>
              <a:gd name="connsiteX74" fmla="*/ 14811133 w 19498138"/>
              <a:gd name="connsiteY74" fmla="*/ 1053573 h 2559388"/>
              <a:gd name="connsiteX75" fmla="*/ 13678603 w 19498138"/>
              <a:gd name="connsiteY75" fmla="*/ 1053573 h 2559388"/>
              <a:gd name="connsiteX76" fmla="*/ 13747241 w 19498138"/>
              <a:gd name="connsiteY76" fmla="*/ 1053573 h 2559388"/>
              <a:gd name="connsiteX77" fmla="*/ 13747241 w 19498138"/>
              <a:gd name="connsiteY77" fmla="*/ 2251268 h 2559388"/>
              <a:gd name="connsiteX78" fmla="*/ 13982572 w 19498138"/>
              <a:gd name="connsiteY78" fmla="*/ 2450055 h 2559388"/>
              <a:gd name="connsiteX79" fmla="*/ 13982572 w 19498138"/>
              <a:gd name="connsiteY79" fmla="*/ 2519631 h 2559388"/>
              <a:gd name="connsiteX80" fmla="*/ 13212844 w 19498138"/>
              <a:gd name="connsiteY80" fmla="*/ 2519631 h 2559388"/>
              <a:gd name="connsiteX81" fmla="*/ 13212844 w 19498138"/>
              <a:gd name="connsiteY81" fmla="*/ 2450055 h 2559388"/>
              <a:gd name="connsiteX82" fmla="*/ 13477591 w 19498138"/>
              <a:gd name="connsiteY82" fmla="*/ 2251268 h 2559388"/>
              <a:gd name="connsiteX83" fmla="*/ 13477591 w 19498138"/>
              <a:gd name="connsiteY83" fmla="*/ 1381573 h 2559388"/>
              <a:gd name="connsiteX84" fmla="*/ 13212844 w 19498138"/>
              <a:gd name="connsiteY84" fmla="*/ 1167876 h 2559388"/>
              <a:gd name="connsiteX85" fmla="*/ 13212844 w 19498138"/>
              <a:gd name="connsiteY85" fmla="*/ 1098301 h 2559388"/>
              <a:gd name="connsiteX86" fmla="*/ 10624205 w 19498138"/>
              <a:gd name="connsiteY86" fmla="*/ 1053573 h 2559388"/>
              <a:gd name="connsiteX87" fmla="*/ 11227241 w 19498138"/>
              <a:gd name="connsiteY87" fmla="*/ 1649936 h 2559388"/>
              <a:gd name="connsiteX88" fmla="*/ 10197668 w 19498138"/>
              <a:gd name="connsiteY88" fmla="*/ 1649936 h 2559388"/>
              <a:gd name="connsiteX89" fmla="*/ 10756579 w 19498138"/>
              <a:gd name="connsiteY89" fmla="*/ 2450055 h 2559388"/>
              <a:gd name="connsiteX90" fmla="*/ 11251754 w 19498138"/>
              <a:gd name="connsiteY90" fmla="*/ 2151874 h 2559388"/>
              <a:gd name="connsiteX91" fmla="*/ 11251754 w 19498138"/>
              <a:gd name="connsiteY91" fmla="*/ 2256237 h 2559388"/>
              <a:gd name="connsiteX92" fmla="*/ 10673233 w 19498138"/>
              <a:gd name="connsiteY92" fmla="*/ 2559388 h 2559388"/>
              <a:gd name="connsiteX93" fmla="*/ 9918213 w 19498138"/>
              <a:gd name="connsiteY93" fmla="*/ 1823875 h 2559388"/>
              <a:gd name="connsiteX94" fmla="*/ 10624205 w 19498138"/>
              <a:gd name="connsiteY94" fmla="*/ 1053573 h 2559388"/>
              <a:gd name="connsiteX95" fmla="*/ 5294943 w 19498138"/>
              <a:gd name="connsiteY95" fmla="*/ 1053573 h 2559388"/>
              <a:gd name="connsiteX96" fmla="*/ 5358679 w 19498138"/>
              <a:gd name="connsiteY96" fmla="*/ 1053573 h 2559388"/>
              <a:gd name="connsiteX97" fmla="*/ 5358679 w 19498138"/>
              <a:gd name="connsiteY97" fmla="*/ 1341815 h 2559388"/>
              <a:gd name="connsiteX98" fmla="*/ 5868562 w 19498138"/>
              <a:gd name="connsiteY98" fmla="*/ 1053573 h 2559388"/>
              <a:gd name="connsiteX99" fmla="*/ 6344127 w 19498138"/>
              <a:gd name="connsiteY99" fmla="*/ 1565451 h 2559388"/>
              <a:gd name="connsiteX100" fmla="*/ 6344127 w 19498138"/>
              <a:gd name="connsiteY100" fmla="*/ 2206540 h 2559388"/>
              <a:gd name="connsiteX101" fmla="*/ 6579458 w 19498138"/>
              <a:gd name="connsiteY101" fmla="*/ 2450055 h 2559388"/>
              <a:gd name="connsiteX102" fmla="*/ 6579458 w 19498138"/>
              <a:gd name="connsiteY102" fmla="*/ 2519631 h 2559388"/>
              <a:gd name="connsiteX103" fmla="*/ 5834244 w 19498138"/>
              <a:gd name="connsiteY103" fmla="*/ 2519631 h 2559388"/>
              <a:gd name="connsiteX104" fmla="*/ 5834244 w 19498138"/>
              <a:gd name="connsiteY104" fmla="*/ 2450055 h 2559388"/>
              <a:gd name="connsiteX105" fmla="*/ 6074477 w 19498138"/>
              <a:gd name="connsiteY105" fmla="*/ 2271146 h 2559388"/>
              <a:gd name="connsiteX106" fmla="*/ 6074477 w 19498138"/>
              <a:gd name="connsiteY106" fmla="*/ 1530663 h 2559388"/>
              <a:gd name="connsiteX107" fmla="*/ 5760703 w 19498138"/>
              <a:gd name="connsiteY107" fmla="*/ 1202664 h 2559388"/>
              <a:gd name="connsiteX108" fmla="*/ 5358679 w 19498138"/>
              <a:gd name="connsiteY108" fmla="*/ 1480966 h 2559388"/>
              <a:gd name="connsiteX109" fmla="*/ 5358679 w 19498138"/>
              <a:gd name="connsiteY109" fmla="*/ 2176722 h 2559388"/>
              <a:gd name="connsiteX110" fmla="*/ 5598912 w 19498138"/>
              <a:gd name="connsiteY110" fmla="*/ 2450055 h 2559388"/>
              <a:gd name="connsiteX111" fmla="*/ 5598912 w 19498138"/>
              <a:gd name="connsiteY111" fmla="*/ 2519631 h 2559388"/>
              <a:gd name="connsiteX112" fmla="*/ 4858601 w 19498138"/>
              <a:gd name="connsiteY112" fmla="*/ 2519631 h 2559388"/>
              <a:gd name="connsiteX113" fmla="*/ 4858601 w 19498138"/>
              <a:gd name="connsiteY113" fmla="*/ 2450055 h 2559388"/>
              <a:gd name="connsiteX114" fmla="*/ 5093932 w 19498138"/>
              <a:gd name="connsiteY114" fmla="*/ 2176722 h 2559388"/>
              <a:gd name="connsiteX115" fmla="*/ 5093932 w 19498138"/>
              <a:gd name="connsiteY115" fmla="*/ 1376603 h 2559388"/>
              <a:gd name="connsiteX116" fmla="*/ 4858601 w 19498138"/>
              <a:gd name="connsiteY116" fmla="*/ 1167876 h 2559388"/>
              <a:gd name="connsiteX117" fmla="*/ 4858601 w 19498138"/>
              <a:gd name="connsiteY117" fmla="*/ 1098301 h 2559388"/>
              <a:gd name="connsiteX118" fmla="*/ 3510352 w 19498138"/>
              <a:gd name="connsiteY118" fmla="*/ 1053573 h 2559388"/>
              <a:gd name="connsiteX119" fmla="*/ 3578990 w 19498138"/>
              <a:gd name="connsiteY119" fmla="*/ 1053573 h 2559388"/>
              <a:gd name="connsiteX120" fmla="*/ 3578990 w 19498138"/>
              <a:gd name="connsiteY120" fmla="*/ 1341815 h 2559388"/>
              <a:gd name="connsiteX121" fmla="*/ 4083971 w 19498138"/>
              <a:gd name="connsiteY121" fmla="*/ 1053573 h 2559388"/>
              <a:gd name="connsiteX122" fmla="*/ 4559535 w 19498138"/>
              <a:gd name="connsiteY122" fmla="*/ 1565451 h 2559388"/>
              <a:gd name="connsiteX123" fmla="*/ 4559535 w 19498138"/>
              <a:gd name="connsiteY123" fmla="*/ 2206540 h 2559388"/>
              <a:gd name="connsiteX124" fmla="*/ 4794865 w 19498138"/>
              <a:gd name="connsiteY124" fmla="*/ 2450055 h 2559388"/>
              <a:gd name="connsiteX125" fmla="*/ 4794865 w 19498138"/>
              <a:gd name="connsiteY125" fmla="*/ 2519631 h 2559388"/>
              <a:gd name="connsiteX126" fmla="*/ 4049651 w 19498138"/>
              <a:gd name="connsiteY126" fmla="*/ 2519631 h 2559388"/>
              <a:gd name="connsiteX127" fmla="*/ 4049651 w 19498138"/>
              <a:gd name="connsiteY127" fmla="*/ 2450055 h 2559388"/>
              <a:gd name="connsiteX128" fmla="*/ 4289885 w 19498138"/>
              <a:gd name="connsiteY128" fmla="*/ 2271146 h 2559388"/>
              <a:gd name="connsiteX129" fmla="*/ 4289885 w 19498138"/>
              <a:gd name="connsiteY129" fmla="*/ 1530663 h 2559388"/>
              <a:gd name="connsiteX130" fmla="*/ 3976110 w 19498138"/>
              <a:gd name="connsiteY130" fmla="*/ 1202664 h 2559388"/>
              <a:gd name="connsiteX131" fmla="*/ 3578990 w 19498138"/>
              <a:gd name="connsiteY131" fmla="*/ 1480966 h 2559388"/>
              <a:gd name="connsiteX132" fmla="*/ 3578990 w 19498138"/>
              <a:gd name="connsiteY132" fmla="*/ 2176722 h 2559388"/>
              <a:gd name="connsiteX133" fmla="*/ 3814321 w 19498138"/>
              <a:gd name="connsiteY133" fmla="*/ 2450055 h 2559388"/>
              <a:gd name="connsiteX134" fmla="*/ 3814321 w 19498138"/>
              <a:gd name="connsiteY134" fmla="*/ 2519631 h 2559388"/>
              <a:gd name="connsiteX135" fmla="*/ 3074010 w 19498138"/>
              <a:gd name="connsiteY135" fmla="*/ 2519631 h 2559388"/>
              <a:gd name="connsiteX136" fmla="*/ 3074010 w 19498138"/>
              <a:gd name="connsiteY136" fmla="*/ 2450055 h 2559388"/>
              <a:gd name="connsiteX137" fmla="*/ 3309340 w 19498138"/>
              <a:gd name="connsiteY137" fmla="*/ 2176722 h 2559388"/>
              <a:gd name="connsiteX138" fmla="*/ 3309340 w 19498138"/>
              <a:gd name="connsiteY138" fmla="*/ 1376603 h 2559388"/>
              <a:gd name="connsiteX139" fmla="*/ 3074010 w 19498138"/>
              <a:gd name="connsiteY139" fmla="*/ 1167876 h 2559388"/>
              <a:gd name="connsiteX140" fmla="*/ 3074010 w 19498138"/>
              <a:gd name="connsiteY140" fmla="*/ 1098301 h 2559388"/>
              <a:gd name="connsiteX141" fmla="*/ 2368017 w 19498138"/>
              <a:gd name="connsiteY141" fmla="*/ 1053573 h 2559388"/>
              <a:gd name="connsiteX142" fmla="*/ 2971052 w 19498138"/>
              <a:gd name="connsiteY142" fmla="*/ 1649936 h 2559388"/>
              <a:gd name="connsiteX143" fmla="*/ 1941479 w 19498138"/>
              <a:gd name="connsiteY143" fmla="*/ 1649936 h 2559388"/>
              <a:gd name="connsiteX144" fmla="*/ 2500390 w 19498138"/>
              <a:gd name="connsiteY144" fmla="*/ 2450055 h 2559388"/>
              <a:gd name="connsiteX145" fmla="*/ 2995566 w 19498138"/>
              <a:gd name="connsiteY145" fmla="*/ 2151874 h 2559388"/>
              <a:gd name="connsiteX146" fmla="*/ 2995566 w 19498138"/>
              <a:gd name="connsiteY146" fmla="*/ 2256237 h 2559388"/>
              <a:gd name="connsiteX147" fmla="*/ 2417044 w 19498138"/>
              <a:gd name="connsiteY147" fmla="*/ 2559388 h 2559388"/>
              <a:gd name="connsiteX148" fmla="*/ 1662024 w 19498138"/>
              <a:gd name="connsiteY148" fmla="*/ 1823875 h 2559388"/>
              <a:gd name="connsiteX149" fmla="*/ 2368017 w 19498138"/>
              <a:gd name="connsiteY149" fmla="*/ 1053573 h 2559388"/>
              <a:gd name="connsiteX150" fmla="*/ 15909344 w 19498138"/>
              <a:gd name="connsiteY150" fmla="*/ 323030 h 2559388"/>
              <a:gd name="connsiteX151" fmla="*/ 16080940 w 19498138"/>
              <a:gd name="connsiteY151" fmla="*/ 491999 h 2559388"/>
              <a:gd name="connsiteX152" fmla="*/ 15909344 w 19498138"/>
              <a:gd name="connsiteY152" fmla="*/ 670908 h 2559388"/>
              <a:gd name="connsiteX153" fmla="*/ 15737748 w 19498138"/>
              <a:gd name="connsiteY153" fmla="*/ 491999 h 2559388"/>
              <a:gd name="connsiteX154" fmla="*/ 15909344 w 19498138"/>
              <a:gd name="connsiteY154" fmla="*/ 323030 h 2559388"/>
              <a:gd name="connsiteX155" fmla="*/ 13619771 w 19498138"/>
              <a:gd name="connsiteY155" fmla="*/ 323030 h 2559388"/>
              <a:gd name="connsiteX156" fmla="*/ 13786463 w 19498138"/>
              <a:gd name="connsiteY156" fmla="*/ 491999 h 2559388"/>
              <a:gd name="connsiteX157" fmla="*/ 13619771 w 19498138"/>
              <a:gd name="connsiteY157" fmla="*/ 670908 h 2559388"/>
              <a:gd name="connsiteX158" fmla="*/ 13443272 w 19498138"/>
              <a:gd name="connsiteY158" fmla="*/ 491999 h 2559388"/>
              <a:gd name="connsiteX159" fmla="*/ 13619771 w 19498138"/>
              <a:gd name="connsiteY159" fmla="*/ 323030 h 2559388"/>
              <a:gd name="connsiteX160" fmla="*/ 558911 w 19498138"/>
              <a:gd name="connsiteY160" fmla="*/ 303151 h 2559388"/>
              <a:gd name="connsiteX161" fmla="*/ 558911 w 19498138"/>
              <a:gd name="connsiteY161" fmla="*/ 1336845 h 2559388"/>
              <a:gd name="connsiteX162" fmla="*/ 843269 w 19498138"/>
              <a:gd name="connsiteY162" fmla="*/ 1376603 h 2559388"/>
              <a:gd name="connsiteX163" fmla="*/ 1392375 w 19498138"/>
              <a:gd name="connsiteY163" fmla="*/ 879634 h 2559388"/>
              <a:gd name="connsiteX164" fmla="*/ 843269 w 19498138"/>
              <a:gd name="connsiteY164" fmla="*/ 303151 h 2559388"/>
              <a:gd name="connsiteX165" fmla="*/ 7123660 w 19498138"/>
              <a:gd name="connsiteY165" fmla="*/ 218666 h 2559388"/>
              <a:gd name="connsiteX166" fmla="*/ 7697278 w 19498138"/>
              <a:gd name="connsiteY166" fmla="*/ 218666 h 2559388"/>
              <a:gd name="connsiteX167" fmla="*/ 8422882 w 19498138"/>
              <a:gd name="connsiteY167" fmla="*/ 2027632 h 2559388"/>
              <a:gd name="connsiteX168" fmla="*/ 9158291 w 19498138"/>
              <a:gd name="connsiteY168" fmla="*/ 218666 h 2559388"/>
              <a:gd name="connsiteX169" fmla="*/ 9692688 w 19498138"/>
              <a:gd name="connsiteY169" fmla="*/ 218666 h 2559388"/>
              <a:gd name="connsiteX170" fmla="*/ 9692688 w 19498138"/>
              <a:gd name="connsiteY170" fmla="*/ 283272 h 2559388"/>
              <a:gd name="connsiteX171" fmla="*/ 9437746 w 19498138"/>
              <a:gd name="connsiteY171" fmla="*/ 641090 h 2559388"/>
              <a:gd name="connsiteX172" fmla="*/ 9555411 w 19498138"/>
              <a:gd name="connsiteY172" fmla="*/ 2057450 h 2559388"/>
              <a:gd name="connsiteX173" fmla="*/ 9834867 w 19498138"/>
              <a:gd name="connsiteY173" fmla="*/ 2450055 h 2559388"/>
              <a:gd name="connsiteX174" fmla="*/ 9834867 w 19498138"/>
              <a:gd name="connsiteY174" fmla="*/ 2519631 h 2559388"/>
              <a:gd name="connsiteX175" fmla="*/ 9021014 w 19498138"/>
              <a:gd name="connsiteY175" fmla="*/ 2519631 h 2559388"/>
              <a:gd name="connsiteX176" fmla="*/ 9021014 w 19498138"/>
              <a:gd name="connsiteY176" fmla="*/ 2450055 h 2559388"/>
              <a:gd name="connsiteX177" fmla="*/ 9251442 w 19498138"/>
              <a:gd name="connsiteY177" fmla="*/ 2102177 h 2559388"/>
              <a:gd name="connsiteX178" fmla="*/ 9143582 w 19498138"/>
              <a:gd name="connsiteY178" fmla="*/ 616241 h 2559388"/>
              <a:gd name="connsiteX179" fmla="*/ 9133777 w 19498138"/>
              <a:gd name="connsiteY179" fmla="*/ 616241 h 2559388"/>
              <a:gd name="connsiteX180" fmla="*/ 8359146 w 19498138"/>
              <a:gd name="connsiteY180" fmla="*/ 2519631 h 2559388"/>
              <a:gd name="connsiteX181" fmla="*/ 8300314 w 19498138"/>
              <a:gd name="connsiteY181" fmla="*/ 2519631 h 2559388"/>
              <a:gd name="connsiteX182" fmla="*/ 7535488 w 19498138"/>
              <a:gd name="connsiteY182" fmla="*/ 616241 h 2559388"/>
              <a:gd name="connsiteX183" fmla="*/ 7530586 w 19498138"/>
              <a:gd name="connsiteY183" fmla="*/ 616241 h 2559388"/>
              <a:gd name="connsiteX184" fmla="*/ 7403115 w 19498138"/>
              <a:gd name="connsiteY184" fmla="*/ 2037571 h 2559388"/>
              <a:gd name="connsiteX185" fmla="*/ 7697278 w 19498138"/>
              <a:gd name="connsiteY185" fmla="*/ 2450055 h 2559388"/>
              <a:gd name="connsiteX186" fmla="*/ 7697278 w 19498138"/>
              <a:gd name="connsiteY186" fmla="*/ 2519631 h 2559388"/>
              <a:gd name="connsiteX187" fmla="*/ 6991287 w 19498138"/>
              <a:gd name="connsiteY187" fmla="*/ 2519631 h 2559388"/>
              <a:gd name="connsiteX188" fmla="*/ 6991287 w 19498138"/>
              <a:gd name="connsiteY188" fmla="*/ 2450055 h 2559388"/>
              <a:gd name="connsiteX189" fmla="*/ 7280547 w 19498138"/>
              <a:gd name="connsiteY189" fmla="*/ 2027632 h 2559388"/>
              <a:gd name="connsiteX190" fmla="*/ 7417823 w 19498138"/>
              <a:gd name="connsiteY190" fmla="*/ 447272 h 2559388"/>
              <a:gd name="connsiteX191" fmla="*/ 7123660 w 19498138"/>
              <a:gd name="connsiteY191" fmla="*/ 283272 h 2559388"/>
              <a:gd name="connsiteX192" fmla="*/ 0 w 19498138"/>
              <a:gd name="connsiteY192" fmla="*/ 218666 h 2559388"/>
              <a:gd name="connsiteX193" fmla="*/ 828561 w 19498138"/>
              <a:gd name="connsiteY193" fmla="*/ 218666 h 2559388"/>
              <a:gd name="connsiteX194" fmla="*/ 1711051 w 19498138"/>
              <a:gd name="connsiteY194" fmla="*/ 869695 h 2559388"/>
              <a:gd name="connsiteX195" fmla="*/ 907005 w 19498138"/>
              <a:gd name="connsiteY195" fmla="*/ 1466057 h 2559388"/>
              <a:gd name="connsiteX196" fmla="*/ 558911 w 19498138"/>
              <a:gd name="connsiteY196" fmla="*/ 1441209 h 2559388"/>
              <a:gd name="connsiteX197" fmla="*/ 558911 w 19498138"/>
              <a:gd name="connsiteY197" fmla="*/ 2082298 h 2559388"/>
              <a:gd name="connsiteX198" fmla="*/ 818755 w 19498138"/>
              <a:gd name="connsiteY198" fmla="*/ 2450055 h 2559388"/>
              <a:gd name="connsiteX199" fmla="*/ 818755 w 19498138"/>
              <a:gd name="connsiteY199" fmla="*/ 2519631 h 2559388"/>
              <a:gd name="connsiteX200" fmla="*/ 0 w 19498138"/>
              <a:gd name="connsiteY200" fmla="*/ 2519631 h 2559388"/>
              <a:gd name="connsiteX201" fmla="*/ 0 w 19498138"/>
              <a:gd name="connsiteY201" fmla="*/ 2450055 h 2559388"/>
              <a:gd name="connsiteX202" fmla="*/ 259845 w 19498138"/>
              <a:gd name="connsiteY202" fmla="*/ 2092238 h 2559388"/>
              <a:gd name="connsiteX203" fmla="*/ 259845 w 19498138"/>
              <a:gd name="connsiteY203" fmla="*/ 651029 h 2559388"/>
              <a:gd name="connsiteX204" fmla="*/ 0 w 19498138"/>
              <a:gd name="connsiteY204" fmla="*/ 283272 h 2559388"/>
              <a:gd name="connsiteX205" fmla="*/ 12781405 w 19498138"/>
              <a:gd name="connsiteY205" fmla="*/ 0 h 2559388"/>
              <a:gd name="connsiteX206" fmla="*/ 12850043 w 19498138"/>
              <a:gd name="connsiteY206" fmla="*/ 0 h 2559388"/>
              <a:gd name="connsiteX207" fmla="*/ 12850043 w 19498138"/>
              <a:gd name="connsiteY207" fmla="*/ 2241328 h 2559388"/>
              <a:gd name="connsiteX208" fmla="*/ 13085373 w 19498138"/>
              <a:gd name="connsiteY208" fmla="*/ 2450055 h 2559388"/>
              <a:gd name="connsiteX209" fmla="*/ 13085373 w 19498138"/>
              <a:gd name="connsiteY209" fmla="*/ 2519631 h 2559388"/>
              <a:gd name="connsiteX210" fmla="*/ 12266618 w 19498138"/>
              <a:gd name="connsiteY210" fmla="*/ 2519631 h 2559388"/>
              <a:gd name="connsiteX211" fmla="*/ 11452766 w 19498138"/>
              <a:gd name="connsiteY211" fmla="*/ 1779148 h 2559388"/>
              <a:gd name="connsiteX212" fmla="*/ 12109731 w 19498138"/>
              <a:gd name="connsiteY212" fmla="*/ 1053573 h 2559388"/>
              <a:gd name="connsiteX213" fmla="*/ 12580393 w 19498138"/>
              <a:gd name="connsiteY213" fmla="*/ 1227512 h 2559388"/>
              <a:gd name="connsiteX214" fmla="*/ 12580393 w 19498138"/>
              <a:gd name="connsiteY214" fmla="*/ 357817 h 2559388"/>
              <a:gd name="connsiteX215" fmla="*/ 12394089 w 19498138"/>
              <a:gd name="connsiteY215" fmla="*/ 114303 h 2559388"/>
              <a:gd name="connsiteX216" fmla="*/ 12315646 w 19498138"/>
              <a:gd name="connsiteY216" fmla="*/ 114303 h 2559388"/>
              <a:gd name="connsiteX217" fmla="*/ 12315646 w 19498138"/>
              <a:gd name="connsiteY217" fmla="*/ 44727 h 255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9498138" h="2559388">
                <a:moveTo>
                  <a:pt x="18836270" y="1138058"/>
                </a:moveTo>
                <a:cubicBezTo>
                  <a:pt x="18600940" y="1138058"/>
                  <a:pt x="18463662" y="1316967"/>
                  <a:pt x="18444052" y="1580360"/>
                </a:cubicBezTo>
                <a:lnTo>
                  <a:pt x="19208878" y="1580360"/>
                </a:lnTo>
                <a:cubicBezTo>
                  <a:pt x="19223586" y="1267270"/>
                  <a:pt x="19012768" y="1138058"/>
                  <a:pt x="18836270" y="1138058"/>
                </a:cubicBezTo>
                <a:close/>
                <a:moveTo>
                  <a:pt x="12173467" y="1138058"/>
                </a:moveTo>
                <a:cubicBezTo>
                  <a:pt x="11918525" y="1138058"/>
                  <a:pt x="11742027" y="1371633"/>
                  <a:pt x="11742027" y="1719511"/>
                </a:cubicBezTo>
                <a:cubicBezTo>
                  <a:pt x="11742027" y="2057450"/>
                  <a:pt x="11898914" y="2455025"/>
                  <a:pt x="12359770" y="2455025"/>
                </a:cubicBezTo>
                <a:cubicBezTo>
                  <a:pt x="12516657" y="2455025"/>
                  <a:pt x="12580393" y="2390419"/>
                  <a:pt x="12580393" y="2236359"/>
                </a:cubicBezTo>
                <a:lnTo>
                  <a:pt x="12580393" y="1381573"/>
                </a:lnTo>
                <a:cubicBezTo>
                  <a:pt x="12467630" y="1227512"/>
                  <a:pt x="12315646" y="1138058"/>
                  <a:pt x="12173467" y="1138058"/>
                </a:cubicBezTo>
                <a:close/>
                <a:moveTo>
                  <a:pt x="10584984" y="1138058"/>
                </a:moveTo>
                <a:cubicBezTo>
                  <a:pt x="10354556" y="1138058"/>
                  <a:pt x="10212377" y="1316967"/>
                  <a:pt x="10197668" y="1580360"/>
                </a:cubicBezTo>
                <a:lnTo>
                  <a:pt x="10962493" y="1580360"/>
                </a:lnTo>
                <a:cubicBezTo>
                  <a:pt x="10977202" y="1267270"/>
                  <a:pt x="10766384" y="1138058"/>
                  <a:pt x="10584984" y="1138058"/>
                </a:cubicBezTo>
                <a:close/>
                <a:moveTo>
                  <a:pt x="2328795" y="1138058"/>
                </a:moveTo>
                <a:cubicBezTo>
                  <a:pt x="2098367" y="1138058"/>
                  <a:pt x="1956188" y="1316967"/>
                  <a:pt x="1941479" y="1580360"/>
                </a:cubicBezTo>
                <a:lnTo>
                  <a:pt x="2706305" y="1580360"/>
                </a:lnTo>
                <a:cubicBezTo>
                  <a:pt x="2721013" y="1267270"/>
                  <a:pt x="2510196" y="1138058"/>
                  <a:pt x="2328795" y="1138058"/>
                </a:cubicBezTo>
                <a:close/>
                <a:moveTo>
                  <a:pt x="18870590" y="1053573"/>
                </a:moveTo>
                <a:cubicBezTo>
                  <a:pt x="19194170" y="1053573"/>
                  <a:pt x="19498138" y="1321936"/>
                  <a:pt x="19478528" y="1649936"/>
                </a:cubicBezTo>
                <a:lnTo>
                  <a:pt x="18444052" y="1649936"/>
                </a:lnTo>
                <a:cubicBezTo>
                  <a:pt x="18439150" y="2291025"/>
                  <a:pt x="18816660" y="2450055"/>
                  <a:pt x="19002962" y="2450055"/>
                </a:cubicBezTo>
                <a:cubicBezTo>
                  <a:pt x="19199072" y="2450055"/>
                  <a:pt x="19297126" y="2380479"/>
                  <a:pt x="19498138" y="2151874"/>
                </a:cubicBezTo>
                <a:lnTo>
                  <a:pt x="19498138" y="2256237"/>
                </a:lnTo>
                <a:cubicBezTo>
                  <a:pt x="19331446" y="2474903"/>
                  <a:pt x="19164752" y="2559388"/>
                  <a:pt x="18919616" y="2559388"/>
                </a:cubicBezTo>
                <a:cubicBezTo>
                  <a:pt x="18483274" y="2559388"/>
                  <a:pt x="18164596" y="2251268"/>
                  <a:pt x="18164596" y="1823875"/>
                </a:cubicBezTo>
                <a:cubicBezTo>
                  <a:pt x="18164596" y="1391512"/>
                  <a:pt x="18473468" y="1053573"/>
                  <a:pt x="18870590" y="1053573"/>
                </a:cubicBezTo>
                <a:close/>
                <a:moveTo>
                  <a:pt x="16796736" y="1053573"/>
                </a:moveTo>
                <a:lnTo>
                  <a:pt x="16860472" y="1053573"/>
                </a:lnTo>
                <a:lnTo>
                  <a:pt x="16860472" y="1341815"/>
                </a:lnTo>
                <a:cubicBezTo>
                  <a:pt x="17027164" y="1147997"/>
                  <a:pt x="17193858" y="1053573"/>
                  <a:pt x="17370356" y="1053573"/>
                </a:cubicBezTo>
                <a:cubicBezTo>
                  <a:pt x="17605686" y="1053573"/>
                  <a:pt x="17845920" y="1222543"/>
                  <a:pt x="17845920" y="1565451"/>
                </a:cubicBezTo>
                <a:lnTo>
                  <a:pt x="17845920" y="2206540"/>
                </a:lnTo>
                <a:cubicBezTo>
                  <a:pt x="17845920" y="2395389"/>
                  <a:pt x="17885142" y="2450055"/>
                  <a:pt x="18081250" y="2450055"/>
                </a:cubicBezTo>
                <a:lnTo>
                  <a:pt x="18081250" y="2519631"/>
                </a:lnTo>
                <a:lnTo>
                  <a:pt x="17336036" y="2519631"/>
                </a:lnTo>
                <a:lnTo>
                  <a:pt x="17336036" y="2450055"/>
                </a:lnTo>
                <a:cubicBezTo>
                  <a:pt x="17522340" y="2450055"/>
                  <a:pt x="17576270" y="2405328"/>
                  <a:pt x="17576270" y="2271146"/>
                </a:cubicBezTo>
                <a:lnTo>
                  <a:pt x="17576270" y="1530663"/>
                </a:lnTo>
                <a:cubicBezTo>
                  <a:pt x="17576270" y="1302058"/>
                  <a:pt x="17414480" y="1202664"/>
                  <a:pt x="17262496" y="1202664"/>
                </a:cubicBezTo>
                <a:cubicBezTo>
                  <a:pt x="17125220" y="1202664"/>
                  <a:pt x="17002650" y="1292118"/>
                  <a:pt x="16860472" y="1480966"/>
                </a:cubicBezTo>
                <a:lnTo>
                  <a:pt x="16860472" y="2176722"/>
                </a:lnTo>
                <a:cubicBezTo>
                  <a:pt x="16860472" y="2395389"/>
                  <a:pt x="16889888" y="2450055"/>
                  <a:pt x="17100706" y="2450055"/>
                </a:cubicBezTo>
                <a:lnTo>
                  <a:pt x="17100706" y="2519631"/>
                </a:lnTo>
                <a:lnTo>
                  <a:pt x="16360394" y="2519631"/>
                </a:lnTo>
                <a:lnTo>
                  <a:pt x="16360394" y="2450055"/>
                </a:lnTo>
                <a:cubicBezTo>
                  <a:pt x="16546696" y="2450055"/>
                  <a:pt x="16595724" y="2435146"/>
                  <a:pt x="16595724" y="2176722"/>
                </a:cubicBezTo>
                <a:lnTo>
                  <a:pt x="16595724" y="1376603"/>
                </a:lnTo>
                <a:cubicBezTo>
                  <a:pt x="16595724" y="1202664"/>
                  <a:pt x="16551600" y="1167876"/>
                  <a:pt x="16360394" y="1167876"/>
                </a:cubicBezTo>
                <a:lnTo>
                  <a:pt x="16360394" y="1098301"/>
                </a:lnTo>
                <a:close/>
                <a:moveTo>
                  <a:pt x="15973080" y="1053573"/>
                </a:moveTo>
                <a:lnTo>
                  <a:pt x="16041716" y="1053573"/>
                </a:lnTo>
                <a:lnTo>
                  <a:pt x="16041716" y="2251268"/>
                </a:lnTo>
                <a:cubicBezTo>
                  <a:pt x="16041716" y="2395389"/>
                  <a:pt x="16076036" y="2450055"/>
                  <a:pt x="16277048" y="2450055"/>
                </a:cubicBezTo>
                <a:lnTo>
                  <a:pt x="16277048" y="2519631"/>
                </a:lnTo>
                <a:lnTo>
                  <a:pt x="15507320" y="2519631"/>
                </a:lnTo>
                <a:lnTo>
                  <a:pt x="15507320" y="2450055"/>
                </a:lnTo>
                <a:cubicBezTo>
                  <a:pt x="15723040" y="2450055"/>
                  <a:pt x="15772068" y="2420237"/>
                  <a:pt x="15772068" y="2251268"/>
                </a:cubicBezTo>
                <a:lnTo>
                  <a:pt x="15772068" y="1381573"/>
                </a:lnTo>
                <a:cubicBezTo>
                  <a:pt x="15772068" y="1182785"/>
                  <a:pt x="15713234" y="1167876"/>
                  <a:pt x="15507320" y="1167876"/>
                </a:cubicBezTo>
                <a:lnTo>
                  <a:pt x="15507320" y="1098301"/>
                </a:lnTo>
                <a:close/>
                <a:moveTo>
                  <a:pt x="14811133" y="1053573"/>
                </a:moveTo>
                <a:cubicBezTo>
                  <a:pt x="15021950" y="1053573"/>
                  <a:pt x="15134713" y="1138058"/>
                  <a:pt x="15208253" y="1138058"/>
                </a:cubicBezTo>
                <a:cubicBezTo>
                  <a:pt x="15242573" y="1138058"/>
                  <a:pt x="15276892" y="1108240"/>
                  <a:pt x="15301405" y="1053573"/>
                </a:cubicBezTo>
                <a:lnTo>
                  <a:pt x="15370043" y="1053573"/>
                </a:lnTo>
                <a:lnTo>
                  <a:pt x="15370043" y="1555512"/>
                </a:lnTo>
                <a:lnTo>
                  <a:pt x="15301405" y="1555512"/>
                </a:lnTo>
                <a:cubicBezTo>
                  <a:pt x="15242573" y="1302058"/>
                  <a:pt x="15066074" y="1138058"/>
                  <a:pt x="14830744" y="1138058"/>
                </a:cubicBezTo>
                <a:cubicBezTo>
                  <a:pt x="14551288" y="1138058"/>
                  <a:pt x="14360082" y="1376603"/>
                  <a:pt x="14360082" y="1724481"/>
                </a:cubicBezTo>
                <a:cubicBezTo>
                  <a:pt x="14360082" y="2117086"/>
                  <a:pt x="14600316" y="2440116"/>
                  <a:pt x="14884674" y="2440116"/>
                </a:cubicBezTo>
                <a:cubicBezTo>
                  <a:pt x="15056269" y="2440116"/>
                  <a:pt x="15262183" y="2350661"/>
                  <a:pt x="15409265" y="2141935"/>
                </a:cubicBezTo>
                <a:lnTo>
                  <a:pt x="15409265" y="2246298"/>
                </a:lnTo>
                <a:cubicBezTo>
                  <a:pt x="15257281" y="2455025"/>
                  <a:pt x="15046464" y="2559388"/>
                  <a:pt x="14791522" y="2559388"/>
                </a:cubicBezTo>
                <a:cubicBezTo>
                  <a:pt x="14374790" y="2559388"/>
                  <a:pt x="14085529" y="2266177"/>
                  <a:pt x="14085529" y="1843753"/>
                </a:cubicBezTo>
                <a:cubicBezTo>
                  <a:pt x="14085529" y="1406421"/>
                  <a:pt x="14409109" y="1053573"/>
                  <a:pt x="14811133" y="1053573"/>
                </a:cubicBezTo>
                <a:close/>
                <a:moveTo>
                  <a:pt x="13678603" y="1053573"/>
                </a:moveTo>
                <a:lnTo>
                  <a:pt x="13747241" y="1053573"/>
                </a:lnTo>
                <a:lnTo>
                  <a:pt x="13747241" y="2251268"/>
                </a:lnTo>
                <a:cubicBezTo>
                  <a:pt x="13747241" y="2395389"/>
                  <a:pt x="13781560" y="2450055"/>
                  <a:pt x="13982572" y="2450055"/>
                </a:cubicBezTo>
                <a:lnTo>
                  <a:pt x="13982572" y="2519631"/>
                </a:lnTo>
                <a:lnTo>
                  <a:pt x="13212844" y="2519631"/>
                </a:lnTo>
                <a:lnTo>
                  <a:pt x="13212844" y="2450055"/>
                </a:lnTo>
                <a:cubicBezTo>
                  <a:pt x="13428564" y="2450055"/>
                  <a:pt x="13477591" y="2420237"/>
                  <a:pt x="13477591" y="2251268"/>
                </a:cubicBezTo>
                <a:lnTo>
                  <a:pt x="13477591" y="1381573"/>
                </a:lnTo>
                <a:cubicBezTo>
                  <a:pt x="13477591" y="1182785"/>
                  <a:pt x="13418759" y="1167876"/>
                  <a:pt x="13212844" y="1167876"/>
                </a:cubicBezTo>
                <a:lnTo>
                  <a:pt x="13212844" y="1098301"/>
                </a:lnTo>
                <a:close/>
                <a:moveTo>
                  <a:pt x="10624205" y="1053573"/>
                </a:moveTo>
                <a:cubicBezTo>
                  <a:pt x="10947785" y="1053573"/>
                  <a:pt x="11246852" y="1321936"/>
                  <a:pt x="11227241" y="1649936"/>
                </a:cubicBezTo>
                <a:lnTo>
                  <a:pt x="10197668" y="1649936"/>
                </a:lnTo>
                <a:cubicBezTo>
                  <a:pt x="10192766" y="2291025"/>
                  <a:pt x="10565373" y="2450055"/>
                  <a:pt x="10756579" y="2450055"/>
                </a:cubicBezTo>
                <a:cubicBezTo>
                  <a:pt x="10952688" y="2450055"/>
                  <a:pt x="11050743" y="2380479"/>
                  <a:pt x="11251754" y="2151874"/>
                </a:cubicBezTo>
                <a:lnTo>
                  <a:pt x="11251754" y="2256237"/>
                </a:lnTo>
                <a:cubicBezTo>
                  <a:pt x="11080159" y="2474903"/>
                  <a:pt x="10918369" y="2559388"/>
                  <a:pt x="10673233" y="2559388"/>
                </a:cubicBezTo>
                <a:cubicBezTo>
                  <a:pt x="10236890" y="2559388"/>
                  <a:pt x="9918213" y="2251268"/>
                  <a:pt x="9918213" y="1823875"/>
                </a:cubicBezTo>
                <a:cubicBezTo>
                  <a:pt x="9918213" y="1391512"/>
                  <a:pt x="10227085" y="1053573"/>
                  <a:pt x="10624205" y="1053573"/>
                </a:cubicBezTo>
                <a:close/>
                <a:moveTo>
                  <a:pt x="5294943" y="1053573"/>
                </a:moveTo>
                <a:lnTo>
                  <a:pt x="5358679" y="1053573"/>
                </a:lnTo>
                <a:lnTo>
                  <a:pt x="5358679" y="1341815"/>
                </a:lnTo>
                <a:cubicBezTo>
                  <a:pt x="5525372" y="1147997"/>
                  <a:pt x="5692065" y="1053573"/>
                  <a:pt x="5868562" y="1053573"/>
                </a:cubicBezTo>
                <a:cubicBezTo>
                  <a:pt x="6103894" y="1053573"/>
                  <a:pt x="6344127" y="1222543"/>
                  <a:pt x="6344127" y="1565451"/>
                </a:cubicBezTo>
                <a:lnTo>
                  <a:pt x="6344127" y="2206540"/>
                </a:lnTo>
                <a:cubicBezTo>
                  <a:pt x="6344127" y="2395389"/>
                  <a:pt x="6383348" y="2450055"/>
                  <a:pt x="6579458" y="2450055"/>
                </a:cubicBezTo>
                <a:lnTo>
                  <a:pt x="6579458" y="2519631"/>
                </a:lnTo>
                <a:lnTo>
                  <a:pt x="5834244" y="2519631"/>
                </a:lnTo>
                <a:lnTo>
                  <a:pt x="5834244" y="2450055"/>
                </a:lnTo>
                <a:cubicBezTo>
                  <a:pt x="6020547" y="2450055"/>
                  <a:pt x="6074477" y="2405328"/>
                  <a:pt x="6074477" y="2271146"/>
                </a:cubicBezTo>
                <a:lnTo>
                  <a:pt x="6074477" y="1530663"/>
                </a:lnTo>
                <a:cubicBezTo>
                  <a:pt x="6074477" y="1302058"/>
                  <a:pt x="5912687" y="1202664"/>
                  <a:pt x="5760703" y="1202664"/>
                </a:cubicBezTo>
                <a:cubicBezTo>
                  <a:pt x="5623427" y="1202664"/>
                  <a:pt x="5500858" y="1292118"/>
                  <a:pt x="5358679" y="1480966"/>
                </a:cubicBezTo>
                <a:lnTo>
                  <a:pt x="5358679" y="2176722"/>
                </a:lnTo>
                <a:cubicBezTo>
                  <a:pt x="5358679" y="2395389"/>
                  <a:pt x="5388096" y="2450055"/>
                  <a:pt x="5598912" y="2450055"/>
                </a:cubicBezTo>
                <a:lnTo>
                  <a:pt x="5598912" y="2519631"/>
                </a:lnTo>
                <a:lnTo>
                  <a:pt x="4858601" y="2519631"/>
                </a:lnTo>
                <a:lnTo>
                  <a:pt x="4858601" y="2450055"/>
                </a:lnTo>
                <a:cubicBezTo>
                  <a:pt x="5044905" y="2450055"/>
                  <a:pt x="5093932" y="2435146"/>
                  <a:pt x="5093932" y="2176722"/>
                </a:cubicBezTo>
                <a:lnTo>
                  <a:pt x="5093932" y="1376603"/>
                </a:lnTo>
                <a:cubicBezTo>
                  <a:pt x="5093932" y="1202664"/>
                  <a:pt x="5049808" y="1167876"/>
                  <a:pt x="4858601" y="1167876"/>
                </a:cubicBezTo>
                <a:lnTo>
                  <a:pt x="4858601" y="1098301"/>
                </a:lnTo>
                <a:close/>
                <a:moveTo>
                  <a:pt x="3510352" y="1053573"/>
                </a:moveTo>
                <a:lnTo>
                  <a:pt x="3578990" y="1053573"/>
                </a:lnTo>
                <a:lnTo>
                  <a:pt x="3578990" y="1341815"/>
                </a:lnTo>
                <a:cubicBezTo>
                  <a:pt x="3740780" y="1147997"/>
                  <a:pt x="3907472" y="1053573"/>
                  <a:pt x="4083971" y="1053573"/>
                </a:cubicBezTo>
                <a:cubicBezTo>
                  <a:pt x="4319302" y="1053573"/>
                  <a:pt x="4559535" y="1222543"/>
                  <a:pt x="4559535" y="1565451"/>
                </a:cubicBezTo>
                <a:lnTo>
                  <a:pt x="4559535" y="2206540"/>
                </a:lnTo>
                <a:cubicBezTo>
                  <a:pt x="4559535" y="2395389"/>
                  <a:pt x="4598757" y="2450055"/>
                  <a:pt x="4794865" y="2450055"/>
                </a:cubicBezTo>
                <a:lnTo>
                  <a:pt x="4794865" y="2519631"/>
                </a:lnTo>
                <a:lnTo>
                  <a:pt x="4049651" y="2519631"/>
                </a:lnTo>
                <a:lnTo>
                  <a:pt x="4049651" y="2450055"/>
                </a:lnTo>
                <a:cubicBezTo>
                  <a:pt x="4235955" y="2450055"/>
                  <a:pt x="4289885" y="2405328"/>
                  <a:pt x="4289885" y="2271146"/>
                </a:cubicBezTo>
                <a:lnTo>
                  <a:pt x="4289885" y="1530663"/>
                </a:lnTo>
                <a:cubicBezTo>
                  <a:pt x="4289885" y="1302058"/>
                  <a:pt x="4128095" y="1202664"/>
                  <a:pt x="3976110" y="1202664"/>
                </a:cubicBezTo>
                <a:cubicBezTo>
                  <a:pt x="3838834" y="1202664"/>
                  <a:pt x="3716267" y="1292118"/>
                  <a:pt x="3578990" y="1480966"/>
                </a:cubicBezTo>
                <a:lnTo>
                  <a:pt x="3578990" y="2176722"/>
                </a:lnTo>
                <a:cubicBezTo>
                  <a:pt x="3578990" y="2395389"/>
                  <a:pt x="3603504" y="2450055"/>
                  <a:pt x="3814321" y="2450055"/>
                </a:cubicBezTo>
                <a:lnTo>
                  <a:pt x="3814321" y="2519631"/>
                </a:lnTo>
                <a:lnTo>
                  <a:pt x="3074010" y="2519631"/>
                </a:lnTo>
                <a:lnTo>
                  <a:pt x="3074010" y="2450055"/>
                </a:lnTo>
                <a:cubicBezTo>
                  <a:pt x="3260312" y="2450055"/>
                  <a:pt x="3309340" y="2435146"/>
                  <a:pt x="3309340" y="2176722"/>
                </a:cubicBezTo>
                <a:lnTo>
                  <a:pt x="3309340" y="1376603"/>
                </a:lnTo>
                <a:cubicBezTo>
                  <a:pt x="3309340" y="1202664"/>
                  <a:pt x="3265215" y="1167876"/>
                  <a:pt x="3074010" y="1167876"/>
                </a:cubicBezTo>
                <a:lnTo>
                  <a:pt x="3074010" y="1098301"/>
                </a:lnTo>
                <a:close/>
                <a:moveTo>
                  <a:pt x="2368017" y="1053573"/>
                </a:moveTo>
                <a:cubicBezTo>
                  <a:pt x="2691596" y="1053573"/>
                  <a:pt x="2990662" y="1321936"/>
                  <a:pt x="2971052" y="1649936"/>
                </a:cubicBezTo>
                <a:lnTo>
                  <a:pt x="1941479" y="1649936"/>
                </a:lnTo>
                <a:cubicBezTo>
                  <a:pt x="1936577" y="2291025"/>
                  <a:pt x="2309184" y="2450055"/>
                  <a:pt x="2500390" y="2450055"/>
                </a:cubicBezTo>
                <a:cubicBezTo>
                  <a:pt x="2696499" y="2450055"/>
                  <a:pt x="2794554" y="2380479"/>
                  <a:pt x="2995566" y="2151874"/>
                </a:cubicBezTo>
                <a:lnTo>
                  <a:pt x="2995566" y="2256237"/>
                </a:lnTo>
                <a:cubicBezTo>
                  <a:pt x="2823970" y="2474903"/>
                  <a:pt x="2662180" y="2559388"/>
                  <a:pt x="2417044" y="2559388"/>
                </a:cubicBezTo>
                <a:cubicBezTo>
                  <a:pt x="1975799" y="2559388"/>
                  <a:pt x="1662024" y="2251268"/>
                  <a:pt x="1662024" y="1823875"/>
                </a:cubicBezTo>
                <a:cubicBezTo>
                  <a:pt x="1662024" y="1391512"/>
                  <a:pt x="1970896" y="1053573"/>
                  <a:pt x="2368017" y="1053573"/>
                </a:cubicBezTo>
                <a:close/>
                <a:moveTo>
                  <a:pt x="15909344" y="323030"/>
                </a:moveTo>
                <a:cubicBezTo>
                  <a:pt x="16007398" y="323030"/>
                  <a:pt x="16080940" y="397575"/>
                  <a:pt x="16080940" y="491999"/>
                </a:cubicBezTo>
                <a:cubicBezTo>
                  <a:pt x="16080940" y="591393"/>
                  <a:pt x="16007398" y="670908"/>
                  <a:pt x="15909344" y="670908"/>
                </a:cubicBezTo>
                <a:cubicBezTo>
                  <a:pt x="15816192" y="670908"/>
                  <a:pt x="15737748" y="591393"/>
                  <a:pt x="15737748" y="491999"/>
                </a:cubicBezTo>
                <a:cubicBezTo>
                  <a:pt x="15737748" y="397575"/>
                  <a:pt x="15816192" y="323030"/>
                  <a:pt x="15909344" y="323030"/>
                </a:cubicBezTo>
                <a:close/>
                <a:moveTo>
                  <a:pt x="13619771" y="323030"/>
                </a:moveTo>
                <a:cubicBezTo>
                  <a:pt x="13712922" y="323030"/>
                  <a:pt x="13786463" y="397575"/>
                  <a:pt x="13786463" y="491999"/>
                </a:cubicBezTo>
                <a:cubicBezTo>
                  <a:pt x="13786463" y="591393"/>
                  <a:pt x="13712922" y="670908"/>
                  <a:pt x="13619771" y="670908"/>
                </a:cubicBezTo>
                <a:cubicBezTo>
                  <a:pt x="13521716" y="670908"/>
                  <a:pt x="13443272" y="591393"/>
                  <a:pt x="13443272" y="491999"/>
                </a:cubicBezTo>
                <a:cubicBezTo>
                  <a:pt x="13443272" y="397575"/>
                  <a:pt x="13521716" y="323030"/>
                  <a:pt x="13619771" y="323030"/>
                </a:cubicBezTo>
                <a:close/>
                <a:moveTo>
                  <a:pt x="558911" y="303151"/>
                </a:moveTo>
                <a:lnTo>
                  <a:pt x="558911" y="1336845"/>
                </a:lnTo>
                <a:cubicBezTo>
                  <a:pt x="661868" y="1371633"/>
                  <a:pt x="720701" y="1376603"/>
                  <a:pt x="843269" y="1376603"/>
                </a:cubicBezTo>
                <a:cubicBezTo>
                  <a:pt x="1176655" y="1376603"/>
                  <a:pt x="1392375" y="1192725"/>
                  <a:pt x="1392375" y="879634"/>
                </a:cubicBezTo>
                <a:cubicBezTo>
                  <a:pt x="1392375" y="636120"/>
                  <a:pt x="1260001" y="303151"/>
                  <a:pt x="843269" y="303151"/>
                </a:cubicBezTo>
                <a:close/>
                <a:moveTo>
                  <a:pt x="7123660" y="218666"/>
                </a:moveTo>
                <a:lnTo>
                  <a:pt x="7697278" y="218666"/>
                </a:lnTo>
                <a:lnTo>
                  <a:pt x="8422882" y="2027632"/>
                </a:lnTo>
                <a:lnTo>
                  <a:pt x="9158291" y="218666"/>
                </a:lnTo>
                <a:lnTo>
                  <a:pt x="9692688" y="218666"/>
                </a:lnTo>
                <a:lnTo>
                  <a:pt x="9692688" y="283272"/>
                </a:lnTo>
                <a:cubicBezTo>
                  <a:pt x="9496579" y="288242"/>
                  <a:pt x="9423038" y="427393"/>
                  <a:pt x="9437746" y="641090"/>
                </a:cubicBezTo>
                <a:lnTo>
                  <a:pt x="9555411" y="2057450"/>
                </a:lnTo>
                <a:cubicBezTo>
                  <a:pt x="9579925" y="2340722"/>
                  <a:pt x="9624050" y="2430176"/>
                  <a:pt x="9834867" y="2450055"/>
                </a:cubicBezTo>
                <a:lnTo>
                  <a:pt x="9834867" y="2519631"/>
                </a:lnTo>
                <a:lnTo>
                  <a:pt x="9021014" y="2519631"/>
                </a:lnTo>
                <a:lnTo>
                  <a:pt x="9021014" y="2450055"/>
                </a:lnTo>
                <a:cubicBezTo>
                  <a:pt x="9207318" y="2415267"/>
                  <a:pt x="9266151" y="2330783"/>
                  <a:pt x="9251442" y="2102177"/>
                </a:cubicBezTo>
                <a:lnTo>
                  <a:pt x="9143582" y="616241"/>
                </a:lnTo>
                <a:lnTo>
                  <a:pt x="9133777" y="616241"/>
                </a:lnTo>
                <a:lnTo>
                  <a:pt x="8359146" y="2519631"/>
                </a:lnTo>
                <a:lnTo>
                  <a:pt x="8300314" y="2519631"/>
                </a:lnTo>
                <a:lnTo>
                  <a:pt x="7535488" y="616241"/>
                </a:lnTo>
                <a:lnTo>
                  <a:pt x="7530586" y="616241"/>
                </a:lnTo>
                <a:lnTo>
                  <a:pt x="7403115" y="2037571"/>
                </a:lnTo>
                <a:cubicBezTo>
                  <a:pt x="7383504" y="2266177"/>
                  <a:pt x="7466850" y="2405328"/>
                  <a:pt x="7697278" y="2450055"/>
                </a:cubicBezTo>
                <a:lnTo>
                  <a:pt x="7697278" y="2519631"/>
                </a:lnTo>
                <a:lnTo>
                  <a:pt x="6991287" y="2519631"/>
                </a:lnTo>
                <a:lnTo>
                  <a:pt x="6991287" y="2450055"/>
                </a:lnTo>
                <a:cubicBezTo>
                  <a:pt x="7221714" y="2415267"/>
                  <a:pt x="7256034" y="2281086"/>
                  <a:pt x="7280547" y="2027632"/>
                </a:cubicBezTo>
                <a:lnTo>
                  <a:pt x="7417823" y="447272"/>
                </a:lnTo>
                <a:cubicBezTo>
                  <a:pt x="7329574" y="347878"/>
                  <a:pt x="7251130" y="303151"/>
                  <a:pt x="7123660" y="283272"/>
                </a:cubicBezTo>
                <a:close/>
                <a:moveTo>
                  <a:pt x="0" y="218666"/>
                </a:moveTo>
                <a:lnTo>
                  <a:pt x="828561" y="218666"/>
                </a:lnTo>
                <a:cubicBezTo>
                  <a:pt x="1456110" y="218666"/>
                  <a:pt x="1711051" y="551635"/>
                  <a:pt x="1711051" y="869695"/>
                </a:cubicBezTo>
                <a:cubicBezTo>
                  <a:pt x="1711051" y="1252361"/>
                  <a:pt x="1421791" y="1466057"/>
                  <a:pt x="907005" y="1466057"/>
                </a:cubicBezTo>
                <a:cubicBezTo>
                  <a:pt x="808950" y="1466057"/>
                  <a:pt x="725604" y="1461088"/>
                  <a:pt x="558911" y="1441209"/>
                </a:cubicBezTo>
                <a:lnTo>
                  <a:pt x="558911" y="2082298"/>
                </a:lnTo>
                <a:cubicBezTo>
                  <a:pt x="558911" y="2370540"/>
                  <a:pt x="627549" y="2450055"/>
                  <a:pt x="818755" y="2450055"/>
                </a:cubicBezTo>
                <a:lnTo>
                  <a:pt x="818755" y="2519631"/>
                </a:lnTo>
                <a:lnTo>
                  <a:pt x="0" y="2519631"/>
                </a:lnTo>
                <a:lnTo>
                  <a:pt x="0" y="2450055"/>
                </a:lnTo>
                <a:cubicBezTo>
                  <a:pt x="161790" y="2450055"/>
                  <a:pt x="259845" y="2395389"/>
                  <a:pt x="259845" y="2092238"/>
                </a:cubicBezTo>
                <a:lnTo>
                  <a:pt x="259845" y="651029"/>
                </a:lnTo>
                <a:cubicBezTo>
                  <a:pt x="259845" y="367757"/>
                  <a:pt x="191207" y="283272"/>
                  <a:pt x="0" y="283272"/>
                </a:cubicBezTo>
                <a:close/>
                <a:moveTo>
                  <a:pt x="12781405" y="0"/>
                </a:moveTo>
                <a:lnTo>
                  <a:pt x="12850043" y="0"/>
                </a:lnTo>
                <a:lnTo>
                  <a:pt x="12850043" y="2241328"/>
                </a:lnTo>
                <a:cubicBezTo>
                  <a:pt x="12850043" y="2395389"/>
                  <a:pt x="12903973" y="2450055"/>
                  <a:pt x="13085373" y="2450055"/>
                </a:cubicBezTo>
                <a:lnTo>
                  <a:pt x="13085373" y="2519631"/>
                </a:lnTo>
                <a:lnTo>
                  <a:pt x="12266618" y="2519631"/>
                </a:lnTo>
                <a:cubicBezTo>
                  <a:pt x="11673389" y="2519631"/>
                  <a:pt x="11452766" y="2112116"/>
                  <a:pt x="11452766" y="1779148"/>
                </a:cubicBezTo>
                <a:cubicBezTo>
                  <a:pt x="11452766" y="1376603"/>
                  <a:pt x="11742027" y="1053573"/>
                  <a:pt x="12109731" y="1053573"/>
                </a:cubicBezTo>
                <a:cubicBezTo>
                  <a:pt x="12256813" y="1053573"/>
                  <a:pt x="12403895" y="1108240"/>
                  <a:pt x="12580393" y="1227512"/>
                </a:cubicBezTo>
                <a:lnTo>
                  <a:pt x="12580393" y="357817"/>
                </a:lnTo>
                <a:cubicBezTo>
                  <a:pt x="12580393" y="154060"/>
                  <a:pt x="12531366" y="114303"/>
                  <a:pt x="12394089" y="114303"/>
                </a:cubicBezTo>
                <a:lnTo>
                  <a:pt x="12315646" y="114303"/>
                </a:lnTo>
                <a:lnTo>
                  <a:pt x="12315646" y="44727"/>
                </a:lnTo>
                <a:close/>
              </a:path>
            </a:pathLst>
          </a:custGeom>
          <a:solidFill>
            <a:srgbClr val="011F5B"/>
          </a:solidFill>
          <a:ln w="0">
            <a:solidFill>
              <a:srgbClr val="011F5B">
                <a:alpha val="0"/>
              </a:srgbClr>
            </a:solidFill>
          </a:ln>
        </p:spPr>
        <p:txBody>
          <a:bodyPr wrap="square">
            <a:noAutofit/>
          </a:bodyPr>
          <a:lstStyle>
            <a:lvl1pPr marL="0" indent="0">
              <a:buNone/>
              <a:defRPr sz="600">
                <a:noFill/>
              </a:defRPr>
            </a:lvl1pPr>
            <a:lvl2pPr marL="0" indent="0">
              <a:buNone/>
              <a:defRPr sz="600">
                <a:noFill/>
              </a:defRPr>
            </a:lvl2pPr>
            <a:lvl3pPr marL="0" indent="0">
              <a:buNone/>
              <a:defRPr sz="600">
                <a:noFill/>
              </a:defRPr>
            </a:lvl3pPr>
            <a:lvl4pPr marL="0" indent="0">
              <a:buNone/>
              <a:defRPr sz="600">
                <a:noFill/>
              </a:defRPr>
            </a:lvl4pPr>
            <a:lvl5pPr marL="0" indent="0">
              <a:buNone/>
              <a:defRPr sz="600">
                <a:noFill/>
              </a:defRPr>
            </a:lvl5pPr>
          </a:lstStyle>
          <a:p>
            <a:pPr lvl="0"/>
            <a:r>
              <a:rPr lang="en-US" dirty="0"/>
              <a:t>.</a:t>
            </a:r>
          </a:p>
        </p:txBody>
      </p:sp>
      <p:sp>
        <p:nvSpPr>
          <p:cNvPr id="23" name="Logo icon TP 22">
            <a:extLst>
              <a:ext uri="{FF2B5EF4-FFF2-40B4-BE49-F238E27FC236}">
                <a16:creationId xmlns:a16="http://schemas.microsoft.com/office/drawing/2014/main" id="{0F4BCE63-43F3-4555-8BAF-83E42D4B4C3C}"/>
              </a:ext>
            </a:extLst>
          </p:cNvPr>
          <p:cNvSpPr>
            <a:spLocks noGrp="1"/>
          </p:cNvSpPr>
          <p:nvPr>
            <p:ph type="body" sz="quarter" idx="25" hasCustomPrompt="1"/>
          </p:nvPr>
        </p:nvSpPr>
        <p:spPr>
          <a:xfrm>
            <a:off x="728575" y="708568"/>
            <a:ext cx="381588" cy="435947"/>
          </a:xfrm>
          <a:blipFill dpi="0" rotWithShape="1">
            <a:blip r:embed="rId4"/>
            <a:srcRect/>
            <a:stretch>
              <a:fillRect/>
            </a:stretch>
          </a:blipFill>
          <a:ln w="0">
            <a:solidFill>
              <a:srgbClr val="011F5B">
                <a:alpha val="0"/>
              </a:srgbClr>
            </a:solidFill>
          </a:ln>
        </p:spPr>
        <p:txBody>
          <a:bodyPr/>
          <a:lstStyle>
            <a:lvl1pPr marL="0" indent="0">
              <a:buNone/>
              <a:defRPr sz="600">
                <a:noFill/>
              </a:defRPr>
            </a:lvl1pPr>
            <a:lvl2pPr marL="251994" indent="0">
              <a:buNone/>
              <a:defRPr sz="600">
                <a:noFill/>
              </a:defRPr>
            </a:lvl2pPr>
            <a:lvl3pPr marL="467988" indent="0">
              <a:buNone/>
              <a:defRPr sz="600">
                <a:noFill/>
              </a:defRPr>
            </a:lvl3pPr>
            <a:lvl4pPr>
              <a:buNone/>
              <a:defRPr sz="600">
                <a:noFill/>
              </a:defRPr>
            </a:lvl4pPr>
            <a:lvl5pPr>
              <a:buNone/>
              <a:defRPr sz="600">
                <a:noFill/>
              </a:defRPr>
            </a:lvl5pPr>
          </a:lstStyle>
          <a:p>
            <a:pPr lvl="0"/>
            <a:r>
              <a:rPr lang="en-US" dirty="0"/>
              <a:t>.</a:t>
            </a:r>
          </a:p>
        </p:txBody>
      </p:sp>
    </p:spTree>
    <p:extLst>
      <p:ext uri="{BB962C8B-B14F-4D97-AF65-F5344CB8AC3E}">
        <p14:creationId xmlns:p14="http://schemas.microsoft.com/office/powerpoint/2010/main" val="205275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6B3B-68AD-52CB-895C-36622AC57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1D945-FBCD-8990-D609-717C44C62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CC47A-9A91-2307-251C-FF66B2AD9F98}"/>
              </a:ext>
            </a:extLst>
          </p:cNvPr>
          <p:cNvSpPr>
            <a:spLocks noGrp="1"/>
          </p:cNvSpPr>
          <p:nvPr>
            <p:ph type="dt" sz="half" idx="10"/>
          </p:nvPr>
        </p:nvSpPr>
        <p:spPr/>
        <p:txBody>
          <a:bodyPr/>
          <a:lstStyle/>
          <a:p>
            <a:fld id="{57F766E8-741F-4E46-B804-5F8D1B68EDEB}" type="datetimeFigureOut">
              <a:rPr lang="en-US" smtClean="0"/>
              <a:t>11/13/2024</a:t>
            </a:fld>
            <a:endParaRPr lang="en-US"/>
          </a:p>
        </p:txBody>
      </p:sp>
      <p:sp>
        <p:nvSpPr>
          <p:cNvPr id="5" name="Footer Placeholder 4">
            <a:extLst>
              <a:ext uri="{FF2B5EF4-FFF2-40B4-BE49-F238E27FC236}">
                <a16:creationId xmlns:a16="http://schemas.microsoft.com/office/drawing/2014/main" id="{73047396-09E6-29C5-5C99-8E8B7CB96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7EEEE-9EE6-7574-8EC8-120650BF87B5}"/>
              </a:ext>
            </a:extLst>
          </p:cNvPr>
          <p:cNvSpPr>
            <a:spLocks noGrp="1"/>
          </p:cNvSpPr>
          <p:nvPr>
            <p:ph type="sldNum" sz="quarter" idx="12"/>
          </p:nvPr>
        </p:nvSpPr>
        <p:spPr/>
        <p:txBody>
          <a:bodyPr/>
          <a:lstStyle/>
          <a:p>
            <a:fld id="{B1BF9ABD-60BE-2346-8395-FCD4129EEFE5}" type="slidenum">
              <a:rPr lang="en-US" smtClean="0"/>
              <a:t>‹#›</a:t>
            </a:fld>
            <a:endParaRPr lang="en-US"/>
          </a:p>
        </p:txBody>
      </p:sp>
    </p:spTree>
    <p:extLst>
      <p:ext uri="{BB962C8B-B14F-4D97-AF65-F5344CB8AC3E}">
        <p14:creationId xmlns:p14="http://schemas.microsoft.com/office/powerpoint/2010/main" val="369920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BA265-6E7F-09FF-AB2D-0B8F9E1B52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12BD9F-E3F5-03AA-87CB-FF9C2F05A9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54EC1-BE40-AD64-E478-0E0FF2CDA965}"/>
              </a:ext>
            </a:extLst>
          </p:cNvPr>
          <p:cNvSpPr>
            <a:spLocks noGrp="1"/>
          </p:cNvSpPr>
          <p:nvPr>
            <p:ph type="dt" sz="half" idx="10"/>
          </p:nvPr>
        </p:nvSpPr>
        <p:spPr/>
        <p:txBody>
          <a:bodyPr/>
          <a:lstStyle/>
          <a:p>
            <a:fld id="{57F766E8-741F-4E46-B804-5F8D1B68EDEB}" type="datetimeFigureOut">
              <a:rPr lang="en-US" smtClean="0"/>
              <a:t>11/13/2024</a:t>
            </a:fld>
            <a:endParaRPr lang="en-US"/>
          </a:p>
        </p:txBody>
      </p:sp>
      <p:sp>
        <p:nvSpPr>
          <p:cNvPr id="5" name="Footer Placeholder 4">
            <a:extLst>
              <a:ext uri="{FF2B5EF4-FFF2-40B4-BE49-F238E27FC236}">
                <a16:creationId xmlns:a16="http://schemas.microsoft.com/office/drawing/2014/main" id="{C3C0D847-F533-6923-7196-B40D2226F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2FE2B-DFA1-DA72-B7E0-3997B1A13DEE}"/>
              </a:ext>
            </a:extLst>
          </p:cNvPr>
          <p:cNvSpPr>
            <a:spLocks noGrp="1"/>
          </p:cNvSpPr>
          <p:nvPr>
            <p:ph type="sldNum" sz="quarter" idx="12"/>
          </p:nvPr>
        </p:nvSpPr>
        <p:spPr/>
        <p:txBody>
          <a:bodyPr/>
          <a:lstStyle/>
          <a:p>
            <a:fld id="{B1BF9ABD-60BE-2346-8395-FCD4129EEFE5}" type="slidenum">
              <a:rPr lang="en-US" smtClean="0"/>
              <a:t>‹#›</a:t>
            </a:fld>
            <a:endParaRPr lang="en-US"/>
          </a:p>
        </p:txBody>
      </p:sp>
    </p:spTree>
    <p:extLst>
      <p:ext uri="{BB962C8B-B14F-4D97-AF65-F5344CB8AC3E}">
        <p14:creationId xmlns:p14="http://schemas.microsoft.com/office/powerpoint/2010/main" val="19059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717E-557E-2DD4-83FB-BE93113C4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85FEF-B591-DA20-9876-3DD0E77700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78DC04-B13A-EB7F-D894-BAFEF4E782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C48311-DF60-E1BE-946A-A9AFC0E4E017}"/>
              </a:ext>
            </a:extLst>
          </p:cNvPr>
          <p:cNvSpPr>
            <a:spLocks noGrp="1"/>
          </p:cNvSpPr>
          <p:nvPr>
            <p:ph type="dt" sz="half" idx="10"/>
          </p:nvPr>
        </p:nvSpPr>
        <p:spPr/>
        <p:txBody>
          <a:bodyPr/>
          <a:lstStyle/>
          <a:p>
            <a:fld id="{57F766E8-741F-4E46-B804-5F8D1B68EDEB}" type="datetimeFigureOut">
              <a:rPr lang="en-US" smtClean="0"/>
              <a:t>11/13/2024</a:t>
            </a:fld>
            <a:endParaRPr lang="en-US"/>
          </a:p>
        </p:txBody>
      </p:sp>
      <p:sp>
        <p:nvSpPr>
          <p:cNvPr id="6" name="Footer Placeholder 5">
            <a:extLst>
              <a:ext uri="{FF2B5EF4-FFF2-40B4-BE49-F238E27FC236}">
                <a16:creationId xmlns:a16="http://schemas.microsoft.com/office/drawing/2014/main" id="{1FD839D0-EC54-E252-5DF6-1ED5FBA4D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FF7EB-3A88-4527-B245-99CA1CD44FE7}"/>
              </a:ext>
            </a:extLst>
          </p:cNvPr>
          <p:cNvSpPr>
            <a:spLocks noGrp="1"/>
          </p:cNvSpPr>
          <p:nvPr>
            <p:ph type="sldNum" sz="quarter" idx="12"/>
          </p:nvPr>
        </p:nvSpPr>
        <p:spPr/>
        <p:txBody>
          <a:bodyPr/>
          <a:lstStyle/>
          <a:p>
            <a:fld id="{B1BF9ABD-60BE-2346-8395-FCD4129EEFE5}" type="slidenum">
              <a:rPr lang="en-US" smtClean="0"/>
              <a:t>‹#›</a:t>
            </a:fld>
            <a:endParaRPr lang="en-US"/>
          </a:p>
        </p:txBody>
      </p:sp>
    </p:spTree>
    <p:extLst>
      <p:ext uri="{BB962C8B-B14F-4D97-AF65-F5344CB8AC3E}">
        <p14:creationId xmlns:p14="http://schemas.microsoft.com/office/powerpoint/2010/main" val="200270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9BB2-B54C-F55D-52BF-03FC0BB2A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D8983B-77E6-036E-7623-D9BB59BF9F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606BC5-4A1F-EF60-D095-A374026F5B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4FA32C-47D9-094E-6E56-1DA31C4C92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0EEEA-1652-FE51-0508-7371F43F53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6A68D4-E4A7-6721-D129-7B6B61E68905}"/>
              </a:ext>
            </a:extLst>
          </p:cNvPr>
          <p:cNvSpPr>
            <a:spLocks noGrp="1"/>
          </p:cNvSpPr>
          <p:nvPr>
            <p:ph type="dt" sz="half" idx="10"/>
          </p:nvPr>
        </p:nvSpPr>
        <p:spPr/>
        <p:txBody>
          <a:bodyPr/>
          <a:lstStyle/>
          <a:p>
            <a:fld id="{57F766E8-741F-4E46-B804-5F8D1B68EDEB}" type="datetimeFigureOut">
              <a:rPr lang="en-US" smtClean="0"/>
              <a:t>11/13/2024</a:t>
            </a:fld>
            <a:endParaRPr lang="en-US"/>
          </a:p>
        </p:txBody>
      </p:sp>
      <p:sp>
        <p:nvSpPr>
          <p:cNvPr id="8" name="Footer Placeholder 7">
            <a:extLst>
              <a:ext uri="{FF2B5EF4-FFF2-40B4-BE49-F238E27FC236}">
                <a16:creationId xmlns:a16="http://schemas.microsoft.com/office/drawing/2014/main" id="{2BCABDD5-35B2-1341-29B4-AA9905AB37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0B1B1E-07C2-8F09-0D53-B53F6CBF6804}"/>
              </a:ext>
            </a:extLst>
          </p:cNvPr>
          <p:cNvSpPr>
            <a:spLocks noGrp="1"/>
          </p:cNvSpPr>
          <p:nvPr>
            <p:ph type="sldNum" sz="quarter" idx="12"/>
          </p:nvPr>
        </p:nvSpPr>
        <p:spPr/>
        <p:txBody>
          <a:bodyPr/>
          <a:lstStyle/>
          <a:p>
            <a:fld id="{B1BF9ABD-60BE-2346-8395-FCD4129EEFE5}" type="slidenum">
              <a:rPr lang="en-US" smtClean="0"/>
              <a:t>‹#›</a:t>
            </a:fld>
            <a:endParaRPr lang="en-US"/>
          </a:p>
        </p:txBody>
      </p:sp>
    </p:spTree>
    <p:extLst>
      <p:ext uri="{BB962C8B-B14F-4D97-AF65-F5344CB8AC3E}">
        <p14:creationId xmlns:p14="http://schemas.microsoft.com/office/powerpoint/2010/main" val="388751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1026-B166-FD41-782D-19AD64E2DA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C4ECF6-4F59-5B89-9E20-0B853AB7E7A4}"/>
              </a:ext>
            </a:extLst>
          </p:cNvPr>
          <p:cNvSpPr>
            <a:spLocks noGrp="1"/>
          </p:cNvSpPr>
          <p:nvPr>
            <p:ph type="dt" sz="half" idx="10"/>
          </p:nvPr>
        </p:nvSpPr>
        <p:spPr/>
        <p:txBody>
          <a:bodyPr/>
          <a:lstStyle/>
          <a:p>
            <a:fld id="{57F766E8-741F-4E46-B804-5F8D1B68EDEB}" type="datetimeFigureOut">
              <a:rPr lang="en-US" smtClean="0"/>
              <a:t>11/13/2024</a:t>
            </a:fld>
            <a:endParaRPr lang="en-US"/>
          </a:p>
        </p:txBody>
      </p:sp>
      <p:sp>
        <p:nvSpPr>
          <p:cNvPr id="4" name="Footer Placeholder 3">
            <a:extLst>
              <a:ext uri="{FF2B5EF4-FFF2-40B4-BE49-F238E27FC236}">
                <a16:creationId xmlns:a16="http://schemas.microsoft.com/office/drawing/2014/main" id="{F369C659-7014-4C9C-87D2-024F0B4DA5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183E50-04EF-F9CC-DC84-D25FA3362F61}"/>
              </a:ext>
            </a:extLst>
          </p:cNvPr>
          <p:cNvSpPr>
            <a:spLocks noGrp="1"/>
          </p:cNvSpPr>
          <p:nvPr>
            <p:ph type="sldNum" sz="quarter" idx="12"/>
          </p:nvPr>
        </p:nvSpPr>
        <p:spPr/>
        <p:txBody>
          <a:bodyPr/>
          <a:lstStyle/>
          <a:p>
            <a:fld id="{B1BF9ABD-60BE-2346-8395-FCD4129EEFE5}" type="slidenum">
              <a:rPr lang="en-US" smtClean="0"/>
              <a:t>‹#›</a:t>
            </a:fld>
            <a:endParaRPr lang="en-US"/>
          </a:p>
        </p:txBody>
      </p:sp>
    </p:spTree>
    <p:extLst>
      <p:ext uri="{BB962C8B-B14F-4D97-AF65-F5344CB8AC3E}">
        <p14:creationId xmlns:p14="http://schemas.microsoft.com/office/powerpoint/2010/main" val="289696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E808D5-46EE-8B99-3054-F7EF2688C212}"/>
              </a:ext>
            </a:extLst>
          </p:cNvPr>
          <p:cNvSpPr>
            <a:spLocks noGrp="1"/>
          </p:cNvSpPr>
          <p:nvPr>
            <p:ph type="dt" sz="half" idx="10"/>
          </p:nvPr>
        </p:nvSpPr>
        <p:spPr/>
        <p:txBody>
          <a:bodyPr/>
          <a:lstStyle/>
          <a:p>
            <a:fld id="{57F766E8-741F-4E46-B804-5F8D1B68EDEB}" type="datetimeFigureOut">
              <a:rPr lang="en-US" smtClean="0"/>
              <a:t>11/13/2024</a:t>
            </a:fld>
            <a:endParaRPr lang="en-US"/>
          </a:p>
        </p:txBody>
      </p:sp>
      <p:sp>
        <p:nvSpPr>
          <p:cNvPr id="3" name="Footer Placeholder 2">
            <a:extLst>
              <a:ext uri="{FF2B5EF4-FFF2-40B4-BE49-F238E27FC236}">
                <a16:creationId xmlns:a16="http://schemas.microsoft.com/office/drawing/2014/main" id="{02A5D3AC-2F72-3052-ACA4-4FFBFF5E0A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C397EB-A7EB-54D0-8FF5-82F071DD0E80}"/>
              </a:ext>
            </a:extLst>
          </p:cNvPr>
          <p:cNvSpPr>
            <a:spLocks noGrp="1"/>
          </p:cNvSpPr>
          <p:nvPr>
            <p:ph type="sldNum" sz="quarter" idx="12"/>
          </p:nvPr>
        </p:nvSpPr>
        <p:spPr/>
        <p:txBody>
          <a:bodyPr/>
          <a:lstStyle/>
          <a:p>
            <a:fld id="{B1BF9ABD-60BE-2346-8395-FCD4129EEFE5}" type="slidenum">
              <a:rPr lang="en-US" smtClean="0"/>
              <a:t>‹#›</a:t>
            </a:fld>
            <a:endParaRPr lang="en-US"/>
          </a:p>
        </p:txBody>
      </p:sp>
    </p:spTree>
    <p:extLst>
      <p:ext uri="{BB962C8B-B14F-4D97-AF65-F5344CB8AC3E}">
        <p14:creationId xmlns:p14="http://schemas.microsoft.com/office/powerpoint/2010/main" val="23582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AA42-92C0-7D40-B104-0A366BD62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FF4F71-1114-8635-814C-EE65A9A49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401C2-6565-722B-3EB6-28C4541E4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0E42B-57FE-09B9-6642-762E4ADB13E6}"/>
              </a:ext>
            </a:extLst>
          </p:cNvPr>
          <p:cNvSpPr>
            <a:spLocks noGrp="1"/>
          </p:cNvSpPr>
          <p:nvPr>
            <p:ph type="dt" sz="half" idx="10"/>
          </p:nvPr>
        </p:nvSpPr>
        <p:spPr/>
        <p:txBody>
          <a:bodyPr/>
          <a:lstStyle/>
          <a:p>
            <a:fld id="{57F766E8-741F-4E46-B804-5F8D1B68EDEB}" type="datetimeFigureOut">
              <a:rPr lang="en-US" smtClean="0"/>
              <a:t>11/13/2024</a:t>
            </a:fld>
            <a:endParaRPr lang="en-US"/>
          </a:p>
        </p:txBody>
      </p:sp>
      <p:sp>
        <p:nvSpPr>
          <p:cNvPr id="6" name="Footer Placeholder 5">
            <a:extLst>
              <a:ext uri="{FF2B5EF4-FFF2-40B4-BE49-F238E27FC236}">
                <a16:creationId xmlns:a16="http://schemas.microsoft.com/office/drawing/2014/main" id="{608EE83D-7019-C99F-ABC2-51861A244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379FF-EFBA-7DA5-7F40-F23799EAC0E5}"/>
              </a:ext>
            </a:extLst>
          </p:cNvPr>
          <p:cNvSpPr>
            <a:spLocks noGrp="1"/>
          </p:cNvSpPr>
          <p:nvPr>
            <p:ph type="sldNum" sz="quarter" idx="12"/>
          </p:nvPr>
        </p:nvSpPr>
        <p:spPr/>
        <p:txBody>
          <a:bodyPr/>
          <a:lstStyle/>
          <a:p>
            <a:fld id="{B1BF9ABD-60BE-2346-8395-FCD4129EEFE5}" type="slidenum">
              <a:rPr lang="en-US" smtClean="0"/>
              <a:t>‹#›</a:t>
            </a:fld>
            <a:endParaRPr lang="en-US"/>
          </a:p>
        </p:txBody>
      </p:sp>
    </p:spTree>
    <p:extLst>
      <p:ext uri="{BB962C8B-B14F-4D97-AF65-F5344CB8AC3E}">
        <p14:creationId xmlns:p14="http://schemas.microsoft.com/office/powerpoint/2010/main" val="331842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5563-726B-1AEA-62D0-7BD03DD04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D6714-68B4-456E-3BEF-CF3A53FF2B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9CD049-90BE-6129-452E-36461C981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66BE0-EA28-86D7-1A4A-77AD58C48739}"/>
              </a:ext>
            </a:extLst>
          </p:cNvPr>
          <p:cNvSpPr>
            <a:spLocks noGrp="1"/>
          </p:cNvSpPr>
          <p:nvPr>
            <p:ph type="dt" sz="half" idx="10"/>
          </p:nvPr>
        </p:nvSpPr>
        <p:spPr/>
        <p:txBody>
          <a:bodyPr/>
          <a:lstStyle/>
          <a:p>
            <a:fld id="{57F766E8-741F-4E46-B804-5F8D1B68EDEB}" type="datetimeFigureOut">
              <a:rPr lang="en-US" smtClean="0"/>
              <a:t>11/13/2024</a:t>
            </a:fld>
            <a:endParaRPr lang="en-US"/>
          </a:p>
        </p:txBody>
      </p:sp>
      <p:sp>
        <p:nvSpPr>
          <p:cNvPr id="6" name="Footer Placeholder 5">
            <a:extLst>
              <a:ext uri="{FF2B5EF4-FFF2-40B4-BE49-F238E27FC236}">
                <a16:creationId xmlns:a16="http://schemas.microsoft.com/office/drawing/2014/main" id="{446CCD36-3B1F-2D78-A275-9D3383888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04770-989B-A4E6-6467-7147E0A855BA}"/>
              </a:ext>
            </a:extLst>
          </p:cNvPr>
          <p:cNvSpPr>
            <a:spLocks noGrp="1"/>
          </p:cNvSpPr>
          <p:nvPr>
            <p:ph type="sldNum" sz="quarter" idx="12"/>
          </p:nvPr>
        </p:nvSpPr>
        <p:spPr/>
        <p:txBody>
          <a:bodyPr/>
          <a:lstStyle/>
          <a:p>
            <a:fld id="{B1BF9ABD-60BE-2346-8395-FCD4129EEFE5}" type="slidenum">
              <a:rPr lang="en-US" smtClean="0"/>
              <a:t>‹#›</a:t>
            </a:fld>
            <a:endParaRPr lang="en-US"/>
          </a:p>
        </p:txBody>
      </p:sp>
    </p:spTree>
    <p:extLst>
      <p:ext uri="{BB962C8B-B14F-4D97-AF65-F5344CB8AC3E}">
        <p14:creationId xmlns:p14="http://schemas.microsoft.com/office/powerpoint/2010/main" val="259000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9EA4AD-2750-EAF4-4DD4-0BDA0EB28D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843A40-8271-2465-1DA1-B159287E1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388C0-BF30-C147-50A9-77302DFD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F766E8-741F-4E46-B804-5F8D1B68EDEB}" type="datetimeFigureOut">
              <a:rPr lang="en-US" smtClean="0"/>
              <a:t>11/13/2024</a:t>
            </a:fld>
            <a:endParaRPr lang="en-US"/>
          </a:p>
        </p:txBody>
      </p:sp>
      <p:sp>
        <p:nvSpPr>
          <p:cNvPr id="5" name="Footer Placeholder 4">
            <a:extLst>
              <a:ext uri="{FF2B5EF4-FFF2-40B4-BE49-F238E27FC236}">
                <a16:creationId xmlns:a16="http://schemas.microsoft.com/office/drawing/2014/main" id="{ADD1EB2B-7E44-1F3A-4E88-6F32B51043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8924F1-BA17-5358-9A2A-87831F58B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BF9ABD-60BE-2346-8395-FCD4129EEFE5}" type="slidenum">
              <a:rPr lang="en-US" smtClean="0"/>
              <a:t>‹#›</a:t>
            </a:fld>
            <a:endParaRPr lang="en-US"/>
          </a:p>
        </p:txBody>
      </p:sp>
    </p:spTree>
    <p:extLst>
      <p:ext uri="{BB962C8B-B14F-4D97-AF65-F5344CB8AC3E}">
        <p14:creationId xmlns:p14="http://schemas.microsoft.com/office/powerpoint/2010/main" val="298213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A5B_3D12F5A6.xm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18/10/relationships/comments" Target="../comments/modernComment_A63_73D94E27.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3150A87-862B-5170-E2FD-9FF55B359E3E}"/>
              </a:ext>
            </a:extLst>
          </p:cNvPr>
          <p:cNvSpPr>
            <a:spLocks noGrp="1"/>
          </p:cNvSpPr>
          <p:nvPr>
            <p:ph type="subTitle" idx="1"/>
          </p:nvPr>
        </p:nvSpPr>
        <p:spPr>
          <a:xfrm>
            <a:off x="719999" y="1807547"/>
            <a:ext cx="10748100" cy="420995"/>
          </a:xfrm>
        </p:spPr>
        <p:txBody>
          <a:bodyPr>
            <a:noAutofit/>
          </a:bodyPr>
          <a:lstStyle/>
          <a:p>
            <a:r>
              <a:rPr lang="en-US" sz="2000" dirty="0">
                <a:solidFill>
                  <a:srgbClr val="C00000"/>
                </a:solidFill>
              </a:rPr>
              <a:t>AMERSA 2024</a:t>
            </a:r>
          </a:p>
        </p:txBody>
      </p:sp>
      <p:sp>
        <p:nvSpPr>
          <p:cNvPr id="3" name="Title 2">
            <a:extLst>
              <a:ext uri="{FF2B5EF4-FFF2-40B4-BE49-F238E27FC236}">
                <a16:creationId xmlns:a16="http://schemas.microsoft.com/office/drawing/2014/main" id="{B03BA63E-4F82-0384-B9CB-93B3183AA565}"/>
              </a:ext>
            </a:extLst>
          </p:cNvPr>
          <p:cNvSpPr>
            <a:spLocks noGrp="1"/>
          </p:cNvSpPr>
          <p:nvPr>
            <p:ph type="ctrTitle"/>
          </p:nvPr>
        </p:nvSpPr>
        <p:spPr>
          <a:xfrm>
            <a:off x="719999" y="2372541"/>
            <a:ext cx="10748100" cy="1206258"/>
          </a:xfrm>
        </p:spPr>
        <p:txBody>
          <a:bodyPr/>
          <a:lstStyle/>
          <a:p>
            <a:r>
              <a:rPr lang="en-US" b="1" dirty="0">
                <a:latin typeface="Avenir Book" panose="02000503020000020003" pitchFamily="2" charset="0"/>
              </a:rPr>
              <a:t>Wound Characteristics Among Patients Exposed to Xylazine: A Case Series</a:t>
            </a:r>
          </a:p>
        </p:txBody>
      </p:sp>
      <p:sp>
        <p:nvSpPr>
          <p:cNvPr id="4" name="Text Placeholder 3">
            <a:extLst>
              <a:ext uri="{FF2B5EF4-FFF2-40B4-BE49-F238E27FC236}">
                <a16:creationId xmlns:a16="http://schemas.microsoft.com/office/drawing/2014/main" id="{670239FC-96CC-03C1-57C1-3A04E976399F}"/>
              </a:ext>
            </a:extLst>
          </p:cNvPr>
          <p:cNvSpPr>
            <a:spLocks noGrp="1"/>
          </p:cNvSpPr>
          <p:nvPr>
            <p:ph type="body" sz="quarter" idx="18"/>
          </p:nvPr>
        </p:nvSpPr>
        <p:spPr>
          <a:xfrm>
            <a:off x="719999" y="4239383"/>
            <a:ext cx="10748100" cy="866312"/>
          </a:xfrm>
        </p:spPr>
        <p:txBody>
          <a:bodyPr>
            <a:normAutofit/>
          </a:bodyPr>
          <a:lstStyle/>
          <a:p>
            <a:r>
              <a:rPr lang="en-US" sz="1800" dirty="0">
                <a:solidFill>
                  <a:srgbClr val="002060"/>
                </a:solidFill>
                <a:latin typeface="Avenir Book" panose="02000503020000020003" pitchFamily="2" charset="0"/>
              </a:rPr>
              <a:t>Lydia Lutz, MD; </a:t>
            </a:r>
            <a:r>
              <a:rPr lang="en-US" sz="1800" b="0" dirty="0">
                <a:solidFill>
                  <a:srgbClr val="002060"/>
                </a:solidFill>
                <a:latin typeface="Avenir Book" panose="02000503020000020003" pitchFamily="2" charset="0"/>
              </a:rPr>
              <a:t>Rachel McFadden, BSN, RN, MPH; Lin Xu, MS; Ranvir Bhatia, MD; M Holliday Davis, MA; </a:t>
            </a:r>
            <a:r>
              <a:rPr lang="en-US" sz="1800" b="0" dirty="0" err="1">
                <a:solidFill>
                  <a:srgbClr val="002060"/>
                </a:solidFill>
                <a:latin typeface="Avenir Book" panose="02000503020000020003" pitchFamily="2" charset="0"/>
              </a:rPr>
              <a:t>Natasa</a:t>
            </a:r>
            <a:r>
              <a:rPr lang="en-US" sz="1800" b="0" dirty="0">
                <a:solidFill>
                  <a:srgbClr val="002060"/>
                </a:solidFill>
                <a:latin typeface="Avenir Book" panose="02000503020000020003" pitchFamily="2" charset="0"/>
              </a:rPr>
              <a:t> </a:t>
            </a:r>
            <a:r>
              <a:rPr lang="en-US" sz="1800" b="0" dirty="0" err="1">
                <a:solidFill>
                  <a:srgbClr val="002060"/>
                </a:solidFill>
                <a:latin typeface="Avenir Book" panose="02000503020000020003" pitchFamily="2" charset="0"/>
              </a:rPr>
              <a:t>Rohacs</a:t>
            </a:r>
            <a:r>
              <a:rPr lang="en-US" sz="1800" b="0" dirty="0">
                <a:solidFill>
                  <a:srgbClr val="002060"/>
                </a:solidFill>
                <a:latin typeface="Avenir Book" panose="02000503020000020003" pitchFamily="2" charset="0"/>
              </a:rPr>
              <a:t>, BA; Jenny Wei, MD; Jeanmarie Perrone, MD; Margaret Lowenstein, MD, MPhil, MSHP; Ashish P. Thakrar, MD, MS, FASAM</a:t>
            </a:r>
          </a:p>
        </p:txBody>
      </p:sp>
      <p:sp>
        <p:nvSpPr>
          <p:cNvPr id="5" name="Text Placeholder 4">
            <a:extLst>
              <a:ext uri="{FF2B5EF4-FFF2-40B4-BE49-F238E27FC236}">
                <a16:creationId xmlns:a16="http://schemas.microsoft.com/office/drawing/2014/main" id="{5AC94AA1-4B12-EC46-00A6-1D2C98C6AE9C}"/>
              </a:ext>
            </a:extLst>
          </p:cNvPr>
          <p:cNvSpPr>
            <a:spLocks noGrp="1"/>
          </p:cNvSpPr>
          <p:nvPr>
            <p:ph type="body" sz="quarter" idx="19"/>
          </p:nvPr>
        </p:nvSpPr>
        <p:spPr>
          <a:xfrm>
            <a:off x="719999" y="5293508"/>
            <a:ext cx="5198200" cy="1130922"/>
          </a:xfrm>
        </p:spPr>
        <p:txBody>
          <a:bodyPr>
            <a:noAutofit/>
          </a:bodyPr>
          <a:lstStyle/>
          <a:p>
            <a:pPr>
              <a:spcBef>
                <a:spcPts val="400"/>
              </a:spcBef>
            </a:pPr>
            <a:r>
              <a:rPr lang="en-US" sz="1800" dirty="0">
                <a:solidFill>
                  <a:srgbClr val="002060"/>
                </a:solidFill>
                <a:latin typeface="Avenir Book" panose="02000503020000020003" pitchFamily="2" charset="0"/>
              </a:rPr>
              <a:t>llutz3@jh.edu </a:t>
            </a:r>
          </a:p>
          <a:p>
            <a:pPr>
              <a:spcBef>
                <a:spcPts val="400"/>
              </a:spcBef>
            </a:pPr>
            <a:r>
              <a:rPr lang="en-US" sz="1800" dirty="0">
                <a:solidFill>
                  <a:srgbClr val="002060"/>
                </a:solidFill>
                <a:latin typeface="Avenir Book" panose="02000503020000020003" pitchFamily="2" charset="0"/>
              </a:rPr>
              <a:t>PGY-1, Internal Medicine and Pediatrics</a:t>
            </a:r>
          </a:p>
          <a:p>
            <a:pPr>
              <a:spcBef>
                <a:spcPts val="400"/>
              </a:spcBef>
            </a:pPr>
            <a:r>
              <a:rPr lang="en-US" sz="1800" dirty="0">
                <a:solidFill>
                  <a:srgbClr val="002060"/>
                </a:solidFill>
                <a:latin typeface="Avenir Book" panose="02000503020000020003" pitchFamily="2" charset="0"/>
              </a:rPr>
              <a:t>Johns Hopkins Hospital</a:t>
            </a:r>
          </a:p>
          <a:p>
            <a:endParaRPr lang="en-US" sz="1400" dirty="0">
              <a:solidFill>
                <a:srgbClr val="002060"/>
              </a:solidFill>
              <a:latin typeface="Avenir Book" panose="02000503020000020003" pitchFamily="2" charset="0"/>
            </a:endParaRPr>
          </a:p>
        </p:txBody>
      </p:sp>
      <p:sp>
        <p:nvSpPr>
          <p:cNvPr id="6" name="Text Placeholder 5">
            <a:extLst>
              <a:ext uri="{FF2B5EF4-FFF2-40B4-BE49-F238E27FC236}">
                <a16:creationId xmlns:a16="http://schemas.microsoft.com/office/drawing/2014/main" id="{B8A3A965-84C0-31A3-EB20-7888CF2F0810}"/>
              </a:ext>
            </a:extLst>
          </p:cNvPr>
          <p:cNvSpPr>
            <a:spLocks noGrp="1"/>
          </p:cNvSpPr>
          <p:nvPr>
            <p:ph type="body" sz="quarter" idx="24"/>
          </p:nvPr>
        </p:nvSpPr>
        <p:spPr>
          <a:ln w="38100"/>
        </p:spPr>
        <p:txBody>
          <a:bodyPr>
            <a:normAutofit fontScale="25000" lnSpcReduction="20000"/>
          </a:bodyPr>
          <a:lstStyle/>
          <a:p>
            <a:endParaRPr lang="en-US" dirty="0"/>
          </a:p>
        </p:txBody>
      </p:sp>
      <p:pic>
        <p:nvPicPr>
          <p:cNvPr id="9" name="Picture 8">
            <a:extLst>
              <a:ext uri="{FF2B5EF4-FFF2-40B4-BE49-F238E27FC236}">
                <a16:creationId xmlns:a16="http://schemas.microsoft.com/office/drawing/2014/main" id="{50E5A325-EB31-01CA-EB00-5BCE3541538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9999" y="536540"/>
            <a:ext cx="2970993" cy="806325"/>
          </a:xfrm>
          <a:prstGeom prst="rect">
            <a:avLst/>
          </a:prstGeom>
        </p:spPr>
      </p:pic>
      <p:pic>
        <p:nvPicPr>
          <p:cNvPr id="10" name="Picture 9" descr="A close-up of a sign&#10;&#10;Description automatically generated with low confidence">
            <a:extLst>
              <a:ext uri="{FF2B5EF4-FFF2-40B4-BE49-F238E27FC236}">
                <a16:creationId xmlns:a16="http://schemas.microsoft.com/office/drawing/2014/main" id="{97CC7BA7-A5E9-F98E-4927-B349B60B1E93}"/>
              </a:ext>
            </a:extLst>
          </p:cNvPr>
          <p:cNvPicPr>
            <a:picLocks noChangeAspect="1"/>
          </p:cNvPicPr>
          <p:nvPr/>
        </p:nvPicPr>
        <p:blipFill>
          <a:blip r:embed="rId3"/>
          <a:stretch>
            <a:fillRect/>
          </a:stretch>
        </p:blipFill>
        <p:spPr>
          <a:xfrm>
            <a:off x="4003707" y="524491"/>
            <a:ext cx="4941985" cy="806324"/>
          </a:xfrm>
          <a:prstGeom prst="rect">
            <a:avLst/>
          </a:prstGeom>
        </p:spPr>
      </p:pic>
      <p:pic>
        <p:nvPicPr>
          <p:cNvPr id="1026" name="Picture 2" descr="Hopkins Logos |">
            <a:extLst>
              <a:ext uri="{FF2B5EF4-FFF2-40B4-BE49-F238E27FC236}">
                <a16:creationId xmlns:a16="http://schemas.microsoft.com/office/drawing/2014/main" id="{222868BC-D593-BF66-CD67-0D85A2B71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7435" y="150208"/>
            <a:ext cx="1911723" cy="137067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a:extLst>
              <a:ext uri="{FF2B5EF4-FFF2-40B4-BE49-F238E27FC236}">
                <a16:creationId xmlns:a16="http://schemas.microsoft.com/office/drawing/2014/main" id="{E3708580-A311-7E9A-0E1D-E01F43D0652F}"/>
              </a:ext>
            </a:extLst>
          </p:cNvPr>
          <p:cNvSpPr txBox="1">
            <a:spLocks/>
          </p:cNvSpPr>
          <p:nvPr/>
        </p:nvSpPr>
        <p:spPr>
          <a:xfrm>
            <a:off x="719999" y="3578799"/>
            <a:ext cx="8986132" cy="6605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b="0" kern="120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000" b="0" kern="1200">
                <a:solidFill>
                  <a:schemeClr val="tx1"/>
                </a:solidFill>
                <a:latin typeface="+mj-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000" b="0" kern="1200">
                <a:solidFill>
                  <a:schemeClr val="tx1"/>
                </a:solidFill>
                <a:latin typeface="+mj-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000" b="0" kern="120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0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Published November 13</a:t>
            </a:r>
            <a:r>
              <a:rPr kumimoji="0" lang="en-US" sz="2400" b="0" i="0" u="none" strike="noStrike" kern="1200" cap="none" spc="0" normalizeH="0" baseline="30000" noProof="0" dirty="0">
                <a:ln>
                  <a:noFill/>
                </a:ln>
                <a:solidFill>
                  <a:prstClr val="black"/>
                </a:solidFill>
                <a:effectLst/>
                <a:uLnTx/>
                <a:uFillTx/>
                <a:latin typeface="Avenir Book" panose="02000503020000020003" pitchFamily="2" charset="0"/>
                <a:ea typeface="+mn-ea"/>
                <a:cs typeface="+mn-cs"/>
              </a:rPr>
              <a:t>th</a:t>
            </a:r>
            <a:r>
              <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2024 in </a:t>
            </a:r>
            <a:r>
              <a:rPr kumimoji="0" lang="en-US" sz="2400" b="0" i="1"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JAMA Dermatology</a:t>
            </a:r>
            <a:endPar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319505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A3E8A-23AB-B396-C228-386CDD93F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03C92-BF48-A992-54F2-1B4E3A5A06B5}"/>
              </a:ext>
            </a:extLst>
          </p:cNvPr>
          <p:cNvSpPr>
            <a:spLocks noGrp="1"/>
          </p:cNvSpPr>
          <p:nvPr>
            <p:ph type="title"/>
          </p:nvPr>
        </p:nvSpPr>
        <p:spPr>
          <a:xfrm>
            <a:off x="138836" y="733713"/>
            <a:ext cx="9552458" cy="1149944"/>
          </a:xfrm>
        </p:spPr>
        <p:txBody>
          <a:bodyPr>
            <a:normAutofit/>
          </a:bodyPr>
          <a:lstStyle/>
          <a:p>
            <a:r>
              <a:rPr lang="en-US" sz="2400" dirty="0">
                <a:latin typeface="Avenir Book" panose="02000503020000020003" pitchFamily="2" charset="0"/>
              </a:rPr>
              <a:t>Chronicity: 48% &lt;1mo, 20% 1-3mo, 29% &gt;3mo, 3% not reported</a:t>
            </a:r>
            <a:endParaRPr lang="en-US" sz="2000" dirty="0">
              <a:latin typeface="Avenir Book" panose="02000503020000020003" pitchFamily="2" charset="0"/>
            </a:endParaRPr>
          </a:p>
        </p:txBody>
      </p:sp>
      <p:pic>
        <p:nvPicPr>
          <p:cNvPr id="10" name="Picture 9">
            <a:extLst>
              <a:ext uri="{FF2B5EF4-FFF2-40B4-BE49-F238E27FC236}">
                <a16:creationId xmlns:a16="http://schemas.microsoft.com/office/drawing/2014/main" id="{A17401E9-1F96-E760-42CE-A718285E64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B18F5D86-04AF-54A8-1B1E-44734ECDCC62}"/>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26AC8F9-5F17-EDE1-0A88-9FF951D8F0F1}"/>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CB65A6D-5885-5961-15E7-21CC66255E8A}"/>
              </a:ext>
            </a:extLst>
          </p:cNvPr>
          <p:cNvSpPr txBox="1"/>
          <p:nvPr/>
        </p:nvSpPr>
        <p:spPr>
          <a:xfrm>
            <a:off x="150342" y="62991"/>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Results: Patient-Reported Chronicity</a:t>
            </a:r>
          </a:p>
        </p:txBody>
      </p:sp>
      <p:sp>
        <p:nvSpPr>
          <p:cNvPr id="3" name="TextBox 2">
            <a:extLst>
              <a:ext uri="{FF2B5EF4-FFF2-40B4-BE49-F238E27FC236}">
                <a16:creationId xmlns:a16="http://schemas.microsoft.com/office/drawing/2014/main" id="{F869C0D7-5CCD-16D4-39F2-4D3BD580CE72}"/>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
        <p:nvSpPr>
          <p:cNvPr id="5" name="Title 1">
            <a:extLst>
              <a:ext uri="{FF2B5EF4-FFF2-40B4-BE49-F238E27FC236}">
                <a16:creationId xmlns:a16="http://schemas.microsoft.com/office/drawing/2014/main" id="{E3C665BF-8B90-90B8-55CA-75E7B4ED7E23}"/>
              </a:ext>
            </a:extLst>
          </p:cNvPr>
          <p:cNvSpPr txBox="1">
            <a:spLocks/>
          </p:cNvSpPr>
          <p:nvPr/>
        </p:nvSpPr>
        <p:spPr>
          <a:xfrm>
            <a:off x="554182" y="2665188"/>
            <a:ext cx="4211793" cy="21682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venir Book" panose="02000503020000020003" pitchFamily="2" charset="0"/>
              </a:rPr>
              <a:t>Subacute or chronic wounds were more often medium or large, compared to acute wounds </a:t>
            </a:r>
          </a:p>
          <a:p>
            <a:r>
              <a:rPr lang="en-US" sz="2400" dirty="0">
                <a:latin typeface="Avenir Book" panose="02000503020000020003" pitchFamily="2" charset="0"/>
              </a:rPr>
              <a:t>(</a:t>
            </a:r>
            <a:r>
              <a:rPr lang="en-US" sz="2400" dirty="0">
                <a:effectLst/>
                <a:latin typeface="Avenir Book" panose="02000503020000020003" pitchFamily="2" charset="0"/>
                <a:ea typeface="Times New Roman" panose="02020603050405020304" pitchFamily="18" charset="0"/>
              </a:rPr>
              <a:t>OR 48.5; 95% CI 8.2-1274.8</a:t>
            </a:r>
            <a:r>
              <a:rPr lang="en-US" sz="2400" dirty="0">
                <a:latin typeface="Avenir Book" panose="02000503020000020003" pitchFamily="2" charset="0"/>
                <a:ea typeface="Times New Roman" panose="02020603050405020304" pitchFamily="18" charset="0"/>
              </a:rPr>
              <a:t>)</a:t>
            </a:r>
            <a:endParaRPr lang="en-US" sz="2400" b="1" dirty="0">
              <a:latin typeface="Avenir Book" panose="02000503020000020003" pitchFamily="2" charset="0"/>
            </a:endParaRPr>
          </a:p>
        </p:txBody>
      </p:sp>
      <p:pic>
        <p:nvPicPr>
          <p:cNvPr id="8" name="Picture 7" descr="A graph of a patient&#10;&#10;Description automatically generated">
            <a:extLst>
              <a:ext uri="{FF2B5EF4-FFF2-40B4-BE49-F238E27FC236}">
                <a16:creationId xmlns:a16="http://schemas.microsoft.com/office/drawing/2014/main" id="{71F18CC7-8098-FFCC-DC6B-2A709C894CAE}"/>
              </a:ext>
            </a:extLst>
          </p:cNvPr>
          <p:cNvPicPr>
            <a:picLocks noChangeAspect="1"/>
          </p:cNvPicPr>
          <p:nvPr/>
        </p:nvPicPr>
        <p:blipFill>
          <a:blip r:embed="rId4"/>
          <a:srcRect t="7576"/>
          <a:stretch/>
        </p:blipFill>
        <p:spPr>
          <a:xfrm>
            <a:off x="4765975" y="1883660"/>
            <a:ext cx="7167768" cy="3642675"/>
          </a:xfrm>
          <a:prstGeom prst="rect">
            <a:avLst/>
          </a:prstGeom>
        </p:spPr>
      </p:pic>
    </p:spTree>
    <p:extLst>
      <p:ext uri="{BB962C8B-B14F-4D97-AF65-F5344CB8AC3E}">
        <p14:creationId xmlns:p14="http://schemas.microsoft.com/office/powerpoint/2010/main" val="247813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A94B7-D63D-2B00-9FCE-E9F92B027D7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1701909-E8F8-8B79-C42B-D52B5C9558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2C9EEC1A-9B80-9134-4A6C-82A0E0E14452}"/>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9B74A41-C25E-AE1F-95C3-5C4A1365CCFD}"/>
              </a:ext>
            </a:extLst>
          </p:cNvPr>
          <p:cNvSpPr txBox="1"/>
          <p:nvPr/>
        </p:nvSpPr>
        <p:spPr>
          <a:xfrm>
            <a:off x="150342" y="62991"/>
            <a:ext cx="10064808"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Clinical Experience With Xylazine Wounds</a:t>
            </a:r>
          </a:p>
        </p:txBody>
      </p:sp>
      <p:cxnSp>
        <p:nvCxnSpPr>
          <p:cNvPr id="9" name="Straight Arrow Connector 8">
            <a:extLst>
              <a:ext uri="{FF2B5EF4-FFF2-40B4-BE49-F238E27FC236}">
                <a16:creationId xmlns:a16="http://schemas.microsoft.com/office/drawing/2014/main" id="{5E1FBC57-3FA0-E045-F653-2635EB0C37E2}"/>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7" name="Slide Number Placeholder 2">
            <a:extLst>
              <a:ext uri="{FF2B5EF4-FFF2-40B4-BE49-F238E27FC236}">
                <a16:creationId xmlns:a16="http://schemas.microsoft.com/office/drawing/2014/main" id="{C0DFB402-1315-0C4E-D516-755CD67636E6}"/>
              </a:ext>
            </a:extLst>
          </p:cNvPr>
          <p:cNvSpPr txBox="1">
            <a:spLocks/>
          </p:cNvSpPr>
          <p:nvPr/>
        </p:nvSpPr>
        <p:spPr>
          <a:xfrm>
            <a:off x="8121112" y="6298213"/>
            <a:ext cx="3920546" cy="4522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060"/>
                </a:solidFill>
                <a:latin typeface="Avenir Book" panose="02000503020000020003" pitchFamily="2" charset="0"/>
              </a:rPr>
              <a:t> McFadden (2024) </a:t>
            </a:r>
          </a:p>
        </p:txBody>
      </p:sp>
      <p:sp>
        <p:nvSpPr>
          <p:cNvPr id="14" name="TextBox 13">
            <a:extLst>
              <a:ext uri="{FF2B5EF4-FFF2-40B4-BE49-F238E27FC236}">
                <a16:creationId xmlns:a16="http://schemas.microsoft.com/office/drawing/2014/main" id="{660AABD5-BDED-F212-80C5-0B3A46F96B52}"/>
              </a:ext>
            </a:extLst>
          </p:cNvPr>
          <p:cNvSpPr txBox="1"/>
          <p:nvPr/>
        </p:nvSpPr>
        <p:spPr>
          <a:xfrm>
            <a:off x="3099425" y="-1265465"/>
            <a:ext cx="6100010" cy="646331"/>
          </a:xfrm>
          <a:prstGeom prst="rect">
            <a:avLst/>
          </a:prstGeom>
          <a:noFill/>
        </p:spPr>
        <p:txBody>
          <a:bodyPr wrap="square">
            <a:spAutoFit/>
          </a:bodyPr>
          <a:lstStyle/>
          <a:p>
            <a:r>
              <a:rPr lang="en-US" sz="1800" dirty="0">
                <a:latin typeface="Avenir Book" panose="02000503020000020003" pitchFamily="2" charset="0"/>
              </a:rPr>
              <a:t>- Physical barriers to epithelialization</a:t>
            </a:r>
            <a:br>
              <a:rPr lang="en-US" sz="1800" dirty="0">
                <a:latin typeface="Avenir Book" panose="02000503020000020003" pitchFamily="2" charset="0"/>
              </a:rPr>
            </a:br>
            <a:r>
              <a:rPr lang="en-US" sz="1800" dirty="0">
                <a:latin typeface="Avenir Book" panose="02000503020000020003" pitchFamily="2" charset="0"/>
              </a:rPr>
              <a:t>- Pro-inflammatory biofilms inhibiting healing</a:t>
            </a:r>
            <a:endParaRPr lang="en-US" dirty="0"/>
          </a:p>
        </p:txBody>
      </p:sp>
      <p:sp>
        <p:nvSpPr>
          <p:cNvPr id="16" name="TextBox 15">
            <a:extLst>
              <a:ext uri="{FF2B5EF4-FFF2-40B4-BE49-F238E27FC236}">
                <a16:creationId xmlns:a16="http://schemas.microsoft.com/office/drawing/2014/main" id="{3EBEC91C-76F9-0CCB-DDFE-81C74FC32E93}"/>
              </a:ext>
            </a:extLst>
          </p:cNvPr>
          <p:cNvSpPr txBox="1"/>
          <p:nvPr/>
        </p:nvSpPr>
        <p:spPr>
          <a:xfrm>
            <a:off x="5135256" y="-3271954"/>
            <a:ext cx="6100010" cy="1754326"/>
          </a:xfrm>
          <a:prstGeom prst="rect">
            <a:avLst/>
          </a:prstGeom>
          <a:noFill/>
        </p:spPr>
        <p:txBody>
          <a:bodyPr wrap="square">
            <a:spAutoFit/>
          </a:bodyPr>
          <a:lstStyle/>
          <a:p>
            <a:r>
              <a:rPr lang="en-US" sz="1800" dirty="0">
                <a:latin typeface="Avenir Book" panose="02000503020000020003" pitchFamily="2" charset="0"/>
              </a:rPr>
              <a:t>- Limbs as common sites of injection, possibly implicating local tissue injury and direct cytotoxicity</a:t>
            </a:r>
            <a:br>
              <a:rPr lang="en-US" sz="1800" dirty="0">
                <a:latin typeface="Avenir Book" panose="02000503020000020003" pitchFamily="2" charset="0"/>
              </a:rPr>
            </a:br>
            <a:r>
              <a:rPr lang="en-US" sz="1800" dirty="0">
                <a:latin typeface="Avenir Book" panose="02000503020000020003" pitchFamily="2" charset="0"/>
              </a:rPr>
              <a:t>- Vasoconstrictive properties resulting in tissue hypoperfusion</a:t>
            </a:r>
            <a:br>
              <a:rPr lang="en-US" sz="1800" dirty="0">
                <a:latin typeface="Avenir Book" panose="02000503020000020003" pitchFamily="2" charset="0"/>
              </a:rPr>
            </a:br>
            <a:r>
              <a:rPr lang="en-US" sz="1800" dirty="0">
                <a:latin typeface="Avenir Book" panose="02000503020000020003" pitchFamily="2" charset="0"/>
              </a:rPr>
              <a:t>- Thin dermis and hypodermis of extensor limb surfaces may be more prone to injury</a:t>
            </a:r>
            <a:endParaRPr lang="en-US" dirty="0"/>
          </a:p>
        </p:txBody>
      </p:sp>
      <p:sp>
        <p:nvSpPr>
          <p:cNvPr id="17" name="Title 1">
            <a:extLst>
              <a:ext uri="{FF2B5EF4-FFF2-40B4-BE49-F238E27FC236}">
                <a16:creationId xmlns:a16="http://schemas.microsoft.com/office/drawing/2014/main" id="{B1520232-03BE-6035-9359-48463565D733}"/>
              </a:ext>
            </a:extLst>
          </p:cNvPr>
          <p:cNvSpPr txBox="1">
            <a:spLocks/>
          </p:cNvSpPr>
          <p:nvPr/>
        </p:nvSpPr>
        <p:spPr>
          <a:xfrm>
            <a:off x="150342" y="921487"/>
            <a:ext cx="11677591" cy="1306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Avenir Book" panose="02000503020000020003" pitchFamily="2" charset="0"/>
              </a:rPr>
              <a:t>Xylazine wounds </a:t>
            </a:r>
            <a:r>
              <a:rPr lang="en-US" sz="2000" b="1" dirty="0">
                <a:latin typeface="Avenir Book" panose="02000503020000020003" pitchFamily="2" charset="0"/>
              </a:rPr>
              <a:t>do not exclusively occur at sites of injection</a:t>
            </a:r>
            <a:r>
              <a:rPr lang="en-US" sz="2000" dirty="0">
                <a:latin typeface="Avenir Book" panose="02000503020000020003" pitchFamily="2" charset="0"/>
              </a:rPr>
              <a:t>. They are also found in patients who do not inject fentanyl/dope. </a:t>
            </a:r>
          </a:p>
          <a:p>
            <a:endParaRPr lang="en-US" sz="2000" dirty="0">
              <a:latin typeface="Avenir Book" panose="02000503020000020003" pitchFamily="2" charset="0"/>
            </a:endParaRPr>
          </a:p>
        </p:txBody>
      </p:sp>
      <p:sp>
        <p:nvSpPr>
          <p:cNvPr id="21" name="TextBox 20">
            <a:extLst>
              <a:ext uri="{FF2B5EF4-FFF2-40B4-BE49-F238E27FC236}">
                <a16:creationId xmlns:a16="http://schemas.microsoft.com/office/drawing/2014/main" id="{05BEEFEC-FDF6-715F-433D-E701ADCE55E2}"/>
              </a:ext>
            </a:extLst>
          </p:cNvPr>
          <p:cNvSpPr txBox="1"/>
          <p:nvPr/>
        </p:nvSpPr>
        <p:spPr>
          <a:xfrm>
            <a:off x="150342" y="1969392"/>
            <a:ext cx="11891316" cy="1015663"/>
          </a:xfrm>
          <a:prstGeom prst="rect">
            <a:avLst/>
          </a:prstGeom>
          <a:noFill/>
        </p:spPr>
        <p:txBody>
          <a:bodyPr wrap="square">
            <a:spAutoFit/>
          </a:bodyPr>
          <a:lstStyle/>
          <a:p>
            <a:br>
              <a:rPr lang="en-US" sz="2000" dirty="0">
                <a:latin typeface="Avenir Book" panose="02000503020000020003" pitchFamily="2" charset="0"/>
              </a:rPr>
            </a:br>
            <a:r>
              <a:rPr lang="en-US" sz="2000" dirty="0">
                <a:latin typeface="Avenir Book" panose="02000503020000020003" pitchFamily="2" charset="0"/>
              </a:rPr>
              <a:t>The care of patients suffering from these wounds is </a:t>
            </a:r>
            <a:r>
              <a:rPr lang="en-US" sz="2000" b="1" dirty="0">
                <a:latin typeface="Avenir Book" panose="02000503020000020003" pitchFamily="2" charset="0"/>
              </a:rPr>
              <a:t>multi-disciplinary and resource-intensive, requiring attention to social determinants (e.g. housing); </a:t>
            </a:r>
            <a:r>
              <a:rPr lang="en-US" sz="2000" dirty="0">
                <a:latin typeface="Avenir Book" panose="02000503020000020003" pitchFamily="2" charset="0"/>
              </a:rPr>
              <a:t>however, these wounds can heal.</a:t>
            </a:r>
          </a:p>
        </p:txBody>
      </p:sp>
      <p:pic>
        <p:nvPicPr>
          <p:cNvPr id="22" name="Picture 21">
            <a:extLst>
              <a:ext uri="{FF2B5EF4-FFF2-40B4-BE49-F238E27FC236}">
                <a16:creationId xmlns:a16="http://schemas.microsoft.com/office/drawing/2014/main" id="{DB026BC1-927B-1C5C-0B90-3DDC4E418445}"/>
              </a:ext>
            </a:extLst>
          </p:cNvPr>
          <p:cNvPicPr>
            <a:picLocks noChangeAspect="1"/>
          </p:cNvPicPr>
          <p:nvPr/>
        </p:nvPicPr>
        <p:blipFill>
          <a:blip r:embed="rId4"/>
          <a:srcRect b="50220"/>
          <a:stretch/>
        </p:blipFill>
        <p:spPr>
          <a:xfrm>
            <a:off x="1521159" y="3562488"/>
            <a:ext cx="4381500" cy="2029391"/>
          </a:xfrm>
          <a:prstGeom prst="rect">
            <a:avLst/>
          </a:prstGeom>
        </p:spPr>
      </p:pic>
      <p:pic>
        <p:nvPicPr>
          <p:cNvPr id="23" name="Picture 22">
            <a:extLst>
              <a:ext uri="{FF2B5EF4-FFF2-40B4-BE49-F238E27FC236}">
                <a16:creationId xmlns:a16="http://schemas.microsoft.com/office/drawing/2014/main" id="{D39F689C-D1FB-3708-7C1A-5B4D9D459F48}"/>
              </a:ext>
            </a:extLst>
          </p:cNvPr>
          <p:cNvPicPr>
            <a:picLocks noChangeAspect="1"/>
          </p:cNvPicPr>
          <p:nvPr/>
        </p:nvPicPr>
        <p:blipFill>
          <a:blip r:embed="rId4"/>
          <a:srcRect t="50220"/>
          <a:stretch/>
        </p:blipFill>
        <p:spPr>
          <a:xfrm>
            <a:off x="5902659" y="3578672"/>
            <a:ext cx="4381500" cy="2029391"/>
          </a:xfrm>
          <a:prstGeom prst="rect">
            <a:avLst/>
          </a:prstGeom>
        </p:spPr>
      </p:pic>
      <p:sp>
        <p:nvSpPr>
          <p:cNvPr id="2" name="TextBox 1">
            <a:extLst>
              <a:ext uri="{FF2B5EF4-FFF2-40B4-BE49-F238E27FC236}">
                <a16:creationId xmlns:a16="http://schemas.microsoft.com/office/drawing/2014/main" id="{36B349EC-7FFE-0A72-A939-E13C2995A677}"/>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Tree>
    <p:extLst>
      <p:ext uri="{BB962C8B-B14F-4D97-AF65-F5344CB8AC3E}">
        <p14:creationId xmlns:p14="http://schemas.microsoft.com/office/powerpoint/2010/main" val="49722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32D5-AE07-CFC3-1904-021349CB2DBE}"/>
              </a:ext>
            </a:extLst>
          </p:cNvPr>
          <p:cNvSpPr>
            <a:spLocks noGrp="1"/>
          </p:cNvSpPr>
          <p:nvPr>
            <p:ph type="title"/>
          </p:nvPr>
        </p:nvSpPr>
        <p:spPr>
          <a:xfrm>
            <a:off x="257204" y="2472267"/>
            <a:ext cx="11784454" cy="1003007"/>
          </a:xfrm>
        </p:spPr>
        <p:txBody>
          <a:bodyPr>
            <a:noAutofit/>
          </a:bodyPr>
          <a:lstStyle/>
          <a:p>
            <a:r>
              <a:rPr lang="en-US" sz="2400" b="1" dirty="0">
                <a:latin typeface="Avenir Book" panose="02000503020000020003" pitchFamily="2" charset="0"/>
              </a:rPr>
              <a:t>Strengths: </a:t>
            </a:r>
            <a:r>
              <a:rPr lang="en-US" sz="2400" dirty="0">
                <a:latin typeface="Avenir Book" panose="02000503020000020003" pitchFamily="2" charset="0"/>
              </a:rPr>
              <a:t>largest case series to date, confirmed xylazine exposure, systematic characterization of wounds</a:t>
            </a:r>
          </a:p>
        </p:txBody>
      </p:sp>
      <p:pic>
        <p:nvPicPr>
          <p:cNvPr id="10" name="Picture 9">
            <a:extLst>
              <a:ext uri="{FF2B5EF4-FFF2-40B4-BE49-F238E27FC236}">
                <a16:creationId xmlns:a16="http://schemas.microsoft.com/office/drawing/2014/main" id="{A5C42330-1F06-267E-CDFD-C695B399C7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F72DD925-5DEC-6BBE-B1B6-D4419426D2B7}"/>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3393088-CC13-721C-8BD9-7D62BD97B64D}"/>
              </a:ext>
            </a:extLst>
          </p:cNvPr>
          <p:cNvSpPr txBox="1"/>
          <p:nvPr/>
        </p:nvSpPr>
        <p:spPr>
          <a:xfrm>
            <a:off x="150342" y="62991"/>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Strengths, Limitations, and Conclusions</a:t>
            </a:r>
          </a:p>
        </p:txBody>
      </p:sp>
      <p:cxnSp>
        <p:nvCxnSpPr>
          <p:cNvPr id="9" name="Straight Arrow Connector 8">
            <a:extLst>
              <a:ext uri="{FF2B5EF4-FFF2-40B4-BE49-F238E27FC236}">
                <a16:creationId xmlns:a16="http://schemas.microsoft.com/office/drawing/2014/main" id="{8CB79BE1-CED8-00D0-8CEE-9C8B0CAA2271}"/>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662AC71-E004-993A-BF2A-2F3F9613DF7E}"/>
              </a:ext>
            </a:extLst>
          </p:cNvPr>
          <p:cNvSpPr txBox="1"/>
          <p:nvPr/>
        </p:nvSpPr>
        <p:spPr>
          <a:xfrm>
            <a:off x="3099425" y="-1265465"/>
            <a:ext cx="6100010" cy="646331"/>
          </a:xfrm>
          <a:prstGeom prst="rect">
            <a:avLst/>
          </a:prstGeom>
          <a:noFill/>
        </p:spPr>
        <p:txBody>
          <a:bodyPr wrap="square">
            <a:spAutoFit/>
          </a:bodyPr>
          <a:lstStyle/>
          <a:p>
            <a:r>
              <a:rPr lang="en-US" sz="1800" dirty="0">
                <a:latin typeface="Avenir Book" panose="02000503020000020003" pitchFamily="2" charset="0"/>
              </a:rPr>
              <a:t>- Physical barriers to epithelialization</a:t>
            </a:r>
            <a:br>
              <a:rPr lang="en-US" sz="1800" dirty="0">
                <a:latin typeface="Avenir Book" panose="02000503020000020003" pitchFamily="2" charset="0"/>
              </a:rPr>
            </a:br>
            <a:r>
              <a:rPr lang="en-US" sz="1800" dirty="0">
                <a:latin typeface="Avenir Book" panose="02000503020000020003" pitchFamily="2" charset="0"/>
              </a:rPr>
              <a:t>- Pro-inflammatory biofilms inhibiting healing</a:t>
            </a:r>
            <a:endParaRPr lang="en-US" dirty="0"/>
          </a:p>
        </p:txBody>
      </p:sp>
      <p:sp>
        <p:nvSpPr>
          <p:cNvPr id="18" name="Slide Number Placeholder 2">
            <a:extLst>
              <a:ext uri="{FF2B5EF4-FFF2-40B4-BE49-F238E27FC236}">
                <a16:creationId xmlns:a16="http://schemas.microsoft.com/office/drawing/2014/main" id="{26F20050-5B80-6A7B-C182-2565464C3616}"/>
              </a:ext>
            </a:extLst>
          </p:cNvPr>
          <p:cNvSpPr txBox="1">
            <a:spLocks/>
          </p:cNvSpPr>
          <p:nvPr/>
        </p:nvSpPr>
        <p:spPr>
          <a:xfrm>
            <a:off x="7982465" y="6269208"/>
            <a:ext cx="4059193" cy="4522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060"/>
                </a:solidFill>
                <a:latin typeface="Avenir Book" panose="02000503020000020003" pitchFamily="2" charset="0"/>
              </a:rPr>
              <a:t>Silva-Torres (2014), Gaertner (1987), </a:t>
            </a:r>
            <a:r>
              <a:rPr lang="en-US" dirty="0" err="1">
                <a:solidFill>
                  <a:srgbClr val="002060"/>
                </a:solidFill>
                <a:latin typeface="Avenir Book" panose="02000503020000020003" pitchFamily="2" charset="0"/>
              </a:rPr>
              <a:t>Störchle</a:t>
            </a:r>
            <a:r>
              <a:rPr lang="en-US" dirty="0">
                <a:solidFill>
                  <a:srgbClr val="002060"/>
                </a:solidFill>
                <a:latin typeface="Avenir Book" panose="02000503020000020003" pitchFamily="2" charset="0"/>
              </a:rPr>
              <a:t> (2018), Lee (2002), Nagle (2024), Nichols (2015), Metcalf (2013)</a:t>
            </a:r>
          </a:p>
          <a:p>
            <a:endParaRPr lang="en-US" dirty="0">
              <a:solidFill>
                <a:srgbClr val="002060"/>
              </a:solidFill>
              <a:latin typeface="Avenir Book" panose="02000503020000020003" pitchFamily="2" charset="0"/>
            </a:endParaRPr>
          </a:p>
        </p:txBody>
      </p:sp>
      <p:sp>
        <p:nvSpPr>
          <p:cNvPr id="3" name="TextBox 2">
            <a:extLst>
              <a:ext uri="{FF2B5EF4-FFF2-40B4-BE49-F238E27FC236}">
                <a16:creationId xmlns:a16="http://schemas.microsoft.com/office/drawing/2014/main" id="{00FC6DCB-24DA-16FB-5936-80C6E374A3D1}"/>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
        <p:nvSpPr>
          <p:cNvPr id="7" name="Title 1">
            <a:extLst>
              <a:ext uri="{FF2B5EF4-FFF2-40B4-BE49-F238E27FC236}">
                <a16:creationId xmlns:a16="http://schemas.microsoft.com/office/drawing/2014/main" id="{49906926-BFEF-BA3C-3376-F52A6271910C}"/>
              </a:ext>
            </a:extLst>
          </p:cNvPr>
          <p:cNvSpPr txBox="1">
            <a:spLocks/>
          </p:cNvSpPr>
          <p:nvPr/>
        </p:nvSpPr>
        <p:spPr>
          <a:xfrm>
            <a:off x="257203" y="3600541"/>
            <a:ext cx="11784454" cy="1003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venir Book" panose="02000503020000020003" pitchFamily="2" charset="0"/>
              </a:rPr>
              <a:t>Limitations</a:t>
            </a:r>
            <a:r>
              <a:rPr lang="en-US" sz="2400" dirty="0">
                <a:latin typeface="Avenir Book" panose="02000503020000020003" pitchFamily="2" charset="0"/>
              </a:rPr>
              <a:t>: retrospective design, single clinical encounter, 3 largest wounds, need to maintain a broad differential for the etiology of these wounds</a:t>
            </a:r>
          </a:p>
        </p:txBody>
      </p:sp>
      <p:sp>
        <p:nvSpPr>
          <p:cNvPr id="8" name="Title 1">
            <a:extLst>
              <a:ext uri="{FF2B5EF4-FFF2-40B4-BE49-F238E27FC236}">
                <a16:creationId xmlns:a16="http://schemas.microsoft.com/office/drawing/2014/main" id="{F3222CF4-5CE9-85C7-BBF8-BCEBE230BA21}"/>
              </a:ext>
            </a:extLst>
          </p:cNvPr>
          <p:cNvSpPr txBox="1">
            <a:spLocks/>
          </p:cNvSpPr>
          <p:nvPr/>
        </p:nvSpPr>
        <p:spPr>
          <a:xfrm>
            <a:off x="257204" y="1232903"/>
            <a:ext cx="11449887" cy="1003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venir Book" panose="02000503020000020003" pitchFamily="2" charset="0"/>
              </a:rPr>
              <a:t>Conclusions: </a:t>
            </a:r>
            <a:r>
              <a:rPr lang="en-US" sz="2400" dirty="0">
                <a:latin typeface="Avenir Book" panose="02000503020000020003" pitchFamily="2" charset="0"/>
              </a:rPr>
              <a:t>for people exposed to xylazine, wounds were commonly located on extensor surfaces of the extremities and wound chronicity was associated with larger wounds with a greater burden of devitalized tissue</a:t>
            </a:r>
          </a:p>
        </p:txBody>
      </p:sp>
      <p:sp>
        <p:nvSpPr>
          <p:cNvPr id="11" name="Title 1">
            <a:extLst>
              <a:ext uri="{FF2B5EF4-FFF2-40B4-BE49-F238E27FC236}">
                <a16:creationId xmlns:a16="http://schemas.microsoft.com/office/drawing/2014/main" id="{ED0F1965-C9B4-F0A4-1B1F-1DB5E727ECD2}"/>
              </a:ext>
            </a:extLst>
          </p:cNvPr>
          <p:cNvSpPr txBox="1">
            <a:spLocks/>
          </p:cNvSpPr>
          <p:nvPr/>
        </p:nvSpPr>
        <p:spPr>
          <a:xfrm>
            <a:off x="257203" y="4663192"/>
            <a:ext cx="11784454" cy="1003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venir Book" panose="02000503020000020003" pitchFamily="2" charset="0"/>
              </a:rPr>
              <a:t>Next steps: </a:t>
            </a:r>
            <a:r>
              <a:rPr lang="en-US" sz="2400" dirty="0">
                <a:latin typeface="Avenir Book" panose="02000503020000020003" pitchFamily="2" charset="0"/>
              </a:rPr>
              <a:t>prospective, longitudinal research with (serial) biopsies &amp; cultures</a:t>
            </a:r>
          </a:p>
        </p:txBody>
      </p:sp>
    </p:spTree>
    <p:extLst>
      <p:ext uri="{BB962C8B-B14F-4D97-AF65-F5344CB8AC3E}">
        <p14:creationId xmlns:p14="http://schemas.microsoft.com/office/powerpoint/2010/main" val="142058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6089C-F908-F050-4941-E181C2C79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6377B-24B4-A959-A678-2A28B931111F}"/>
              </a:ext>
            </a:extLst>
          </p:cNvPr>
          <p:cNvSpPr>
            <a:spLocks noGrp="1"/>
          </p:cNvSpPr>
          <p:nvPr>
            <p:ph type="title"/>
          </p:nvPr>
        </p:nvSpPr>
        <p:spPr>
          <a:xfrm>
            <a:off x="150341" y="851958"/>
            <a:ext cx="11677591" cy="5317355"/>
          </a:xfrm>
        </p:spPr>
        <p:txBody>
          <a:bodyPr>
            <a:noAutofit/>
          </a:bodyPr>
          <a:lstStyle/>
          <a:p>
            <a:pPr marL="0" marR="0"/>
            <a:r>
              <a:rPr lang="en-US" sz="1400" dirty="0">
                <a:effectLst/>
                <a:latin typeface="Avenir Book" panose="02000503020000020003" pitchFamily="2" charset="0"/>
              </a:rPr>
              <a:t>Lutz, L., McFadden, R., Xu, L., Bhatia, R., Davis, M.H., </a:t>
            </a:r>
            <a:r>
              <a:rPr lang="en-US" sz="1400" dirty="0" err="1">
                <a:effectLst/>
                <a:latin typeface="Avenir Book" panose="02000503020000020003" pitchFamily="2" charset="0"/>
              </a:rPr>
              <a:t>Rohacs</a:t>
            </a:r>
            <a:r>
              <a:rPr lang="en-US" sz="1400" dirty="0">
                <a:effectLst/>
                <a:latin typeface="Avenir Book" panose="02000503020000020003" pitchFamily="2" charset="0"/>
              </a:rPr>
              <a:t>, N., Wei, J., Perrone, J., Lowenstein, M., and </a:t>
            </a:r>
            <a:r>
              <a:rPr lang="en-US" sz="1400" dirty="0" err="1">
                <a:effectLst/>
                <a:latin typeface="Avenir Book" panose="02000503020000020003" pitchFamily="2" charset="0"/>
              </a:rPr>
              <a:t>Thakrar</a:t>
            </a:r>
            <a:r>
              <a:rPr lang="en-US" sz="1400" dirty="0">
                <a:latin typeface="Avenir Book" panose="02000503020000020003" pitchFamily="2" charset="0"/>
              </a:rPr>
              <a:t>, A. Xylazine-Associated Wound Characteristics Among Hospitalized Patients: A Case Series. </a:t>
            </a:r>
            <a:r>
              <a:rPr lang="en-US" sz="1400" i="1" dirty="0">
                <a:latin typeface="Avenir Book" panose="02000503020000020003" pitchFamily="2" charset="0"/>
              </a:rPr>
              <a:t>JAMA Dermatology. </a:t>
            </a:r>
            <a:r>
              <a:rPr lang="en-US" sz="1400" dirty="0">
                <a:latin typeface="Avenir Book" panose="02000503020000020003" pitchFamily="2" charset="0"/>
              </a:rPr>
              <a:t>Published online November 13, 2024.</a:t>
            </a:r>
            <a:br>
              <a:rPr lang="en-US" sz="1400" dirty="0">
                <a:latin typeface="Avenir Book" panose="02000503020000020003" pitchFamily="2" charset="0"/>
              </a:rPr>
            </a:br>
            <a:br>
              <a:rPr lang="en-US" sz="1400" dirty="0">
                <a:effectLst/>
                <a:latin typeface="Avenir Book" panose="02000503020000020003" pitchFamily="2" charset="0"/>
              </a:rPr>
            </a:br>
            <a:r>
              <a:rPr lang="en-US" sz="1400" dirty="0" err="1">
                <a:effectLst/>
                <a:latin typeface="Avenir Book" panose="02000503020000020003" pitchFamily="2" charset="0"/>
                <a:ea typeface="Times New Roman" panose="02020603050405020304" pitchFamily="18" charset="0"/>
              </a:rPr>
              <a:t>D’Orazio</a:t>
            </a:r>
            <a:r>
              <a:rPr lang="en-US" sz="1400" dirty="0">
                <a:effectLst/>
                <a:latin typeface="Avenir Book" panose="02000503020000020003" pitchFamily="2" charset="0"/>
                <a:ea typeface="Times New Roman" panose="02020603050405020304" pitchFamily="18" charset="0"/>
              </a:rPr>
              <a:t> J, Nelson L, Perrone J, Wightman R, </a:t>
            </a:r>
            <a:r>
              <a:rPr lang="en-US" sz="1400" dirty="0" err="1">
                <a:effectLst/>
                <a:latin typeface="Avenir Book" panose="02000503020000020003" pitchFamily="2" charset="0"/>
                <a:ea typeface="Times New Roman" panose="02020603050405020304" pitchFamily="18" charset="0"/>
              </a:rPr>
              <a:t>Haroz</a:t>
            </a:r>
            <a:r>
              <a:rPr lang="en-US" sz="1400" dirty="0">
                <a:effectLst/>
                <a:latin typeface="Avenir Book" panose="02000503020000020003" pitchFamily="2" charset="0"/>
                <a:ea typeface="Times New Roman" panose="02020603050405020304" pitchFamily="18" charset="0"/>
              </a:rPr>
              <a:t> R. Xylazine adulteration of the heroin–fentanyl drug supply: a narrative review. </a:t>
            </a:r>
            <a:r>
              <a:rPr lang="en-US" sz="1400" i="1" dirty="0">
                <a:effectLst/>
                <a:latin typeface="Avenir Book" panose="02000503020000020003" pitchFamily="2" charset="0"/>
                <a:ea typeface="Times New Roman" panose="02020603050405020304" pitchFamily="18" charset="0"/>
              </a:rPr>
              <a:t>Ann Intern Med</a:t>
            </a:r>
            <a:r>
              <a:rPr lang="en-US" sz="1400" dirty="0">
                <a:effectLst/>
                <a:latin typeface="Avenir Book" panose="02000503020000020003" pitchFamily="2" charset="0"/>
                <a:ea typeface="Times New Roman" panose="02020603050405020304" pitchFamily="18" charset="0"/>
              </a:rPr>
              <a:t>. 2023;176(10):1370-1376. doi:10.7326/M23-2001</a:t>
            </a:r>
            <a:r>
              <a:rPr lang="en-US" sz="1400" dirty="0">
                <a:effectLst/>
                <a:latin typeface="Avenir Book" panose="02000503020000020003" pitchFamily="2" charset="0"/>
              </a:rPr>
              <a:t> </a:t>
            </a:r>
            <a:br>
              <a:rPr lang="en-US" sz="1400" dirty="0">
                <a:effectLst/>
                <a:latin typeface="Avenir Book" panose="02000503020000020003" pitchFamily="2" charset="0"/>
              </a:rPr>
            </a:br>
            <a:br>
              <a:rPr lang="en-US" sz="1400" dirty="0">
                <a:effectLst/>
                <a:latin typeface="Avenir Book" panose="02000503020000020003" pitchFamily="2" charset="0"/>
              </a:rPr>
            </a:br>
            <a:r>
              <a:rPr lang="en-US" sz="1400" dirty="0">
                <a:effectLst/>
                <a:latin typeface="Avenir Book" panose="02000503020000020003" pitchFamily="2" charset="0"/>
                <a:ea typeface="Times New Roman" panose="02020603050405020304" pitchFamily="18" charset="0"/>
              </a:rPr>
              <a:t>McFadden R, Wallace-</a:t>
            </a:r>
            <a:r>
              <a:rPr lang="en-US" sz="1400" dirty="0" err="1">
                <a:effectLst/>
                <a:latin typeface="Avenir Book" panose="02000503020000020003" pitchFamily="2" charset="0"/>
                <a:ea typeface="Times New Roman" panose="02020603050405020304" pitchFamily="18" charset="0"/>
              </a:rPr>
              <a:t>Keeshen</a:t>
            </a:r>
            <a:r>
              <a:rPr lang="en-US" sz="1400" dirty="0">
                <a:effectLst/>
                <a:latin typeface="Avenir Book" panose="02000503020000020003" pitchFamily="2" charset="0"/>
                <a:ea typeface="Times New Roman" panose="02020603050405020304" pitchFamily="18" charset="0"/>
              </a:rPr>
              <a:t> S, Petrillo Straub K, et al. Xylazine-associated wounds: clinical experience from a low-barrier wound care clinic in </a:t>
            </a:r>
            <a:r>
              <a:rPr lang="en-US" sz="1400" dirty="0" err="1">
                <a:effectLst/>
                <a:latin typeface="Avenir Book" panose="02000503020000020003" pitchFamily="2" charset="0"/>
                <a:ea typeface="Times New Roman" panose="02020603050405020304" pitchFamily="18" charset="0"/>
              </a:rPr>
              <a:t>philadelphia</a:t>
            </a:r>
            <a:r>
              <a:rPr lang="en-US" sz="1400" dirty="0">
                <a:effectLst/>
                <a:latin typeface="Avenir Book" panose="02000503020000020003" pitchFamily="2" charset="0"/>
                <a:ea typeface="Times New Roman" panose="02020603050405020304" pitchFamily="18" charset="0"/>
              </a:rPr>
              <a:t>. </a:t>
            </a:r>
            <a:r>
              <a:rPr lang="en-US" sz="1400" i="1" dirty="0">
                <a:effectLst/>
                <a:latin typeface="Avenir Book" panose="02000503020000020003" pitchFamily="2" charset="0"/>
                <a:ea typeface="Times New Roman" panose="02020603050405020304" pitchFamily="18" charset="0"/>
              </a:rPr>
              <a:t>J Addict Med</a:t>
            </a:r>
            <a:r>
              <a:rPr lang="en-US" sz="1400" dirty="0">
                <a:effectLst/>
                <a:latin typeface="Avenir Book" panose="02000503020000020003" pitchFamily="2" charset="0"/>
                <a:ea typeface="Times New Roman" panose="02020603050405020304" pitchFamily="18" charset="0"/>
              </a:rPr>
              <a:t>. 2024;18(1):9-12. doi:10.1097/ADM.0000000000001245</a:t>
            </a:r>
            <a:br>
              <a:rPr lang="en-US" sz="1400" dirty="0">
                <a:effectLst/>
                <a:latin typeface="Avenir Book" panose="02000503020000020003" pitchFamily="2" charset="0"/>
                <a:ea typeface="Times New Roman" panose="02020603050405020304" pitchFamily="18" charset="0"/>
              </a:rPr>
            </a:br>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O’Neil J, Kovach S. Xylazine-associated skin injury. </a:t>
            </a:r>
            <a:r>
              <a:rPr lang="en-US" sz="1400" i="1" dirty="0">
                <a:effectLst/>
                <a:latin typeface="Avenir Book" panose="02000503020000020003" pitchFamily="2" charset="0"/>
                <a:ea typeface="Times New Roman" panose="02020603050405020304" pitchFamily="18" charset="0"/>
              </a:rPr>
              <a:t>N Engl J Med</a:t>
            </a:r>
            <a:r>
              <a:rPr lang="en-US" sz="1400" dirty="0">
                <a:effectLst/>
                <a:latin typeface="Avenir Book" panose="02000503020000020003" pitchFamily="2" charset="0"/>
                <a:ea typeface="Times New Roman" panose="02020603050405020304" pitchFamily="18" charset="0"/>
              </a:rPr>
              <a:t>. 2023;388(24):2274-2274. doi:10.1056/NEJMicm2303601</a:t>
            </a:r>
            <a:br>
              <a:rPr lang="en-US" sz="1400" dirty="0">
                <a:effectLst/>
                <a:latin typeface="Avenir Book" panose="02000503020000020003" pitchFamily="2" charset="0"/>
                <a:ea typeface="Times New Roman" panose="02020603050405020304" pitchFamily="18" charset="0"/>
              </a:rPr>
            </a:br>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Rodríguez N, Vargas </a:t>
            </a:r>
            <a:r>
              <a:rPr lang="en-US" sz="1400" dirty="0" err="1">
                <a:effectLst/>
                <a:latin typeface="Avenir Book" panose="02000503020000020003" pitchFamily="2" charset="0"/>
                <a:ea typeface="Times New Roman" panose="02020603050405020304" pitchFamily="18" charset="0"/>
              </a:rPr>
              <a:t>Vidot</a:t>
            </a:r>
            <a:r>
              <a:rPr lang="en-US" sz="1400" dirty="0">
                <a:effectLst/>
                <a:latin typeface="Avenir Book" panose="02000503020000020003" pitchFamily="2" charset="0"/>
                <a:ea typeface="Times New Roman" panose="02020603050405020304" pitchFamily="18" charset="0"/>
              </a:rPr>
              <a:t> J, </a:t>
            </a:r>
            <a:r>
              <a:rPr lang="en-US" sz="1400" dirty="0" err="1">
                <a:effectLst/>
                <a:latin typeface="Avenir Book" panose="02000503020000020003" pitchFamily="2" charset="0"/>
                <a:ea typeface="Times New Roman" panose="02020603050405020304" pitchFamily="18" charset="0"/>
              </a:rPr>
              <a:t>Panelli</a:t>
            </a:r>
            <a:r>
              <a:rPr lang="en-US" sz="1400" dirty="0">
                <a:effectLst/>
                <a:latin typeface="Avenir Book" panose="02000503020000020003" pitchFamily="2" charset="0"/>
                <a:ea typeface="Times New Roman" panose="02020603050405020304" pitchFamily="18" charset="0"/>
              </a:rPr>
              <a:t> J, Colón H, Ritchie B, Yamamura Y. GC–MS confirmation of xylazine (</a:t>
            </a:r>
            <a:r>
              <a:rPr lang="en-US" sz="1400" dirty="0" err="1">
                <a:effectLst/>
                <a:latin typeface="Avenir Book" panose="02000503020000020003" pitchFamily="2" charset="0"/>
                <a:ea typeface="Times New Roman" panose="02020603050405020304" pitchFamily="18" charset="0"/>
              </a:rPr>
              <a:t>Rompun</a:t>
            </a:r>
            <a:r>
              <a:rPr lang="en-US" sz="1400" dirty="0">
                <a:effectLst/>
                <a:latin typeface="Avenir Book" panose="02000503020000020003" pitchFamily="2" charset="0"/>
                <a:ea typeface="Times New Roman" panose="02020603050405020304" pitchFamily="18" charset="0"/>
              </a:rPr>
              <a:t>), a veterinary sedative, in exchanged needles. </a:t>
            </a:r>
            <a:r>
              <a:rPr lang="en-US" sz="1400" i="1" dirty="0">
                <a:effectLst/>
                <a:latin typeface="Avenir Book" panose="02000503020000020003" pitchFamily="2" charset="0"/>
                <a:ea typeface="Times New Roman" panose="02020603050405020304" pitchFamily="18" charset="0"/>
              </a:rPr>
              <a:t>Drug and Alcohol Dependence</a:t>
            </a:r>
            <a:r>
              <a:rPr lang="en-US" sz="1400" dirty="0">
                <a:effectLst/>
                <a:latin typeface="Avenir Book" panose="02000503020000020003" pitchFamily="2" charset="0"/>
                <a:ea typeface="Times New Roman" panose="02020603050405020304" pitchFamily="18" charset="0"/>
              </a:rPr>
              <a:t>. 2008;96(3):290-293. doi:10.1016/j.drugalcdep.2008.03.005</a:t>
            </a:r>
            <a:br>
              <a:rPr lang="en-US" sz="1400" dirty="0">
                <a:effectLst/>
                <a:latin typeface="Avenir Book" panose="02000503020000020003" pitchFamily="2" charset="0"/>
                <a:ea typeface="Times New Roman" panose="02020603050405020304" pitchFamily="18" charset="0"/>
              </a:rPr>
            </a:br>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Reyes JC, Negrón JL, Colón HM, et al. The emerging of xylazine as a new drug of abuse and its health consequences among drug users in </a:t>
            </a:r>
            <a:r>
              <a:rPr lang="en-US" sz="1400" dirty="0" err="1">
                <a:effectLst/>
                <a:latin typeface="Avenir Book" panose="02000503020000020003" pitchFamily="2" charset="0"/>
                <a:ea typeface="Times New Roman" panose="02020603050405020304" pitchFamily="18" charset="0"/>
              </a:rPr>
              <a:t>puerto</a:t>
            </a:r>
            <a:r>
              <a:rPr lang="en-US" sz="1400" dirty="0">
                <a:effectLst/>
                <a:latin typeface="Avenir Book" panose="02000503020000020003" pitchFamily="2" charset="0"/>
                <a:ea typeface="Times New Roman" panose="02020603050405020304" pitchFamily="18" charset="0"/>
              </a:rPr>
              <a:t> </a:t>
            </a:r>
            <a:r>
              <a:rPr lang="en-US" sz="1400" dirty="0" err="1">
                <a:effectLst/>
                <a:latin typeface="Avenir Book" panose="02000503020000020003" pitchFamily="2" charset="0"/>
                <a:ea typeface="Times New Roman" panose="02020603050405020304" pitchFamily="18" charset="0"/>
              </a:rPr>
              <a:t>rico</a:t>
            </a:r>
            <a:r>
              <a:rPr lang="en-US" sz="1400" dirty="0">
                <a:effectLst/>
                <a:latin typeface="Avenir Book" panose="02000503020000020003" pitchFamily="2" charset="0"/>
                <a:ea typeface="Times New Roman" panose="02020603050405020304" pitchFamily="18" charset="0"/>
              </a:rPr>
              <a:t>. </a:t>
            </a:r>
            <a:r>
              <a:rPr lang="en-US" sz="1400" i="1" dirty="0">
                <a:effectLst/>
                <a:latin typeface="Avenir Book" panose="02000503020000020003" pitchFamily="2" charset="0"/>
                <a:ea typeface="Times New Roman" panose="02020603050405020304" pitchFamily="18" charset="0"/>
              </a:rPr>
              <a:t>J Urban Health</a:t>
            </a:r>
            <a:r>
              <a:rPr lang="en-US" sz="1400" dirty="0">
                <a:effectLst/>
                <a:latin typeface="Avenir Book" panose="02000503020000020003" pitchFamily="2" charset="0"/>
                <a:ea typeface="Times New Roman" panose="02020603050405020304" pitchFamily="18" charset="0"/>
              </a:rPr>
              <a:t>. 2012;89(3):519-526. doi:10.1007/s11524-011-9662-6</a:t>
            </a:r>
            <a:br>
              <a:rPr lang="en-US" sz="1400" dirty="0">
                <a:effectLst/>
                <a:latin typeface="Avenir Book" panose="02000503020000020003" pitchFamily="2" charset="0"/>
                <a:ea typeface="Times New Roman" panose="02020603050405020304" pitchFamily="18" charset="0"/>
              </a:rPr>
            </a:br>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Torruella RA. Xylazine (Veterinary sedative) use in </a:t>
            </a:r>
            <a:r>
              <a:rPr lang="en-US" sz="1400" dirty="0" err="1">
                <a:effectLst/>
                <a:latin typeface="Avenir Book" panose="02000503020000020003" pitchFamily="2" charset="0"/>
                <a:ea typeface="Times New Roman" panose="02020603050405020304" pitchFamily="18" charset="0"/>
              </a:rPr>
              <a:t>puerto</a:t>
            </a:r>
            <a:r>
              <a:rPr lang="en-US" sz="1400" dirty="0">
                <a:effectLst/>
                <a:latin typeface="Avenir Book" panose="02000503020000020003" pitchFamily="2" charset="0"/>
                <a:ea typeface="Times New Roman" panose="02020603050405020304" pitchFamily="18" charset="0"/>
              </a:rPr>
              <a:t> </a:t>
            </a:r>
            <a:r>
              <a:rPr lang="en-US" sz="1400" dirty="0" err="1">
                <a:effectLst/>
                <a:latin typeface="Avenir Book" panose="02000503020000020003" pitchFamily="2" charset="0"/>
                <a:ea typeface="Times New Roman" panose="02020603050405020304" pitchFamily="18" charset="0"/>
              </a:rPr>
              <a:t>rico</a:t>
            </a:r>
            <a:r>
              <a:rPr lang="en-US" sz="1400" dirty="0">
                <a:effectLst/>
                <a:latin typeface="Avenir Book" panose="02000503020000020003" pitchFamily="2" charset="0"/>
                <a:ea typeface="Times New Roman" panose="02020603050405020304" pitchFamily="18" charset="0"/>
              </a:rPr>
              <a:t>. </a:t>
            </a:r>
            <a:r>
              <a:rPr lang="en-US" sz="1400" i="1" dirty="0" err="1">
                <a:effectLst/>
                <a:latin typeface="Avenir Book" panose="02000503020000020003" pitchFamily="2" charset="0"/>
                <a:ea typeface="Times New Roman" panose="02020603050405020304" pitchFamily="18" charset="0"/>
              </a:rPr>
              <a:t>Subst</a:t>
            </a:r>
            <a:r>
              <a:rPr lang="en-US" sz="1400" i="1" dirty="0">
                <a:effectLst/>
                <a:latin typeface="Avenir Book" panose="02000503020000020003" pitchFamily="2" charset="0"/>
                <a:ea typeface="Times New Roman" panose="02020603050405020304" pitchFamily="18" charset="0"/>
              </a:rPr>
              <a:t> Abuse Treat Prev Policy</a:t>
            </a:r>
            <a:r>
              <a:rPr lang="en-US" sz="1400" dirty="0">
                <a:effectLst/>
                <a:latin typeface="Avenir Book" panose="02000503020000020003" pitchFamily="2" charset="0"/>
                <a:ea typeface="Times New Roman" panose="02020603050405020304" pitchFamily="18" charset="0"/>
              </a:rPr>
              <a:t>. 2011;6(1):7. doi:10.1186/1747-597X-6-7</a:t>
            </a:r>
            <a:br>
              <a:rPr lang="en-US" sz="1400" dirty="0">
                <a:effectLst/>
                <a:latin typeface="Avenir Book" panose="02000503020000020003" pitchFamily="2" charset="0"/>
                <a:ea typeface="Times New Roman" panose="02020603050405020304" pitchFamily="18" charset="0"/>
              </a:rPr>
            </a:br>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CFSRE: The Center for Forensic Science Research &amp; Education, NPS Discovery, City of Philadelphia Department of Public Health. Drug Checking Report: Q3 2022. Accessed December 16, 2022. https://</a:t>
            </a:r>
            <a:r>
              <a:rPr lang="en-US" sz="1400" dirty="0" err="1">
                <a:effectLst/>
                <a:latin typeface="Avenir Book" panose="02000503020000020003" pitchFamily="2" charset="0"/>
                <a:ea typeface="Times New Roman" panose="02020603050405020304" pitchFamily="18" charset="0"/>
              </a:rPr>
              <a:t>www.cfsre.org</a:t>
            </a:r>
            <a:r>
              <a:rPr lang="en-US" sz="1400" dirty="0">
                <a:effectLst/>
                <a:latin typeface="Avenir Book" panose="02000503020000020003" pitchFamily="2" charset="0"/>
                <a:ea typeface="Times New Roman" panose="02020603050405020304" pitchFamily="18" charset="0"/>
              </a:rPr>
              <a:t>/</a:t>
            </a:r>
            <a:r>
              <a:rPr lang="en-US" sz="1400" dirty="0" err="1">
                <a:effectLst/>
                <a:latin typeface="Avenir Book" panose="02000503020000020003" pitchFamily="2" charset="0"/>
                <a:ea typeface="Times New Roman" panose="02020603050405020304" pitchFamily="18" charset="0"/>
              </a:rPr>
              <a:t>nps</a:t>
            </a:r>
            <a:r>
              <a:rPr lang="en-US" sz="1400" dirty="0">
                <a:effectLst/>
                <a:latin typeface="Avenir Book" panose="02000503020000020003" pitchFamily="2" charset="0"/>
                <a:ea typeface="Times New Roman" panose="02020603050405020304" pitchFamily="18" charset="0"/>
              </a:rPr>
              <a:t>-discovery/drug-checking/drug-checking-q3-2022-philadelphia-pennsylvania-usa3.</a:t>
            </a:r>
            <a:br>
              <a:rPr lang="en-US" sz="1400" dirty="0">
                <a:effectLst/>
                <a:latin typeface="Avenir Book" panose="02000503020000020003" pitchFamily="2" charset="0"/>
                <a:ea typeface="Times New Roman" panose="02020603050405020304" pitchFamily="18" charset="0"/>
              </a:rPr>
            </a:br>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Hoffman RS. Closing the xylazine knowledge gap. </a:t>
            </a:r>
            <a:r>
              <a:rPr lang="en-US" sz="1400" i="1" dirty="0">
                <a:effectLst/>
                <a:latin typeface="Avenir Book" panose="02000503020000020003" pitchFamily="2" charset="0"/>
                <a:ea typeface="Times New Roman" panose="02020603050405020304" pitchFamily="18" charset="0"/>
              </a:rPr>
              <a:t>Clinical Toxicology</a:t>
            </a:r>
            <a:r>
              <a:rPr lang="en-US" sz="1400" dirty="0">
                <a:effectLst/>
                <a:latin typeface="Avenir Book" panose="02000503020000020003" pitchFamily="2" charset="0"/>
                <a:ea typeface="Times New Roman" panose="02020603050405020304" pitchFamily="18" charset="0"/>
              </a:rPr>
              <a:t>. 2023;61(12):1013-1016. doi:10.1080/15563650.2023.2294619</a:t>
            </a:r>
            <a:br>
              <a:rPr lang="en-US" sz="1400" dirty="0">
                <a:effectLst/>
                <a:latin typeface="Avenir Book" panose="02000503020000020003" pitchFamily="2" charset="0"/>
                <a:ea typeface="Times New Roman" panose="02020603050405020304" pitchFamily="18" charset="0"/>
              </a:rPr>
            </a:br>
            <a:br>
              <a:rPr lang="en-US" sz="1400" dirty="0">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Nagle SM, Stevens KA, Wilbraham SC. Wound assessment. In: </a:t>
            </a:r>
            <a:r>
              <a:rPr lang="en-US" sz="1400" i="1" dirty="0" err="1">
                <a:effectLst/>
                <a:latin typeface="Avenir Book" panose="02000503020000020003" pitchFamily="2" charset="0"/>
                <a:ea typeface="Times New Roman" panose="02020603050405020304" pitchFamily="18" charset="0"/>
              </a:rPr>
              <a:t>StatPearls</a:t>
            </a:r>
            <a:r>
              <a:rPr lang="en-US" sz="1400" dirty="0">
                <a:effectLst/>
                <a:latin typeface="Avenir Book" panose="02000503020000020003" pitchFamily="2" charset="0"/>
                <a:ea typeface="Times New Roman" panose="02020603050405020304" pitchFamily="18" charset="0"/>
              </a:rPr>
              <a:t>. </a:t>
            </a:r>
            <a:r>
              <a:rPr lang="en-US" sz="1400" dirty="0" err="1">
                <a:effectLst/>
                <a:latin typeface="Avenir Book" panose="02000503020000020003" pitchFamily="2" charset="0"/>
                <a:ea typeface="Times New Roman" panose="02020603050405020304" pitchFamily="18" charset="0"/>
              </a:rPr>
              <a:t>StatPearls</a:t>
            </a:r>
            <a:r>
              <a:rPr lang="en-US" sz="1400" dirty="0">
                <a:effectLst/>
                <a:latin typeface="Avenir Book" panose="02000503020000020003" pitchFamily="2" charset="0"/>
                <a:ea typeface="Times New Roman" panose="02020603050405020304" pitchFamily="18" charset="0"/>
              </a:rPr>
              <a:t> Publishing; 2024. Accessed March 25, 2024. http://</a:t>
            </a:r>
            <a:r>
              <a:rPr lang="en-US" sz="1400" dirty="0" err="1">
                <a:effectLst/>
                <a:latin typeface="Avenir Book" panose="02000503020000020003" pitchFamily="2" charset="0"/>
                <a:ea typeface="Times New Roman" panose="02020603050405020304" pitchFamily="18" charset="0"/>
              </a:rPr>
              <a:t>www.ncbi.nlm.nih.gov</a:t>
            </a:r>
            <a:r>
              <a:rPr lang="en-US" sz="1400" dirty="0">
                <a:effectLst/>
                <a:latin typeface="Avenir Book" panose="02000503020000020003" pitchFamily="2" charset="0"/>
                <a:ea typeface="Times New Roman" panose="02020603050405020304" pitchFamily="18" charset="0"/>
              </a:rPr>
              <a:t>/books/NBK482198/</a:t>
            </a:r>
            <a:br>
              <a:rPr lang="en-US" sz="1400" dirty="0">
                <a:effectLst/>
                <a:latin typeface="Avenir Book" panose="02000503020000020003" pitchFamily="2" charset="0"/>
                <a:ea typeface="Times New Roman" panose="02020603050405020304" pitchFamily="18" charset="0"/>
              </a:rPr>
            </a:br>
            <a:endParaRPr lang="en-US" sz="1200" dirty="0">
              <a:effectLst/>
              <a:latin typeface="Avenir Book" panose="02000503020000020003" pitchFamily="2" charset="0"/>
            </a:endParaRPr>
          </a:p>
        </p:txBody>
      </p:sp>
      <p:pic>
        <p:nvPicPr>
          <p:cNvPr id="10" name="Picture 9">
            <a:extLst>
              <a:ext uri="{FF2B5EF4-FFF2-40B4-BE49-F238E27FC236}">
                <a16:creationId xmlns:a16="http://schemas.microsoft.com/office/drawing/2014/main" id="{565FDE4E-19BF-141D-77C3-388EC5C6D5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194DA168-889E-9D5F-2E8D-E1D27CE580FE}"/>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9580B52F-6AC1-7306-90BA-FB04FF9E4D37}"/>
              </a:ext>
            </a:extLst>
          </p:cNvPr>
          <p:cNvSpPr txBox="1"/>
          <p:nvPr/>
        </p:nvSpPr>
        <p:spPr>
          <a:xfrm>
            <a:off x="150342" y="62991"/>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References</a:t>
            </a:r>
          </a:p>
        </p:txBody>
      </p:sp>
      <p:cxnSp>
        <p:nvCxnSpPr>
          <p:cNvPr id="9" name="Straight Arrow Connector 8">
            <a:extLst>
              <a:ext uri="{FF2B5EF4-FFF2-40B4-BE49-F238E27FC236}">
                <a16:creationId xmlns:a16="http://schemas.microsoft.com/office/drawing/2014/main" id="{DC8C5D6B-7EC0-7154-9B43-B9819CFD68BC}"/>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EA156C2-73B2-31DC-7BE9-619F650B69C9}"/>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Tree>
    <p:extLst>
      <p:ext uri="{BB962C8B-B14F-4D97-AF65-F5344CB8AC3E}">
        <p14:creationId xmlns:p14="http://schemas.microsoft.com/office/powerpoint/2010/main" val="4230366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0A5C8-3AC7-8747-D41D-AFC75BA40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F233F9-C25F-F4CA-5B44-5EAD33A0F594}"/>
              </a:ext>
            </a:extLst>
          </p:cNvPr>
          <p:cNvSpPr>
            <a:spLocks noGrp="1"/>
          </p:cNvSpPr>
          <p:nvPr>
            <p:ph type="title"/>
          </p:nvPr>
        </p:nvSpPr>
        <p:spPr>
          <a:xfrm>
            <a:off x="150342" y="953095"/>
            <a:ext cx="11677591" cy="4824940"/>
          </a:xfrm>
        </p:spPr>
        <p:txBody>
          <a:bodyPr>
            <a:noAutofit/>
          </a:bodyPr>
          <a:lstStyle/>
          <a:p>
            <a:pPr marL="0" marR="0"/>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Nichols E. Describing a Wound: From Presentation to Healing. </a:t>
            </a:r>
            <a:r>
              <a:rPr lang="en-US" sz="1400" i="1" dirty="0">
                <a:effectLst/>
                <a:latin typeface="Avenir Book" panose="02000503020000020003" pitchFamily="2" charset="0"/>
                <a:ea typeface="Times New Roman" panose="02020603050405020304" pitchFamily="18" charset="0"/>
              </a:rPr>
              <a:t>Wound Essentials</a:t>
            </a:r>
            <a:r>
              <a:rPr lang="en-US" sz="1400" dirty="0">
                <a:effectLst/>
                <a:latin typeface="Avenir Book" panose="02000503020000020003" pitchFamily="2" charset="0"/>
                <a:ea typeface="Times New Roman" panose="02020603050405020304" pitchFamily="18" charset="0"/>
              </a:rPr>
              <a:t>. 2015;10(1):56-61.</a:t>
            </a:r>
            <a:br>
              <a:rPr lang="en-US" sz="1400" dirty="0">
                <a:latin typeface="Avenir Book" panose="02000503020000020003" pitchFamily="2" charset="0"/>
                <a:ea typeface="Times New Roman" panose="02020603050405020304" pitchFamily="18" charset="0"/>
              </a:rPr>
            </a:br>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Silva-Torres LA, Vélez C, </a:t>
            </a:r>
            <a:r>
              <a:rPr lang="en-US" sz="1400" dirty="0" err="1">
                <a:effectLst/>
                <a:latin typeface="Avenir Book" panose="02000503020000020003" pitchFamily="2" charset="0"/>
                <a:ea typeface="Times New Roman" panose="02020603050405020304" pitchFamily="18" charset="0"/>
              </a:rPr>
              <a:t>Lyvia</a:t>
            </a:r>
            <a:r>
              <a:rPr lang="en-US" sz="1400" dirty="0">
                <a:effectLst/>
                <a:latin typeface="Avenir Book" panose="02000503020000020003" pitchFamily="2" charset="0"/>
                <a:ea typeface="Times New Roman" panose="02020603050405020304" pitchFamily="18" charset="0"/>
              </a:rPr>
              <a:t> Alvarez J, Ortiz JG, Zayas B. Toxic effects of xylazine on endothelial cells in combination with cocaine and 6-monoacetylmorphine. </a:t>
            </a:r>
            <a:r>
              <a:rPr lang="en-US" sz="1400" i="1" dirty="0">
                <a:effectLst/>
                <a:latin typeface="Avenir Book" panose="02000503020000020003" pitchFamily="2" charset="0"/>
                <a:ea typeface="Times New Roman" panose="02020603050405020304" pitchFamily="18" charset="0"/>
              </a:rPr>
              <a:t>Toxicology in Vitro</a:t>
            </a:r>
            <a:r>
              <a:rPr lang="en-US" sz="1400" dirty="0">
                <a:effectLst/>
                <a:latin typeface="Avenir Book" panose="02000503020000020003" pitchFamily="2" charset="0"/>
                <a:ea typeface="Times New Roman" panose="02020603050405020304" pitchFamily="18" charset="0"/>
              </a:rPr>
              <a:t>. 2014;28(7):1312-1319. doi:10.1016/j.tiv.2014.06.013</a:t>
            </a:r>
            <a:br>
              <a:rPr lang="en-US" sz="1400" dirty="0">
                <a:effectLst/>
                <a:latin typeface="Avenir Book" panose="02000503020000020003" pitchFamily="2" charset="0"/>
                <a:ea typeface="Times New Roman" panose="02020603050405020304" pitchFamily="18" charset="0"/>
              </a:rPr>
            </a:br>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Gaertner DJ, Boschert KR, </a:t>
            </a:r>
            <a:r>
              <a:rPr lang="en-US" sz="1400" dirty="0" err="1">
                <a:effectLst/>
                <a:latin typeface="Avenir Book" panose="02000503020000020003" pitchFamily="2" charset="0"/>
                <a:ea typeface="Times New Roman" panose="02020603050405020304" pitchFamily="18" charset="0"/>
              </a:rPr>
              <a:t>Schoeb</a:t>
            </a:r>
            <a:r>
              <a:rPr lang="en-US" sz="1400" dirty="0">
                <a:effectLst/>
                <a:latin typeface="Avenir Book" panose="02000503020000020003" pitchFamily="2" charset="0"/>
                <a:ea typeface="Times New Roman" panose="02020603050405020304" pitchFamily="18" charset="0"/>
              </a:rPr>
              <a:t> TR. Muscle necrosis in Syrian hamsters resulting from intramuscular injections of ketamine and xylazine. </a:t>
            </a:r>
            <a:r>
              <a:rPr lang="en-US" sz="1400" i="1" dirty="0">
                <a:effectLst/>
                <a:latin typeface="Avenir Book" panose="02000503020000020003" pitchFamily="2" charset="0"/>
                <a:ea typeface="Times New Roman" panose="02020603050405020304" pitchFamily="18" charset="0"/>
              </a:rPr>
              <a:t>Lab Anim Sci</a:t>
            </a:r>
            <a:r>
              <a:rPr lang="en-US" sz="1400" dirty="0">
                <a:effectLst/>
                <a:latin typeface="Avenir Book" panose="02000503020000020003" pitchFamily="2" charset="0"/>
                <a:ea typeface="Times New Roman" panose="02020603050405020304" pitchFamily="18" charset="0"/>
              </a:rPr>
              <a:t>. 1987;37(1):80-83.</a:t>
            </a:r>
            <a:br>
              <a:rPr lang="en-US" sz="1400" dirty="0">
                <a:effectLst/>
                <a:latin typeface="Avenir Book" panose="02000503020000020003" pitchFamily="2" charset="0"/>
                <a:ea typeface="Times New Roman" panose="02020603050405020304" pitchFamily="18" charset="0"/>
              </a:rPr>
            </a:br>
            <a:br>
              <a:rPr lang="en-US" sz="1400" dirty="0">
                <a:latin typeface="Avenir Book" panose="02000503020000020003" pitchFamily="2" charset="0"/>
                <a:ea typeface="Times New Roman" panose="02020603050405020304" pitchFamily="18" charset="0"/>
              </a:rPr>
            </a:br>
            <a:r>
              <a:rPr lang="en-US" sz="1400" dirty="0" err="1">
                <a:effectLst/>
                <a:latin typeface="Avenir Book" panose="02000503020000020003" pitchFamily="2" charset="0"/>
                <a:ea typeface="Times New Roman" panose="02020603050405020304" pitchFamily="18" charset="0"/>
              </a:rPr>
              <a:t>Störchle</a:t>
            </a:r>
            <a:r>
              <a:rPr lang="en-US" sz="1400" dirty="0">
                <a:effectLst/>
                <a:latin typeface="Avenir Book" panose="02000503020000020003" pitchFamily="2" charset="0"/>
                <a:ea typeface="Times New Roman" panose="02020603050405020304" pitchFamily="18" charset="0"/>
              </a:rPr>
              <a:t> P, Müller W, </a:t>
            </a:r>
            <a:r>
              <a:rPr lang="en-US" sz="1400" dirty="0" err="1">
                <a:effectLst/>
                <a:latin typeface="Avenir Book" panose="02000503020000020003" pitchFamily="2" charset="0"/>
                <a:ea typeface="Times New Roman" panose="02020603050405020304" pitchFamily="18" charset="0"/>
              </a:rPr>
              <a:t>Sengeis</a:t>
            </a:r>
            <a:r>
              <a:rPr lang="en-US" sz="1400" dirty="0">
                <a:effectLst/>
                <a:latin typeface="Avenir Book" panose="02000503020000020003" pitchFamily="2" charset="0"/>
                <a:ea typeface="Times New Roman" panose="02020603050405020304" pitchFamily="18" charset="0"/>
              </a:rPr>
              <a:t> M, Lackner S, </a:t>
            </a:r>
            <a:r>
              <a:rPr lang="en-US" sz="1400" dirty="0" err="1">
                <a:effectLst/>
                <a:latin typeface="Avenir Book" panose="02000503020000020003" pitchFamily="2" charset="0"/>
                <a:ea typeface="Times New Roman" panose="02020603050405020304" pitchFamily="18" charset="0"/>
              </a:rPr>
              <a:t>Holasek</a:t>
            </a:r>
            <a:r>
              <a:rPr lang="en-US" sz="1400" dirty="0">
                <a:effectLst/>
                <a:latin typeface="Avenir Book" panose="02000503020000020003" pitchFamily="2" charset="0"/>
                <a:ea typeface="Times New Roman" panose="02020603050405020304" pitchFamily="18" charset="0"/>
              </a:rPr>
              <a:t> S, </a:t>
            </a:r>
            <a:r>
              <a:rPr lang="en-US" sz="1400" dirty="0" err="1">
                <a:effectLst/>
                <a:latin typeface="Avenir Book" panose="02000503020000020003" pitchFamily="2" charset="0"/>
                <a:ea typeface="Times New Roman" panose="02020603050405020304" pitchFamily="18" charset="0"/>
              </a:rPr>
              <a:t>Fürhapter</a:t>
            </a:r>
            <a:r>
              <a:rPr lang="en-US" sz="1400" dirty="0">
                <a:effectLst/>
                <a:latin typeface="Avenir Book" panose="02000503020000020003" pitchFamily="2" charset="0"/>
                <a:ea typeface="Times New Roman" panose="02020603050405020304" pitchFamily="18" charset="0"/>
              </a:rPr>
              <a:t>-Rieger A. Measurement of mean subcutaneous fat thickness: eight </a:t>
            </a:r>
            <a:r>
              <a:rPr lang="en-US" sz="1400" dirty="0" err="1">
                <a:effectLst/>
                <a:latin typeface="Avenir Book" panose="02000503020000020003" pitchFamily="2" charset="0"/>
                <a:ea typeface="Times New Roman" panose="02020603050405020304" pitchFamily="18" charset="0"/>
              </a:rPr>
              <a:t>standardised</a:t>
            </a:r>
            <a:r>
              <a:rPr lang="en-US" sz="1400" dirty="0">
                <a:effectLst/>
                <a:latin typeface="Avenir Book" panose="02000503020000020003" pitchFamily="2" charset="0"/>
                <a:ea typeface="Times New Roman" panose="02020603050405020304" pitchFamily="18" charset="0"/>
              </a:rPr>
              <a:t> ultrasound sites compared to 216 randomly selected sites. </a:t>
            </a:r>
            <a:r>
              <a:rPr lang="en-US" sz="1400" i="1" dirty="0">
                <a:effectLst/>
                <a:latin typeface="Avenir Book" panose="02000503020000020003" pitchFamily="2" charset="0"/>
                <a:ea typeface="Times New Roman" panose="02020603050405020304" pitchFamily="18" charset="0"/>
              </a:rPr>
              <a:t>Sci Rep</a:t>
            </a:r>
            <a:r>
              <a:rPr lang="en-US" sz="1400" dirty="0">
                <a:effectLst/>
                <a:latin typeface="Avenir Book" panose="02000503020000020003" pitchFamily="2" charset="0"/>
                <a:ea typeface="Times New Roman" panose="02020603050405020304" pitchFamily="18" charset="0"/>
              </a:rPr>
              <a:t>. 2018;8(1):16268. doi:10.1038/s41598-018-34213-0</a:t>
            </a:r>
            <a:br>
              <a:rPr lang="en-US" sz="1400" dirty="0">
                <a:effectLst/>
                <a:latin typeface="Avenir Book" panose="02000503020000020003" pitchFamily="2" charset="0"/>
                <a:ea typeface="Times New Roman" panose="02020603050405020304" pitchFamily="18" charset="0"/>
              </a:rPr>
            </a:br>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Lee Y, Hwang K. Skin thickness of Korean adults. </a:t>
            </a:r>
            <a:r>
              <a:rPr lang="en-US" sz="1400" i="1" dirty="0">
                <a:effectLst/>
                <a:latin typeface="Avenir Book" panose="02000503020000020003" pitchFamily="2" charset="0"/>
                <a:ea typeface="Times New Roman" panose="02020603050405020304" pitchFamily="18" charset="0"/>
              </a:rPr>
              <a:t>Surgical and Radiologic Anatomy</a:t>
            </a:r>
            <a:r>
              <a:rPr lang="en-US" sz="1400" dirty="0">
                <a:effectLst/>
                <a:latin typeface="Avenir Book" panose="02000503020000020003" pitchFamily="2" charset="0"/>
                <a:ea typeface="Times New Roman" panose="02020603050405020304" pitchFamily="18" charset="0"/>
              </a:rPr>
              <a:t>. 2002;24(3-4):183-189. doi:10.1007/s00276-002-0034-5</a:t>
            </a:r>
            <a:br>
              <a:rPr lang="en-US" sz="1400" dirty="0">
                <a:effectLst/>
                <a:latin typeface="Avenir Book" panose="02000503020000020003" pitchFamily="2" charset="0"/>
                <a:ea typeface="Times New Roman" panose="02020603050405020304" pitchFamily="18" charset="0"/>
              </a:rPr>
            </a:br>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Metcalf DG, Bowler PG. Biofilm delays wound healing: A review of the evidence. </a:t>
            </a:r>
            <a:r>
              <a:rPr lang="en-US" sz="1400" i="1" dirty="0">
                <a:effectLst/>
                <a:latin typeface="Avenir Book" panose="02000503020000020003" pitchFamily="2" charset="0"/>
                <a:ea typeface="Times New Roman" panose="02020603050405020304" pitchFamily="18" charset="0"/>
              </a:rPr>
              <a:t>Burns Trauma</a:t>
            </a:r>
            <a:r>
              <a:rPr lang="en-US" sz="1400" dirty="0">
                <a:effectLst/>
                <a:latin typeface="Avenir Book" panose="02000503020000020003" pitchFamily="2" charset="0"/>
                <a:ea typeface="Times New Roman" panose="02020603050405020304" pitchFamily="18" charset="0"/>
              </a:rPr>
              <a:t>. 2013;1(1):5-12. doi:10.4103/2321-3868.113329</a:t>
            </a:r>
            <a:br>
              <a:rPr lang="en-US" sz="1400" dirty="0">
                <a:effectLst/>
                <a:latin typeface="Avenir Book" panose="02000503020000020003" pitchFamily="2" charset="0"/>
                <a:ea typeface="Times New Roman" panose="02020603050405020304" pitchFamily="18" charset="0"/>
              </a:rPr>
            </a:br>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Philadelphia Department of Public Health, Division of Substance Use Prevention and Harm Reduction. </a:t>
            </a:r>
            <a:r>
              <a:rPr lang="en-US" sz="1400" i="1" dirty="0">
                <a:effectLst/>
                <a:latin typeface="Avenir Book" panose="02000503020000020003" pitchFamily="2" charset="0"/>
                <a:ea typeface="Times New Roman" panose="02020603050405020304" pitchFamily="18" charset="0"/>
              </a:rPr>
              <a:t>Recommendations for Caring for Individuals with Xylazine-Associated Wounds</a:t>
            </a:r>
            <a:r>
              <a:rPr lang="en-US" sz="1400" dirty="0">
                <a:effectLst/>
                <a:latin typeface="Avenir Book" panose="02000503020000020003" pitchFamily="2" charset="0"/>
                <a:ea typeface="Times New Roman" panose="02020603050405020304" pitchFamily="18" charset="0"/>
              </a:rPr>
              <a:t>.; 2024. https://</a:t>
            </a:r>
            <a:r>
              <a:rPr lang="en-US" sz="1400" dirty="0" err="1">
                <a:effectLst/>
                <a:latin typeface="Avenir Book" panose="02000503020000020003" pitchFamily="2" charset="0"/>
                <a:ea typeface="Times New Roman" panose="02020603050405020304" pitchFamily="18" charset="0"/>
              </a:rPr>
              <a:t>hip.phila.gov</a:t>
            </a:r>
            <a:r>
              <a:rPr lang="en-US" sz="1400" dirty="0">
                <a:effectLst/>
                <a:latin typeface="Avenir Book" panose="02000503020000020003" pitchFamily="2" charset="0"/>
                <a:ea typeface="Times New Roman" panose="02020603050405020304" pitchFamily="18" charset="0"/>
              </a:rPr>
              <a:t>/document/4148/</a:t>
            </a:r>
            <a:r>
              <a:rPr lang="en-US" sz="1400" dirty="0" err="1">
                <a:effectLst/>
                <a:latin typeface="Avenir Book" panose="02000503020000020003" pitchFamily="2" charset="0"/>
                <a:ea typeface="Times New Roman" panose="02020603050405020304" pitchFamily="18" charset="0"/>
              </a:rPr>
              <a:t>Recommendations_for_Caring_for_People_with</a:t>
            </a:r>
            <a:r>
              <a:rPr lang="en-US" sz="1400" dirty="0">
                <a:effectLst/>
                <a:latin typeface="Avenir Book" panose="02000503020000020003" pitchFamily="2" charset="0"/>
                <a:ea typeface="Times New Roman" panose="02020603050405020304" pitchFamily="18" charset="0"/>
              </a:rPr>
              <a:t> _Xylazine-Associated_Wounds_1.12.pdf/</a:t>
            </a:r>
            <a:br>
              <a:rPr lang="en-US" sz="1400" dirty="0">
                <a:effectLst/>
                <a:latin typeface="Avenir Book" panose="02000503020000020003" pitchFamily="2" charset="0"/>
                <a:ea typeface="Times New Roman" panose="02020603050405020304" pitchFamily="18" charset="0"/>
              </a:rPr>
            </a:br>
            <a:br>
              <a:rPr lang="en-US" sz="1400" dirty="0">
                <a:effectLst/>
                <a:latin typeface="Avenir Book" panose="02000503020000020003" pitchFamily="2" charset="0"/>
                <a:ea typeface="Times New Roman" panose="02020603050405020304" pitchFamily="18" charset="0"/>
              </a:rPr>
            </a:br>
            <a:r>
              <a:rPr lang="en-US" sz="1400" dirty="0">
                <a:effectLst/>
                <a:latin typeface="Avenir Book" panose="02000503020000020003" pitchFamily="2" charset="0"/>
                <a:ea typeface="Times New Roman" panose="02020603050405020304" pitchFamily="18" charset="0"/>
              </a:rPr>
              <a:t>McFadden, R. Xylazine wounds are a growing crisis among drug users in Philly – a nurse explains potential causes and proper treatment. </a:t>
            </a:r>
            <a:r>
              <a:rPr lang="en-US" sz="1400" i="1" dirty="0">
                <a:effectLst/>
                <a:latin typeface="Avenir Book" panose="02000503020000020003" pitchFamily="2" charset="0"/>
                <a:ea typeface="Times New Roman" panose="02020603050405020304" pitchFamily="18" charset="0"/>
              </a:rPr>
              <a:t>The Conversation.</a:t>
            </a:r>
            <a:r>
              <a:rPr lang="en-US" sz="1400" dirty="0">
                <a:effectLst/>
                <a:latin typeface="Avenir Book" panose="02000503020000020003" pitchFamily="2" charset="0"/>
                <a:ea typeface="Times New Roman" panose="02020603050405020304" pitchFamily="18" charset="0"/>
              </a:rPr>
              <a:t> July 24, 2024. http://</a:t>
            </a:r>
            <a:r>
              <a:rPr lang="en-US" sz="1400" dirty="0" err="1">
                <a:effectLst/>
                <a:latin typeface="Avenir Book" panose="02000503020000020003" pitchFamily="2" charset="0"/>
                <a:ea typeface="Times New Roman" panose="02020603050405020304" pitchFamily="18" charset="0"/>
              </a:rPr>
              <a:t>kinampark.com</a:t>
            </a:r>
            <a:r>
              <a:rPr lang="en-US" sz="1400" dirty="0">
                <a:effectLst/>
                <a:latin typeface="Avenir Book" panose="02000503020000020003" pitchFamily="2" charset="0"/>
                <a:ea typeface="Times New Roman" panose="02020603050405020304" pitchFamily="18" charset="0"/>
              </a:rPr>
              <a:t>/DDS/files/McFadden%202024%2C%20Xylazine%20wounds%20are%20a%20growing%20crisis%20among%20drug%20users%20in%20Philly.pdf</a:t>
            </a:r>
            <a:br>
              <a:rPr lang="en-US" sz="1400" dirty="0">
                <a:effectLst/>
                <a:latin typeface="Avenir Book" panose="02000503020000020003" pitchFamily="2" charset="0"/>
                <a:ea typeface="Times New Roman" panose="02020603050405020304" pitchFamily="18" charset="0"/>
              </a:rPr>
            </a:br>
            <a:endParaRPr lang="en-US" sz="1400" dirty="0">
              <a:effectLst/>
              <a:latin typeface="Avenir Book" panose="02000503020000020003" pitchFamily="2" charset="0"/>
            </a:endParaRPr>
          </a:p>
        </p:txBody>
      </p:sp>
      <p:pic>
        <p:nvPicPr>
          <p:cNvPr id="10" name="Picture 9">
            <a:extLst>
              <a:ext uri="{FF2B5EF4-FFF2-40B4-BE49-F238E27FC236}">
                <a16:creationId xmlns:a16="http://schemas.microsoft.com/office/drawing/2014/main" id="{65A19B39-B5F9-0C54-7978-6E7AA78951B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80CB855A-E6DD-16E9-1666-9AC5137DC645}"/>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875925C-E6AB-E0C4-DB74-9E8EA191D29E}"/>
              </a:ext>
            </a:extLst>
          </p:cNvPr>
          <p:cNvSpPr txBox="1"/>
          <p:nvPr/>
        </p:nvSpPr>
        <p:spPr>
          <a:xfrm>
            <a:off x="150342" y="62991"/>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References</a:t>
            </a:r>
          </a:p>
        </p:txBody>
      </p:sp>
      <p:cxnSp>
        <p:nvCxnSpPr>
          <p:cNvPr id="9" name="Straight Arrow Connector 8">
            <a:extLst>
              <a:ext uri="{FF2B5EF4-FFF2-40B4-BE49-F238E27FC236}">
                <a16:creationId xmlns:a16="http://schemas.microsoft.com/office/drawing/2014/main" id="{D63A6E66-B05C-E725-9166-BF5C2BDD2A76}"/>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E9C09DD2-6755-C312-D3F1-44BA58716588}"/>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Tree>
    <p:extLst>
      <p:ext uri="{BB962C8B-B14F-4D97-AF65-F5344CB8AC3E}">
        <p14:creationId xmlns:p14="http://schemas.microsoft.com/office/powerpoint/2010/main" val="376029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E6726-F386-EAA2-C99B-0AEC2948F33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F513936-75C3-08D3-8793-F704FCA5512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777CF2B9-8FAF-C45B-C667-0050F2650157}"/>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7B07EA26-74D9-5E0C-4DFF-8A24F745773A}"/>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9E27165-23F0-39F2-B2EA-ACB84A7D9D94}"/>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pic>
        <p:nvPicPr>
          <p:cNvPr id="8" name="Picture 7" descr="A qr code with a white background&#10;&#10;Description automatically generated">
            <a:extLst>
              <a:ext uri="{FF2B5EF4-FFF2-40B4-BE49-F238E27FC236}">
                <a16:creationId xmlns:a16="http://schemas.microsoft.com/office/drawing/2014/main" id="{C000EBA2-3DDF-ACE1-1778-E398ED6AB121}"/>
              </a:ext>
            </a:extLst>
          </p:cNvPr>
          <p:cNvPicPr>
            <a:picLocks noChangeAspect="1"/>
          </p:cNvPicPr>
          <p:nvPr/>
        </p:nvPicPr>
        <p:blipFill>
          <a:blip r:embed="rId3"/>
          <a:stretch>
            <a:fillRect/>
          </a:stretch>
        </p:blipFill>
        <p:spPr>
          <a:xfrm>
            <a:off x="3610622" y="943622"/>
            <a:ext cx="4970755" cy="4970755"/>
          </a:xfrm>
          <a:prstGeom prst="rect">
            <a:avLst/>
          </a:prstGeom>
        </p:spPr>
      </p:pic>
    </p:spTree>
    <p:extLst>
      <p:ext uri="{BB962C8B-B14F-4D97-AF65-F5344CB8AC3E}">
        <p14:creationId xmlns:p14="http://schemas.microsoft.com/office/powerpoint/2010/main" val="381701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B988E-5983-0F69-EFB7-640070C264D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58A20D5-931A-82E0-B0A5-536008238CD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54F29B93-E540-D92F-4A94-2158465849B9}"/>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25B0D4A-844D-9B8F-3B61-1446A4AAA0EF}"/>
              </a:ext>
            </a:extLst>
          </p:cNvPr>
          <p:cNvSpPr txBox="1"/>
          <p:nvPr/>
        </p:nvSpPr>
        <p:spPr>
          <a:xfrm>
            <a:off x="1124703" y="2748005"/>
            <a:ext cx="9552459" cy="1015663"/>
          </a:xfrm>
          <a:prstGeom prst="rect">
            <a:avLst/>
          </a:prstGeom>
          <a:noFill/>
        </p:spPr>
        <p:txBody>
          <a:bodyPr wrap="square" rtlCol="0">
            <a:spAutoFit/>
          </a:bodyPr>
          <a:lstStyle/>
          <a:p>
            <a:pPr algn="ctr"/>
            <a:r>
              <a:rPr lang="en-US" sz="6000" dirty="0">
                <a:solidFill>
                  <a:srgbClr val="002060"/>
                </a:solidFill>
                <a:latin typeface="Avenir Book" panose="02000503020000020003" pitchFamily="2" charset="0"/>
              </a:rPr>
              <a:t>Extra Slides</a:t>
            </a:r>
          </a:p>
        </p:txBody>
      </p:sp>
      <p:cxnSp>
        <p:nvCxnSpPr>
          <p:cNvPr id="9" name="Straight Arrow Connector 8">
            <a:extLst>
              <a:ext uri="{FF2B5EF4-FFF2-40B4-BE49-F238E27FC236}">
                <a16:creationId xmlns:a16="http://schemas.microsoft.com/office/drawing/2014/main" id="{7A10B681-FCAE-DD32-7853-711EDE01FAFB}"/>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CC0F3F7-5147-0DF9-B53E-DEA63F7730B6}"/>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Tree>
    <p:extLst>
      <p:ext uri="{BB962C8B-B14F-4D97-AF65-F5344CB8AC3E}">
        <p14:creationId xmlns:p14="http://schemas.microsoft.com/office/powerpoint/2010/main" val="237379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32D5-AE07-CFC3-1904-021349CB2DBE}"/>
              </a:ext>
            </a:extLst>
          </p:cNvPr>
          <p:cNvSpPr>
            <a:spLocks noGrp="1"/>
          </p:cNvSpPr>
          <p:nvPr>
            <p:ph type="title"/>
          </p:nvPr>
        </p:nvSpPr>
        <p:spPr>
          <a:xfrm>
            <a:off x="225597" y="718724"/>
            <a:ext cx="7224514" cy="5097459"/>
          </a:xfrm>
        </p:spPr>
        <p:txBody>
          <a:bodyPr>
            <a:noAutofit/>
          </a:bodyPr>
          <a:lstStyle/>
          <a:p>
            <a:r>
              <a:rPr lang="en-US" sz="2000" b="1" dirty="0">
                <a:latin typeface="Avenir Book" panose="02000503020000020003" pitchFamily="2" charset="0"/>
              </a:rPr>
              <a:t>83% admitted, 51% self-directed discharge, 31% re-presented within 30 days</a:t>
            </a:r>
            <a:br>
              <a:rPr lang="en-US" sz="2000" dirty="0">
                <a:latin typeface="Avenir Book" panose="02000503020000020003" pitchFamily="2" charset="0"/>
              </a:rPr>
            </a:br>
            <a:br>
              <a:rPr lang="en-US" sz="2000" dirty="0">
                <a:latin typeface="Avenir Book" panose="02000503020000020003" pitchFamily="2" charset="0"/>
              </a:rPr>
            </a:br>
            <a:r>
              <a:rPr lang="en-US" sz="2000" dirty="0">
                <a:latin typeface="Avenir Book" panose="02000503020000020003" pitchFamily="2" charset="0"/>
              </a:rPr>
              <a:t>24% underwent surgical debridement or I&amp;D</a:t>
            </a:r>
            <a:br>
              <a:rPr lang="en-US" sz="2000" dirty="0">
                <a:latin typeface="Avenir Book" panose="02000503020000020003" pitchFamily="2" charset="0"/>
              </a:rPr>
            </a:br>
            <a:br>
              <a:rPr lang="en-US" sz="2000" dirty="0">
                <a:latin typeface="Avenir Book" panose="02000503020000020003" pitchFamily="2" charset="0"/>
              </a:rPr>
            </a:br>
            <a:r>
              <a:rPr lang="en-US" sz="2000" dirty="0">
                <a:latin typeface="Avenir Book" panose="02000503020000020003" pitchFamily="2" charset="0"/>
              </a:rPr>
              <a:t>Unlike prior case studies, there were </a:t>
            </a:r>
            <a:r>
              <a:rPr lang="en-US" sz="2000" b="1" dirty="0">
                <a:latin typeface="Avenir Book" panose="02000503020000020003" pitchFamily="2" charset="0"/>
              </a:rPr>
              <a:t>no amputations or grafts</a:t>
            </a:r>
            <a:r>
              <a:rPr lang="en-US" sz="2000" dirty="0">
                <a:latin typeface="Avenir Book" panose="02000503020000020003" pitchFamily="2" charset="0"/>
              </a:rPr>
              <a:t>, which may reflect changes in clinical practice, especially for harm reduction in the setting of ongoing drug use</a:t>
            </a:r>
            <a:br>
              <a:rPr lang="en-US" sz="2000" dirty="0">
                <a:latin typeface="Avenir Book" panose="02000503020000020003" pitchFamily="2" charset="0"/>
              </a:rPr>
            </a:br>
            <a:br>
              <a:rPr lang="en-US" sz="2000" dirty="0">
                <a:latin typeface="Avenir Book" panose="02000503020000020003" pitchFamily="2" charset="0"/>
              </a:rPr>
            </a:br>
            <a:r>
              <a:rPr lang="en-US" sz="2000" dirty="0">
                <a:latin typeface="Avenir Book" panose="02000503020000020003" pitchFamily="2" charset="0"/>
              </a:rPr>
              <a:t>For 10% of patients, there was documentation that surgical interventions were not pursued secondary to ongoing use</a:t>
            </a:r>
          </a:p>
        </p:txBody>
      </p:sp>
      <p:pic>
        <p:nvPicPr>
          <p:cNvPr id="10" name="Picture 9">
            <a:extLst>
              <a:ext uri="{FF2B5EF4-FFF2-40B4-BE49-F238E27FC236}">
                <a16:creationId xmlns:a16="http://schemas.microsoft.com/office/drawing/2014/main" id="{A5C42330-1F06-267E-CDFD-C695B399C7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F72DD925-5DEC-6BBE-B1B6-D4419426D2B7}"/>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8CB79BE1-CED8-00D0-8CEE-9C8B0CAA2271}"/>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CB24C8A-1FB7-1529-11ED-4704312CFCFD}"/>
              </a:ext>
            </a:extLst>
          </p:cNvPr>
          <p:cNvSpPr txBox="1"/>
          <p:nvPr/>
        </p:nvSpPr>
        <p:spPr>
          <a:xfrm>
            <a:off x="150342" y="62991"/>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Results: Clinical Course</a:t>
            </a:r>
          </a:p>
        </p:txBody>
      </p:sp>
      <p:sp>
        <p:nvSpPr>
          <p:cNvPr id="7" name="Slide Number Placeholder 2">
            <a:extLst>
              <a:ext uri="{FF2B5EF4-FFF2-40B4-BE49-F238E27FC236}">
                <a16:creationId xmlns:a16="http://schemas.microsoft.com/office/drawing/2014/main" id="{8C5EE107-7CDC-1B01-846A-7B3612CF52E3}"/>
              </a:ext>
            </a:extLst>
          </p:cNvPr>
          <p:cNvSpPr txBox="1">
            <a:spLocks/>
          </p:cNvSpPr>
          <p:nvPr/>
        </p:nvSpPr>
        <p:spPr>
          <a:xfrm>
            <a:off x="8121112" y="6298213"/>
            <a:ext cx="3920546" cy="4522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060"/>
                </a:solidFill>
                <a:latin typeface="Avenir Book" panose="02000503020000020003" pitchFamily="2" charset="0"/>
              </a:rPr>
              <a:t>Philadelphia Department of Public Health (2024), McFadden (2024) </a:t>
            </a:r>
          </a:p>
        </p:txBody>
      </p:sp>
      <p:sp>
        <p:nvSpPr>
          <p:cNvPr id="3" name="TextBox 2">
            <a:extLst>
              <a:ext uri="{FF2B5EF4-FFF2-40B4-BE49-F238E27FC236}">
                <a16:creationId xmlns:a16="http://schemas.microsoft.com/office/drawing/2014/main" id="{A4FA9285-341D-394A-C142-D475AA1567A4}"/>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pic>
        <p:nvPicPr>
          <p:cNvPr id="8" name="Picture 7" descr="A white paper with black text&#10;&#10;Description automatically generated">
            <a:extLst>
              <a:ext uri="{FF2B5EF4-FFF2-40B4-BE49-F238E27FC236}">
                <a16:creationId xmlns:a16="http://schemas.microsoft.com/office/drawing/2014/main" id="{9E1AF9E4-6F87-1C90-0ADE-4B49615F96E6}"/>
              </a:ext>
            </a:extLst>
          </p:cNvPr>
          <p:cNvPicPr>
            <a:picLocks noChangeAspect="1"/>
          </p:cNvPicPr>
          <p:nvPr/>
        </p:nvPicPr>
        <p:blipFill>
          <a:blip r:embed="rId5"/>
          <a:stretch>
            <a:fillRect/>
          </a:stretch>
        </p:blipFill>
        <p:spPr>
          <a:xfrm>
            <a:off x="7155558" y="926402"/>
            <a:ext cx="4886100" cy="3893097"/>
          </a:xfrm>
          <a:prstGeom prst="rect">
            <a:avLst/>
          </a:prstGeom>
        </p:spPr>
      </p:pic>
    </p:spTree>
    <p:extLst>
      <p:ext uri="{BB962C8B-B14F-4D97-AF65-F5344CB8AC3E}">
        <p14:creationId xmlns:p14="http://schemas.microsoft.com/office/powerpoint/2010/main" val="1024652710"/>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735B4-D130-6223-8CF5-8E9B22BBE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6BED1-056F-3886-CED5-A35B9EA28CDF}"/>
              </a:ext>
            </a:extLst>
          </p:cNvPr>
          <p:cNvSpPr>
            <a:spLocks noGrp="1"/>
          </p:cNvSpPr>
          <p:nvPr>
            <p:ph type="title"/>
          </p:nvPr>
        </p:nvSpPr>
        <p:spPr>
          <a:xfrm>
            <a:off x="203773" y="1077929"/>
            <a:ext cx="11784454" cy="2174564"/>
          </a:xfrm>
        </p:spPr>
        <p:txBody>
          <a:bodyPr>
            <a:noAutofit/>
          </a:bodyPr>
          <a:lstStyle/>
          <a:p>
            <a:br>
              <a:rPr lang="en-US" sz="2000" dirty="0">
                <a:latin typeface="Avenir Book" panose="02000503020000020003" pitchFamily="2" charset="0"/>
              </a:rPr>
            </a:br>
            <a:r>
              <a:rPr lang="en-US" sz="2000" dirty="0">
                <a:latin typeface="Avenir Book" panose="02000503020000020003" pitchFamily="2" charset="0"/>
              </a:rPr>
              <a:t>Xylazine wounds are commonly found on </a:t>
            </a:r>
            <a:r>
              <a:rPr lang="en-US" sz="2000" b="1" dirty="0">
                <a:latin typeface="Avenir Book" panose="02000503020000020003" pitchFamily="2" charset="0"/>
              </a:rPr>
              <a:t>distal, extensor surfaces </a:t>
            </a:r>
            <a:r>
              <a:rPr lang="en-US" sz="2000" dirty="0">
                <a:latin typeface="Avenir Book" panose="02000503020000020003" pitchFamily="2" charset="0"/>
              </a:rPr>
              <a:t>of the extremities.</a:t>
            </a:r>
            <a:br>
              <a:rPr lang="en-US" sz="2000" dirty="0">
                <a:latin typeface="Avenir Book" panose="02000503020000020003" pitchFamily="2" charset="0"/>
              </a:rPr>
            </a:br>
            <a:br>
              <a:rPr lang="en-US" sz="2000" dirty="0">
                <a:latin typeface="Avenir Book" panose="02000503020000020003" pitchFamily="2" charset="0"/>
              </a:rPr>
            </a:br>
            <a:r>
              <a:rPr lang="en-US" sz="2000" dirty="0">
                <a:latin typeface="Avenir Book" panose="02000503020000020003" pitchFamily="2" charset="0"/>
              </a:rPr>
              <a:t>	Limbs are common sites of injection. Local tissue injury and direct cytotoxicity?</a:t>
            </a:r>
            <a:br>
              <a:rPr lang="en-US" sz="2000" dirty="0">
                <a:latin typeface="Avenir Book" panose="02000503020000020003" pitchFamily="2" charset="0"/>
              </a:rPr>
            </a:br>
            <a:br>
              <a:rPr lang="en-US" sz="2000" dirty="0">
                <a:latin typeface="Avenir Book" panose="02000503020000020003" pitchFamily="2" charset="0"/>
              </a:rPr>
            </a:br>
            <a:r>
              <a:rPr lang="en-US" sz="2000" dirty="0">
                <a:latin typeface="Avenir Book" panose="02000503020000020003" pitchFamily="2" charset="0"/>
              </a:rPr>
              <a:t>	Vasoconstrictive properties of xylazine?</a:t>
            </a:r>
            <a:br>
              <a:rPr lang="en-US" sz="2000" dirty="0">
                <a:latin typeface="Avenir Book" panose="02000503020000020003" pitchFamily="2" charset="0"/>
              </a:rPr>
            </a:br>
            <a:br>
              <a:rPr lang="en-US" sz="2000" dirty="0">
                <a:latin typeface="Avenir Book" panose="02000503020000020003" pitchFamily="2" charset="0"/>
              </a:rPr>
            </a:br>
            <a:r>
              <a:rPr lang="en-US" sz="2000" dirty="0">
                <a:latin typeface="Avenir Book" panose="02000503020000020003" pitchFamily="2" charset="0"/>
              </a:rPr>
              <a:t>	Thin dermis and hypodermis of extensor limb surfaces may be more prone to injury?</a:t>
            </a:r>
            <a:br>
              <a:rPr lang="en-US" sz="2000" dirty="0">
                <a:latin typeface="Avenir Book" panose="02000503020000020003" pitchFamily="2" charset="0"/>
              </a:rPr>
            </a:br>
            <a:endParaRPr lang="en-US" sz="2000" dirty="0">
              <a:latin typeface="Avenir Book" panose="02000503020000020003" pitchFamily="2" charset="0"/>
            </a:endParaRPr>
          </a:p>
        </p:txBody>
      </p:sp>
      <p:pic>
        <p:nvPicPr>
          <p:cNvPr id="10" name="Picture 9">
            <a:extLst>
              <a:ext uri="{FF2B5EF4-FFF2-40B4-BE49-F238E27FC236}">
                <a16:creationId xmlns:a16="http://schemas.microsoft.com/office/drawing/2014/main" id="{0D2D5ED8-CC5C-B499-57C6-2F26D5435A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8B042607-B30B-CE41-1F2F-554DB692994D}"/>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B2438E2-0F80-1A8C-0CF1-3CC0101C3473}"/>
              </a:ext>
            </a:extLst>
          </p:cNvPr>
          <p:cNvSpPr txBox="1"/>
          <p:nvPr/>
        </p:nvSpPr>
        <p:spPr>
          <a:xfrm>
            <a:off x="150342" y="126238"/>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Discussion: Wound Distribution &amp; Evolution  </a:t>
            </a:r>
          </a:p>
        </p:txBody>
      </p:sp>
      <p:cxnSp>
        <p:nvCxnSpPr>
          <p:cNvPr id="9" name="Straight Arrow Connector 8">
            <a:extLst>
              <a:ext uri="{FF2B5EF4-FFF2-40B4-BE49-F238E27FC236}">
                <a16:creationId xmlns:a16="http://schemas.microsoft.com/office/drawing/2014/main" id="{420EE02D-9631-EAF5-88E9-506F53E32BDD}"/>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F390F23-A746-6FDC-E504-4A1B9F70F49B}"/>
              </a:ext>
            </a:extLst>
          </p:cNvPr>
          <p:cNvSpPr txBox="1"/>
          <p:nvPr/>
        </p:nvSpPr>
        <p:spPr>
          <a:xfrm>
            <a:off x="3099425" y="-1265465"/>
            <a:ext cx="6100010" cy="646331"/>
          </a:xfrm>
          <a:prstGeom prst="rect">
            <a:avLst/>
          </a:prstGeom>
          <a:noFill/>
        </p:spPr>
        <p:txBody>
          <a:bodyPr wrap="square">
            <a:spAutoFit/>
          </a:bodyPr>
          <a:lstStyle/>
          <a:p>
            <a:r>
              <a:rPr lang="en-US" sz="1800" dirty="0">
                <a:latin typeface="Avenir Book" panose="02000503020000020003" pitchFamily="2" charset="0"/>
              </a:rPr>
              <a:t>- Physical barriers to epithelialization</a:t>
            </a:r>
            <a:br>
              <a:rPr lang="en-US" sz="1800" dirty="0">
                <a:latin typeface="Avenir Book" panose="02000503020000020003" pitchFamily="2" charset="0"/>
              </a:rPr>
            </a:br>
            <a:r>
              <a:rPr lang="en-US" sz="1800" dirty="0">
                <a:latin typeface="Avenir Book" panose="02000503020000020003" pitchFamily="2" charset="0"/>
              </a:rPr>
              <a:t>- Pro-inflammatory biofilms inhibiting healing</a:t>
            </a:r>
            <a:endParaRPr lang="en-US" dirty="0"/>
          </a:p>
        </p:txBody>
      </p:sp>
      <p:sp>
        <p:nvSpPr>
          <p:cNvPr id="18" name="Slide Number Placeholder 2">
            <a:extLst>
              <a:ext uri="{FF2B5EF4-FFF2-40B4-BE49-F238E27FC236}">
                <a16:creationId xmlns:a16="http://schemas.microsoft.com/office/drawing/2014/main" id="{62A91560-0DA4-3B30-A309-837CE96032F3}"/>
              </a:ext>
            </a:extLst>
          </p:cNvPr>
          <p:cNvSpPr txBox="1">
            <a:spLocks/>
          </p:cNvSpPr>
          <p:nvPr/>
        </p:nvSpPr>
        <p:spPr>
          <a:xfrm>
            <a:off x="7982465" y="6269208"/>
            <a:ext cx="4059193" cy="4522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060"/>
                </a:solidFill>
                <a:latin typeface="Avenir Book" panose="02000503020000020003" pitchFamily="2" charset="0"/>
              </a:rPr>
              <a:t>Silva-Torres (2014), Gaertner (1987), </a:t>
            </a:r>
            <a:r>
              <a:rPr lang="en-US" dirty="0" err="1">
                <a:solidFill>
                  <a:srgbClr val="002060"/>
                </a:solidFill>
                <a:latin typeface="Avenir Book" panose="02000503020000020003" pitchFamily="2" charset="0"/>
              </a:rPr>
              <a:t>Störchle</a:t>
            </a:r>
            <a:r>
              <a:rPr lang="en-US" dirty="0">
                <a:solidFill>
                  <a:srgbClr val="002060"/>
                </a:solidFill>
                <a:latin typeface="Avenir Book" panose="02000503020000020003" pitchFamily="2" charset="0"/>
              </a:rPr>
              <a:t> (2018), Lee (2002), Nagle (2024), Nichols (2015), Metcalf (2013)</a:t>
            </a:r>
          </a:p>
          <a:p>
            <a:endParaRPr lang="en-US" dirty="0">
              <a:solidFill>
                <a:srgbClr val="002060"/>
              </a:solidFill>
              <a:latin typeface="Avenir Book" panose="02000503020000020003" pitchFamily="2" charset="0"/>
            </a:endParaRPr>
          </a:p>
        </p:txBody>
      </p:sp>
      <p:sp>
        <p:nvSpPr>
          <p:cNvPr id="21" name="TextBox 20">
            <a:extLst>
              <a:ext uri="{FF2B5EF4-FFF2-40B4-BE49-F238E27FC236}">
                <a16:creationId xmlns:a16="http://schemas.microsoft.com/office/drawing/2014/main" id="{C29B9098-01D8-B971-930C-1FC0BDC73C8C}"/>
              </a:ext>
            </a:extLst>
          </p:cNvPr>
          <p:cNvSpPr txBox="1"/>
          <p:nvPr/>
        </p:nvSpPr>
        <p:spPr>
          <a:xfrm>
            <a:off x="203773" y="3428813"/>
            <a:ext cx="11837885" cy="1938992"/>
          </a:xfrm>
          <a:prstGeom prst="rect">
            <a:avLst/>
          </a:prstGeom>
          <a:noFill/>
        </p:spPr>
        <p:txBody>
          <a:bodyPr wrap="square">
            <a:spAutoFit/>
          </a:bodyPr>
          <a:lstStyle/>
          <a:p>
            <a:r>
              <a:rPr lang="en-US" sz="2000" dirty="0">
                <a:latin typeface="Avenir Book" panose="02000503020000020003" pitchFamily="2" charset="0"/>
              </a:rPr>
              <a:t>These wounds may progression from </a:t>
            </a:r>
            <a:r>
              <a:rPr lang="en-US" sz="2000" b="1" dirty="0">
                <a:latin typeface="Avenir Book" panose="02000503020000020003" pitchFamily="2" charset="0"/>
              </a:rPr>
              <a:t>small multifocal blisters to larger confluent areas of devitalized eschar and slough</a:t>
            </a:r>
            <a:r>
              <a:rPr lang="en-US" sz="2000" dirty="0">
                <a:latin typeface="Avenir Book" panose="02000503020000020003" pitchFamily="2" charset="0"/>
              </a:rPr>
              <a:t>.</a:t>
            </a:r>
            <a:br>
              <a:rPr lang="en-US" sz="2000" dirty="0">
                <a:latin typeface="Avenir Book" panose="02000503020000020003" pitchFamily="2" charset="0"/>
              </a:rPr>
            </a:br>
            <a:br>
              <a:rPr lang="en-US" sz="2000" dirty="0">
                <a:latin typeface="Avenir Book" panose="02000503020000020003" pitchFamily="2" charset="0"/>
              </a:rPr>
            </a:br>
            <a:r>
              <a:rPr lang="en-US" sz="2000" dirty="0">
                <a:latin typeface="Avenir Book" panose="02000503020000020003" pitchFamily="2" charset="0"/>
              </a:rPr>
              <a:t>	Devitalized tissue results in a physical barrier to epithelialization.</a:t>
            </a:r>
            <a:br>
              <a:rPr lang="en-US" sz="2000" dirty="0">
                <a:latin typeface="Avenir Book" panose="02000503020000020003" pitchFamily="2" charset="0"/>
              </a:rPr>
            </a:br>
            <a:br>
              <a:rPr lang="en-US" sz="2000" dirty="0">
                <a:latin typeface="Avenir Book" panose="02000503020000020003" pitchFamily="2" charset="0"/>
              </a:rPr>
            </a:br>
            <a:r>
              <a:rPr lang="en-US" sz="2000" dirty="0">
                <a:latin typeface="Avenir Book" panose="02000503020000020003" pitchFamily="2" charset="0"/>
              </a:rPr>
              <a:t>	Pro-inflammatory biofilms inhibit healing of devitalized wounds.</a:t>
            </a:r>
            <a:endParaRPr lang="en-US" sz="2000" dirty="0"/>
          </a:p>
        </p:txBody>
      </p:sp>
      <p:sp>
        <p:nvSpPr>
          <p:cNvPr id="3" name="TextBox 2">
            <a:extLst>
              <a:ext uri="{FF2B5EF4-FFF2-40B4-BE49-F238E27FC236}">
                <a16:creationId xmlns:a16="http://schemas.microsoft.com/office/drawing/2014/main" id="{AB042AD5-E084-5113-76B7-309B10742E31}"/>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Tree>
    <p:extLst>
      <p:ext uri="{BB962C8B-B14F-4D97-AF65-F5344CB8AC3E}">
        <p14:creationId xmlns:p14="http://schemas.microsoft.com/office/powerpoint/2010/main" val="38847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F3BC-F101-3517-A49C-F0E3D770B0F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450D2B8-AFEB-8860-0770-D43382E229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9C1DA4D5-A56C-46A2-6A31-D2776D84F732}"/>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1329977-E111-DBBB-4F49-1C077D206A93}"/>
              </a:ext>
            </a:extLst>
          </p:cNvPr>
          <p:cNvSpPr txBox="1"/>
          <p:nvPr/>
        </p:nvSpPr>
        <p:spPr>
          <a:xfrm>
            <a:off x="150342" y="135561"/>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Disclosures and Acknowledgements</a:t>
            </a:r>
          </a:p>
        </p:txBody>
      </p:sp>
      <p:cxnSp>
        <p:nvCxnSpPr>
          <p:cNvPr id="9" name="Straight Arrow Connector 8">
            <a:extLst>
              <a:ext uri="{FF2B5EF4-FFF2-40B4-BE49-F238E27FC236}">
                <a16:creationId xmlns:a16="http://schemas.microsoft.com/office/drawing/2014/main" id="{02B092A3-23D5-DA70-14A5-4B29B086BCA7}"/>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11" name="Google Shape;351;p31">
            <a:extLst>
              <a:ext uri="{FF2B5EF4-FFF2-40B4-BE49-F238E27FC236}">
                <a16:creationId xmlns:a16="http://schemas.microsoft.com/office/drawing/2014/main" id="{011C878B-27F7-5E86-60AA-ED666629D1D0}"/>
              </a:ext>
            </a:extLst>
          </p:cNvPr>
          <p:cNvSpPr txBox="1">
            <a:spLocks/>
          </p:cNvSpPr>
          <p:nvPr/>
        </p:nvSpPr>
        <p:spPr>
          <a:xfrm>
            <a:off x="499325" y="1447848"/>
            <a:ext cx="10132816" cy="3962305"/>
          </a:xfrm>
          <a:prstGeom prst="rect">
            <a:avLst/>
          </a:prstGeom>
        </p:spPr>
        <p:txBody>
          <a:bodyPr spcFirstLastPara="1" vert="horz" wrap="square" lIns="121900" tIns="121900" rIns="121900" bIns="121900" rtlCol="0" anchor="t" anchorCtr="0">
            <a:noAutofit/>
          </a:bodyPr>
          <a:lstStyle>
            <a:lvl1pPr marL="136800" indent="-136800" algn="l" defTabSz="914400" rtl="0" eaLnBrk="1" latinLnBrk="0" hangingPunct="1">
              <a:lnSpc>
                <a:spcPct val="100000"/>
              </a:lnSpc>
              <a:spcBef>
                <a:spcPts val="600"/>
              </a:spcBef>
              <a:spcAft>
                <a:spcPts val="0"/>
              </a:spcAft>
              <a:buClr>
                <a:schemeClr val="accent3"/>
              </a:buClr>
              <a:buFont typeface="Calibri Light" panose="020F0302020204030204" pitchFamily="34" charset="0"/>
              <a:buChar char="•"/>
              <a:defRPr sz="1600" kern="1200">
                <a:solidFill>
                  <a:schemeClr val="accent1"/>
                </a:solidFill>
                <a:latin typeface="+mj-lt"/>
                <a:ea typeface="+mn-ea"/>
                <a:cs typeface="+mn-cs"/>
              </a:defRPr>
            </a:lvl1pPr>
            <a:lvl2pPr marL="273600" indent="-136800" algn="l" defTabSz="914400" rtl="0" eaLnBrk="1" latinLnBrk="0" hangingPunct="1">
              <a:lnSpc>
                <a:spcPct val="100000"/>
              </a:lnSpc>
              <a:spcBef>
                <a:spcPts val="400"/>
              </a:spcBef>
              <a:spcAft>
                <a:spcPts val="100"/>
              </a:spcAft>
              <a:buClr>
                <a:srgbClr val="9EC3E1"/>
              </a:buClr>
              <a:buFont typeface="Calibri Light" panose="020F0302020204030204" pitchFamily="34" charset="0"/>
              <a:buChar char="•"/>
              <a:defRPr sz="1400" kern="1200">
                <a:solidFill>
                  <a:schemeClr val="accent1"/>
                </a:solidFill>
                <a:latin typeface="+mj-lt"/>
                <a:ea typeface="+mn-ea"/>
                <a:cs typeface="+mn-cs"/>
              </a:defRPr>
            </a:lvl2pPr>
            <a:lvl3pPr marL="410400" indent="-136800" algn="l" defTabSz="914400" rtl="0" eaLnBrk="1" latinLnBrk="0" hangingPunct="1">
              <a:lnSpc>
                <a:spcPct val="90000"/>
              </a:lnSpc>
              <a:spcBef>
                <a:spcPts val="400"/>
              </a:spcBef>
              <a:spcAft>
                <a:spcPts val="200"/>
              </a:spcAft>
              <a:buFont typeface="Calibri Light" panose="020F0302020204030204" pitchFamily="34" charset="0"/>
              <a:buChar char="•"/>
              <a:defRPr sz="1400" kern="1200">
                <a:solidFill>
                  <a:schemeClr val="accent1"/>
                </a:solidFill>
                <a:latin typeface="+mj-lt"/>
                <a:ea typeface="+mn-ea"/>
                <a:cs typeface="+mn-cs"/>
              </a:defRPr>
            </a:lvl3pPr>
            <a:lvl4pPr marL="0" indent="0" algn="l" defTabSz="914400" rtl="0" eaLnBrk="1" latinLnBrk="0" hangingPunct="1">
              <a:lnSpc>
                <a:spcPct val="100000"/>
              </a:lnSpc>
              <a:spcBef>
                <a:spcPts val="1200"/>
              </a:spcBef>
              <a:spcAft>
                <a:spcPts val="300"/>
              </a:spcAft>
              <a:buFont typeface="Calibri Light" panose="020F0302020204030204" pitchFamily="34" charset="0"/>
              <a:buChar char="​"/>
              <a:defRPr sz="2400" b="1" kern="1200" cap="all" spc="200" baseline="0">
                <a:solidFill>
                  <a:schemeClr val="accent3"/>
                </a:solidFill>
                <a:latin typeface="+mn-lt"/>
                <a:ea typeface="+mn-ea"/>
                <a:cs typeface="+mn-cs"/>
              </a:defRPr>
            </a:lvl4pPr>
            <a:lvl5pPr marL="0" indent="0" algn="l" defTabSz="914400" rtl="0" eaLnBrk="1" latinLnBrk="0" hangingPunct="1">
              <a:lnSpc>
                <a:spcPct val="100000"/>
              </a:lnSpc>
              <a:spcBef>
                <a:spcPts val="0"/>
              </a:spcBef>
              <a:spcAft>
                <a:spcPts val="1200"/>
              </a:spcAft>
              <a:buFont typeface="Calibri Light" panose="020F0302020204030204" pitchFamily="34" charset="0"/>
              <a:buChar char="​"/>
              <a:tabLst/>
              <a:defRPr sz="1600" kern="1200">
                <a:solidFill>
                  <a:schemeClr val="accent1"/>
                </a:solidFill>
                <a:latin typeface="+mj-lt"/>
                <a:ea typeface="+mn-ea"/>
                <a:cs typeface="+mn-cs"/>
              </a:defRPr>
            </a:lvl5pPr>
            <a:lvl6pPr marL="0" indent="0" algn="l" defTabSz="914400" rtl="0" eaLnBrk="1" latinLnBrk="0" hangingPunct="1">
              <a:lnSpc>
                <a:spcPct val="100000"/>
              </a:lnSpc>
              <a:spcBef>
                <a:spcPts val="1200"/>
              </a:spcBef>
              <a:spcAft>
                <a:spcPts val="200"/>
              </a:spcAft>
              <a:buFont typeface="Berlingske Serif Text Office"/>
              <a:buNone/>
              <a:defRPr sz="1600" b="1" kern="1200" cap="all" spc="180" baseline="0">
                <a:solidFill>
                  <a:schemeClr val="accent1"/>
                </a:solidFill>
                <a:latin typeface="+mn-lt"/>
                <a:ea typeface="+mn-ea"/>
                <a:cs typeface="+mn-cs"/>
              </a:defRPr>
            </a:lvl6pPr>
            <a:lvl7pPr marL="0" marR="0" indent="0" algn="l" defTabSz="914400" rtl="0" eaLnBrk="1" fontAlgn="auto" latinLnBrk="0" hangingPunct="1">
              <a:lnSpc>
                <a:spcPct val="90000"/>
              </a:lnSpc>
              <a:spcBef>
                <a:spcPts val="200"/>
              </a:spcBef>
              <a:spcAft>
                <a:spcPts val="400"/>
              </a:spcAft>
              <a:buClrTx/>
              <a:buSzTx/>
              <a:buFont typeface="Calibri Light" panose="020F0302020204030204" pitchFamily="34" charset="0"/>
              <a:buChar char="​"/>
              <a:tabLst/>
              <a:defRPr sz="1200" b="0" kern="1200" cap="none" spc="0" baseline="0">
                <a:solidFill>
                  <a:schemeClr val="accent1"/>
                </a:solidFill>
                <a:latin typeface="+mn-lt"/>
                <a:ea typeface="+mn-ea"/>
                <a:cs typeface="+mn-cs"/>
              </a:defRPr>
            </a:lvl7pPr>
            <a:lvl8pPr marL="136800" marR="0" indent="-136800" algn="l" defTabSz="914400" rtl="0" eaLnBrk="1" fontAlgn="auto" latinLnBrk="0" hangingPunct="1">
              <a:lnSpc>
                <a:spcPct val="90000"/>
              </a:lnSpc>
              <a:spcBef>
                <a:spcPts val="400"/>
              </a:spcBef>
              <a:spcAft>
                <a:spcPts val="100"/>
              </a:spcAft>
              <a:buClrTx/>
              <a:buSzTx/>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74000"/>
              </a:lnSpc>
              <a:spcBef>
                <a:spcPts val="1200"/>
              </a:spcBef>
              <a:spcAft>
                <a:spcPts val="1200"/>
              </a:spcAft>
              <a:buFont typeface="Calibri Light" panose="020F0302020204030204" pitchFamily="34" charset="0"/>
              <a:buChar char="​"/>
              <a:defRPr sz="7500" kern="1200" cap="all" baseline="0">
                <a:solidFill>
                  <a:srgbClr val="D8E7F3"/>
                </a:solidFill>
                <a:latin typeface="+mj-lt"/>
                <a:ea typeface="+mn-ea"/>
                <a:cs typeface="+mn-cs"/>
              </a:defRPr>
            </a:lvl9pPr>
          </a:lstStyle>
          <a:p>
            <a:pPr marL="380990" indent="-380990">
              <a:buClr>
                <a:schemeClr val="tx1"/>
              </a:buClr>
              <a:buSzPct val="100000"/>
            </a:pPr>
            <a:r>
              <a:rPr lang="en-US" sz="2667" dirty="0">
                <a:solidFill>
                  <a:schemeClr val="tx1"/>
                </a:solidFill>
                <a:latin typeface="Avenir Book" panose="02000503020000020003" pitchFamily="2" charset="0"/>
              </a:rPr>
              <a:t>No conflicts of interest</a:t>
            </a:r>
          </a:p>
          <a:p>
            <a:pPr marL="380990" indent="-380990">
              <a:buClr>
                <a:schemeClr val="tx1"/>
              </a:buClr>
              <a:buSzPct val="100000"/>
            </a:pPr>
            <a:r>
              <a:rPr lang="en-US" sz="2667" dirty="0">
                <a:solidFill>
                  <a:schemeClr val="tx1"/>
                </a:solidFill>
                <a:latin typeface="Avenir Book" panose="02000503020000020003" pitchFamily="2" charset="0"/>
              </a:rPr>
              <a:t>Use of anonymized photographs approved by an IRB at Penn</a:t>
            </a:r>
          </a:p>
          <a:p>
            <a:pPr marL="380990" indent="-380990">
              <a:buClr>
                <a:schemeClr val="tx1"/>
              </a:buClr>
              <a:buSzPct val="100000"/>
            </a:pPr>
            <a:r>
              <a:rPr lang="en-US" sz="2667" dirty="0">
                <a:solidFill>
                  <a:schemeClr val="tx1"/>
                </a:solidFill>
                <a:latin typeface="Avenir Book" panose="02000503020000020003" pitchFamily="2" charset="0"/>
              </a:rPr>
              <a:t>Acknowledgements: co-authors and patients</a:t>
            </a:r>
          </a:p>
        </p:txBody>
      </p:sp>
      <p:sp>
        <p:nvSpPr>
          <p:cNvPr id="3" name="TextBox 2">
            <a:extLst>
              <a:ext uri="{FF2B5EF4-FFF2-40B4-BE49-F238E27FC236}">
                <a16:creationId xmlns:a16="http://schemas.microsoft.com/office/drawing/2014/main" id="{4C9B17A3-599A-9719-8AB6-08880335D5F0}"/>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Tree>
    <p:extLst>
      <p:ext uri="{BB962C8B-B14F-4D97-AF65-F5344CB8AC3E}">
        <p14:creationId xmlns:p14="http://schemas.microsoft.com/office/powerpoint/2010/main" val="1943621159"/>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F3BF4-4D17-B7D8-5385-A3E7AF604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D0F0F-4738-EB7B-51C5-A8434B7A4E55}"/>
              </a:ext>
            </a:extLst>
          </p:cNvPr>
          <p:cNvSpPr>
            <a:spLocks noGrp="1"/>
          </p:cNvSpPr>
          <p:nvPr>
            <p:ph type="title"/>
          </p:nvPr>
        </p:nvSpPr>
        <p:spPr>
          <a:xfrm>
            <a:off x="273789" y="819661"/>
            <a:ext cx="6348430" cy="3588331"/>
          </a:xfrm>
        </p:spPr>
        <p:txBody>
          <a:bodyPr>
            <a:noAutofit/>
          </a:bodyPr>
          <a:lstStyle/>
          <a:p>
            <a:r>
              <a:rPr lang="en-US" sz="2000" dirty="0">
                <a:latin typeface="Avenir Book" panose="02000503020000020003" pitchFamily="2" charset="0"/>
              </a:rPr>
              <a:t>Xylazine is a non-opioid, alpha-2 agonist </a:t>
            </a:r>
            <a:r>
              <a:rPr lang="en-US" sz="2000" b="1" dirty="0">
                <a:latin typeface="Avenir Book" panose="02000503020000020003" pitchFamily="2" charset="0"/>
              </a:rPr>
              <a:t>detected in &gt;98% of unregulated fentanyl </a:t>
            </a:r>
            <a:r>
              <a:rPr lang="en-US" sz="2000" dirty="0">
                <a:latin typeface="Avenir Book" panose="02000503020000020003" pitchFamily="2" charset="0"/>
              </a:rPr>
              <a:t>in Philadelphia</a:t>
            </a:r>
            <a:br>
              <a:rPr lang="en-US" sz="2000" dirty="0">
                <a:latin typeface="Avenir Book" panose="02000503020000020003" pitchFamily="2" charset="0"/>
              </a:rPr>
            </a:br>
            <a:br>
              <a:rPr lang="en-US" sz="2000" dirty="0">
                <a:latin typeface="Avenir Book" panose="02000503020000020003" pitchFamily="2" charset="0"/>
              </a:rPr>
            </a:br>
            <a:r>
              <a:rPr lang="en-US" sz="2000" dirty="0">
                <a:latin typeface="Avenir Book" panose="02000503020000020003" pitchFamily="2" charset="0"/>
              </a:rPr>
              <a:t>Associated with wounds first in Puerto Rico (early 2000s), recently in continental US with case reports</a:t>
            </a:r>
            <a:br>
              <a:rPr lang="en-US" sz="2000" dirty="0">
                <a:latin typeface="Avenir Book" panose="02000503020000020003" pitchFamily="2" charset="0"/>
              </a:rPr>
            </a:br>
            <a:br>
              <a:rPr lang="en-US" sz="2000" dirty="0">
                <a:latin typeface="Avenir Book" panose="02000503020000020003" pitchFamily="2" charset="0"/>
              </a:rPr>
            </a:br>
            <a:r>
              <a:rPr lang="en-US" sz="2000" dirty="0">
                <a:latin typeface="Avenir Book" panose="02000503020000020003" pitchFamily="2" charset="0"/>
              </a:rPr>
              <a:t>Wounds appear to be distinct from classic wounds associated with IV drug use (</a:t>
            </a:r>
            <a:r>
              <a:rPr lang="en-US" sz="2000" dirty="0" err="1">
                <a:latin typeface="Avenir Book" panose="02000503020000020003" pitchFamily="2" charset="0"/>
              </a:rPr>
              <a:t>eg.</a:t>
            </a:r>
            <a:r>
              <a:rPr lang="en-US" sz="2000" dirty="0">
                <a:latin typeface="Avenir Book" panose="02000503020000020003" pitchFamily="2" charset="0"/>
              </a:rPr>
              <a:t> cellulitis, abscess)</a:t>
            </a:r>
            <a:br>
              <a:rPr lang="en-US" sz="2000" dirty="0">
                <a:latin typeface="Avenir Book" panose="02000503020000020003" pitchFamily="2" charset="0"/>
              </a:rPr>
            </a:br>
            <a:br>
              <a:rPr lang="en-US" sz="2000" dirty="0">
                <a:latin typeface="Avenir Book" panose="02000503020000020003" pitchFamily="2" charset="0"/>
              </a:rPr>
            </a:br>
            <a:r>
              <a:rPr lang="en-US" sz="2000" u="sng" dirty="0">
                <a:latin typeface="Avenir Book" panose="02000503020000020003" pitchFamily="2" charset="0"/>
              </a:rPr>
              <a:t>What’s missing</a:t>
            </a:r>
            <a:r>
              <a:rPr lang="en-US" sz="2000" dirty="0">
                <a:latin typeface="Avenir Book" panose="02000503020000020003" pitchFamily="2" charset="0"/>
              </a:rPr>
              <a:t>: systematic description of xylazine-associated </a:t>
            </a:r>
            <a:r>
              <a:rPr lang="en-US" sz="2000" b="1" dirty="0">
                <a:latin typeface="Avenir Book" panose="02000503020000020003" pitchFamily="2" charset="0"/>
              </a:rPr>
              <a:t>wound location</a:t>
            </a:r>
            <a:r>
              <a:rPr lang="en-US" sz="2000" dirty="0">
                <a:latin typeface="Avenir Book" panose="02000503020000020003" pitchFamily="2" charset="0"/>
              </a:rPr>
              <a:t>, </a:t>
            </a:r>
            <a:r>
              <a:rPr lang="en-US" sz="2000" b="1" dirty="0">
                <a:latin typeface="Avenir Book" panose="02000503020000020003" pitchFamily="2" charset="0"/>
              </a:rPr>
              <a:t>wound beds</a:t>
            </a:r>
            <a:r>
              <a:rPr lang="en-US" sz="2000" dirty="0">
                <a:latin typeface="Avenir Book" panose="02000503020000020003" pitchFamily="2" charset="0"/>
              </a:rPr>
              <a:t>, and </a:t>
            </a:r>
            <a:r>
              <a:rPr lang="en-US" sz="2000" b="1" dirty="0">
                <a:latin typeface="Avenir Book" panose="02000503020000020003" pitchFamily="2" charset="0"/>
              </a:rPr>
              <a:t>size</a:t>
            </a:r>
            <a:endParaRPr lang="en-US" sz="2000" dirty="0"/>
          </a:p>
        </p:txBody>
      </p:sp>
      <p:sp>
        <p:nvSpPr>
          <p:cNvPr id="3" name="Slide Number Placeholder 2">
            <a:extLst>
              <a:ext uri="{FF2B5EF4-FFF2-40B4-BE49-F238E27FC236}">
                <a16:creationId xmlns:a16="http://schemas.microsoft.com/office/drawing/2014/main" id="{A23A75FC-C967-4E7B-59D7-C6DAEB94710C}"/>
              </a:ext>
            </a:extLst>
          </p:cNvPr>
          <p:cNvSpPr>
            <a:spLocks noGrp="1"/>
          </p:cNvSpPr>
          <p:nvPr>
            <p:ph type="sldNum" idx="12"/>
          </p:nvPr>
        </p:nvSpPr>
        <p:spPr>
          <a:xfrm>
            <a:off x="8121112" y="6269208"/>
            <a:ext cx="3920546" cy="4522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2060"/>
                </a:solidFill>
                <a:effectLst/>
                <a:uLnTx/>
                <a:uFillTx/>
                <a:latin typeface="Avenir Book" panose="02000503020000020003" pitchFamily="2" charset="0"/>
                <a:ea typeface="+mn-ea"/>
                <a:cs typeface="+mn-cs"/>
              </a:rPr>
              <a:t>D’Orazio</a:t>
            </a:r>
            <a:r>
              <a:rPr kumimoji="0" lang="en-US" sz="1200" b="0" i="0" u="none" strike="noStrike" kern="1200" cap="none" spc="0" normalizeH="0" baseline="0" noProof="0" dirty="0">
                <a:ln>
                  <a:noFill/>
                </a:ln>
                <a:solidFill>
                  <a:srgbClr val="002060"/>
                </a:solidFill>
                <a:effectLst/>
                <a:uLnTx/>
                <a:uFillTx/>
                <a:latin typeface="Avenir Book" panose="02000503020000020003" pitchFamily="2" charset="0"/>
                <a:ea typeface="+mn-ea"/>
                <a:cs typeface="+mn-cs"/>
              </a:rPr>
              <a:t> (2023), McFadden (2024), O’Neil (2023), Rodríguez (2008), Reyes (2012), Torruella (2011), CFSRE Philadelphia DPH (2022), Hoffman (2023) </a:t>
            </a:r>
          </a:p>
        </p:txBody>
      </p:sp>
      <p:pic>
        <p:nvPicPr>
          <p:cNvPr id="10" name="Picture 9">
            <a:extLst>
              <a:ext uri="{FF2B5EF4-FFF2-40B4-BE49-F238E27FC236}">
                <a16:creationId xmlns:a16="http://schemas.microsoft.com/office/drawing/2014/main" id="{345DB502-24AD-942D-4BBE-7399917576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3E07BD36-7E9D-0BF0-7C56-674C190AEE16}"/>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651AF6B-BFFB-D5A9-2992-E139CEA8FD8A}"/>
              </a:ext>
            </a:extLst>
          </p:cNvPr>
          <p:cNvSpPr txBox="1"/>
          <p:nvPr/>
        </p:nvSpPr>
        <p:spPr>
          <a:xfrm>
            <a:off x="150342" y="135561"/>
            <a:ext cx="95524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venir Book" panose="02000503020000020003" pitchFamily="2" charset="0"/>
                <a:ea typeface="+mn-ea"/>
                <a:cs typeface="+mn-cs"/>
              </a:rPr>
              <a:t>Background</a:t>
            </a:r>
          </a:p>
        </p:txBody>
      </p:sp>
      <p:cxnSp>
        <p:nvCxnSpPr>
          <p:cNvPr id="9" name="Straight Arrow Connector 8">
            <a:extLst>
              <a:ext uri="{FF2B5EF4-FFF2-40B4-BE49-F238E27FC236}">
                <a16:creationId xmlns:a16="http://schemas.microsoft.com/office/drawing/2014/main" id="{15EA0D57-97DC-0E38-206C-913D4E5D8D5B}"/>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pic>
        <p:nvPicPr>
          <p:cNvPr id="14" name="Picture 13" descr="A black and white text with numbers&#10;&#10;Description automatically generated with medium confidence">
            <a:extLst>
              <a:ext uri="{FF2B5EF4-FFF2-40B4-BE49-F238E27FC236}">
                <a16:creationId xmlns:a16="http://schemas.microsoft.com/office/drawing/2014/main" id="{8E5CE95F-BD3A-B821-53FB-7C7A4E7451F7}"/>
              </a:ext>
            </a:extLst>
          </p:cNvPr>
          <p:cNvPicPr>
            <a:picLocks noChangeAspect="1"/>
          </p:cNvPicPr>
          <p:nvPr/>
        </p:nvPicPr>
        <p:blipFill>
          <a:blip r:embed="rId4"/>
          <a:stretch>
            <a:fillRect/>
          </a:stretch>
        </p:blipFill>
        <p:spPr>
          <a:xfrm>
            <a:off x="667583" y="4465408"/>
            <a:ext cx="4902200" cy="1270000"/>
          </a:xfrm>
          <a:prstGeom prst="rect">
            <a:avLst/>
          </a:prstGeom>
        </p:spPr>
      </p:pic>
      <p:pic>
        <p:nvPicPr>
          <p:cNvPr id="6" name="Picture 5">
            <a:extLst>
              <a:ext uri="{FF2B5EF4-FFF2-40B4-BE49-F238E27FC236}">
                <a16:creationId xmlns:a16="http://schemas.microsoft.com/office/drawing/2014/main" id="{43B63F1E-8671-EE5A-9C30-091E3FD65DEA}"/>
              </a:ext>
            </a:extLst>
          </p:cNvPr>
          <p:cNvPicPr>
            <a:picLocks noChangeAspect="1"/>
          </p:cNvPicPr>
          <p:nvPr/>
        </p:nvPicPr>
        <p:blipFill>
          <a:blip r:embed="rId5"/>
          <a:stretch>
            <a:fillRect/>
          </a:stretch>
        </p:blipFill>
        <p:spPr>
          <a:xfrm>
            <a:off x="7634250" y="1088328"/>
            <a:ext cx="4407408" cy="2203704"/>
          </a:xfrm>
          <a:prstGeom prst="rect">
            <a:avLst/>
          </a:prstGeom>
        </p:spPr>
      </p:pic>
      <p:pic>
        <p:nvPicPr>
          <p:cNvPr id="12" name="Picture 11" descr="A black and white text on a black background&#10;&#10;Description automatically generated">
            <a:extLst>
              <a:ext uri="{FF2B5EF4-FFF2-40B4-BE49-F238E27FC236}">
                <a16:creationId xmlns:a16="http://schemas.microsoft.com/office/drawing/2014/main" id="{2836E0EF-28F2-5E5E-8BB9-BCD6A43E45BF}"/>
              </a:ext>
            </a:extLst>
          </p:cNvPr>
          <p:cNvPicPr>
            <a:picLocks noChangeAspect="1"/>
          </p:cNvPicPr>
          <p:nvPr/>
        </p:nvPicPr>
        <p:blipFill>
          <a:blip r:embed="rId6"/>
          <a:stretch>
            <a:fillRect/>
          </a:stretch>
        </p:blipFill>
        <p:spPr>
          <a:xfrm>
            <a:off x="8356751" y="3513939"/>
            <a:ext cx="3684907" cy="2354061"/>
          </a:xfrm>
          <a:prstGeom prst="rect">
            <a:avLst/>
          </a:prstGeom>
        </p:spPr>
      </p:pic>
      <p:pic>
        <p:nvPicPr>
          <p:cNvPr id="18" name="Picture 17" descr="A white and blue sign with black text&#10;&#10;Description automatically generated">
            <a:extLst>
              <a:ext uri="{FF2B5EF4-FFF2-40B4-BE49-F238E27FC236}">
                <a16:creationId xmlns:a16="http://schemas.microsoft.com/office/drawing/2014/main" id="{FE13CB00-27A1-737C-BE23-6A7C5E1D7745}"/>
              </a:ext>
            </a:extLst>
          </p:cNvPr>
          <p:cNvPicPr>
            <a:picLocks noChangeAspect="1"/>
          </p:cNvPicPr>
          <p:nvPr/>
        </p:nvPicPr>
        <p:blipFill>
          <a:blip r:embed="rId7"/>
          <a:srcRect r="3734"/>
          <a:stretch/>
        </p:blipFill>
        <p:spPr>
          <a:xfrm>
            <a:off x="6348430" y="1007063"/>
            <a:ext cx="5693228" cy="4862144"/>
          </a:xfrm>
          <a:prstGeom prst="rect">
            <a:avLst/>
          </a:prstGeom>
        </p:spPr>
      </p:pic>
      <p:sp>
        <p:nvSpPr>
          <p:cNvPr id="8" name="TextBox 7">
            <a:extLst>
              <a:ext uri="{FF2B5EF4-FFF2-40B4-BE49-F238E27FC236}">
                <a16:creationId xmlns:a16="http://schemas.microsoft.com/office/drawing/2014/main" id="{B0EA3EDA-1314-3890-4430-0EC9D170E257}"/>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Tree>
    <p:extLst>
      <p:ext uri="{BB962C8B-B14F-4D97-AF65-F5344CB8AC3E}">
        <p14:creationId xmlns:p14="http://schemas.microsoft.com/office/powerpoint/2010/main" val="347496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32D5-AE07-CFC3-1904-021349CB2DBE}"/>
              </a:ext>
            </a:extLst>
          </p:cNvPr>
          <p:cNvSpPr>
            <a:spLocks noGrp="1"/>
          </p:cNvSpPr>
          <p:nvPr>
            <p:ph type="title"/>
          </p:nvPr>
        </p:nvSpPr>
        <p:spPr>
          <a:xfrm>
            <a:off x="150342" y="833606"/>
            <a:ext cx="11891316" cy="5176225"/>
          </a:xfrm>
        </p:spPr>
        <p:txBody>
          <a:bodyPr>
            <a:normAutofit/>
          </a:bodyPr>
          <a:lstStyle/>
          <a:p>
            <a:r>
              <a:rPr lang="en-US" sz="2400" b="1" dirty="0">
                <a:latin typeface="Avenir Book" panose="02000503020000020003" pitchFamily="2" charset="0"/>
              </a:rPr>
              <a:t>Aim: </a:t>
            </a:r>
            <a:r>
              <a:rPr lang="en-US" sz="2400" dirty="0">
                <a:latin typeface="Avenir Book" panose="02000503020000020003" pitchFamily="2" charset="0"/>
              </a:rPr>
              <a:t>To systematically characterize wounds among hospitalized patients with confirmed xylazine exposure</a:t>
            </a:r>
            <a:br>
              <a:rPr lang="en-US" sz="2400" b="1" dirty="0">
                <a:latin typeface="Avenir Book" panose="02000503020000020003" pitchFamily="2" charset="0"/>
              </a:rPr>
            </a:br>
            <a:br>
              <a:rPr lang="en-US" sz="2400" b="1" dirty="0">
                <a:latin typeface="Avenir Book" panose="02000503020000020003" pitchFamily="2" charset="0"/>
              </a:rPr>
            </a:br>
            <a:r>
              <a:rPr lang="en-US" sz="2400" b="1" dirty="0">
                <a:latin typeface="Avenir Book" panose="02000503020000020003" pitchFamily="2" charset="0"/>
              </a:rPr>
              <a:t>Design &amp; Setting: </a:t>
            </a:r>
            <a:r>
              <a:rPr lang="en-US" sz="2400" dirty="0">
                <a:latin typeface="Avenir Book" panose="02000503020000020003" pitchFamily="2" charset="0"/>
              </a:rPr>
              <a:t>Case series of ED and hospitalized patients at 3 urban academic hospitals in Philadelphia from April 2022 – February 2023</a:t>
            </a:r>
            <a:br>
              <a:rPr lang="en-US" sz="2400" b="1" dirty="0">
                <a:latin typeface="Avenir Book" panose="02000503020000020003" pitchFamily="2" charset="0"/>
              </a:rPr>
            </a:br>
            <a:br>
              <a:rPr lang="en-US" sz="2400" b="1" dirty="0">
                <a:latin typeface="Avenir Book" panose="02000503020000020003" pitchFamily="2" charset="0"/>
              </a:rPr>
            </a:br>
            <a:r>
              <a:rPr lang="en-US" sz="2400" b="1" dirty="0">
                <a:latin typeface="Avenir Book" panose="02000503020000020003" pitchFamily="2" charset="0"/>
              </a:rPr>
              <a:t>Inclusion Criteria: </a:t>
            </a:r>
            <a:r>
              <a:rPr lang="en-US" sz="2400" dirty="0">
                <a:latin typeface="Avenir Book" panose="02000503020000020003" pitchFamily="2" charset="0"/>
              </a:rPr>
              <a:t>Xylazine in urine &amp; wound-related ED chief complaint</a:t>
            </a:r>
            <a:br>
              <a:rPr lang="en-US" sz="2400" dirty="0">
                <a:latin typeface="Avenir Book" panose="02000503020000020003" pitchFamily="2" charset="0"/>
              </a:rPr>
            </a:br>
            <a:br>
              <a:rPr lang="en-US" sz="2400" dirty="0">
                <a:latin typeface="Avenir Book" panose="02000503020000020003" pitchFamily="2" charset="0"/>
              </a:rPr>
            </a:br>
            <a:r>
              <a:rPr lang="en-US" sz="2400" dirty="0">
                <a:latin typeface="Avenir Book" panose="02000503020000020003" pitchFamily="2" charset="0"/>
              </a:rPr>
              <a:t>*Xylazine testing ordered at clinician discretion using Penn lab GC-MS</a:t>
            </a:r>
            <a:endParaRPr lang="en-US" sz="2000" dirty="0"/>
          </a:p>
        </p:txBody>
      </p:sp>
      <p:pic>
        <p:nvPicPr>
          <p:cNvPr id="10" name="Picture 9">
            <a:extLst>
              <a:ext uri="{FF2B5EF4-FFF2-40B4-BE49-F238E27FC236}">
                <a16:creationId xmlns:a16="http://schemas.microsoft.com/office/drawing/2014/main" id="{A5C42330-1F06-267E-CDFD-C695B399C7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F72DD925-5DEC-6BBE-B1B6-D4419426D2B7}"/>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3393088-CC13-721C-8BD9-7D62BD97B64D}"/>
              </a:ext>
            </a:extLst>
          </p:cNvPr>
          <p:cNvSpPr txBox="1"/>
          <p:nvPr/>
        </p:nvSpPr>
        <p:spPr>
          <a:xfrm>
            <a:off x="150342" y="62991"/>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Methods: Aim &amp; Design</a:t>
            </a:r>
          </a:p>
        </p:txBody>
      </p:sp>
      <p:cxnSp>
        <p:nvCxnSpPr>
          <p:cNvPr id="9" name="Straight Arrow Connector 8">
            <a:extLst>
              <a:ext uri="{FF2B5EF4-FFF2-40B4-BE49-F238E27FC236}">
                <a16:creationId xmlns:a16="http://schemas.microsoft.com/office/drawing/2014/main" id="{8CB79BE1-CED8-00D0-8CEE-9C8B0CAA2271}"/>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FFBD6B1-412D-81B1-A838-A28621AA774C}"/>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Tree>
    <p:extLst>
      <p:ext uri="{BB962C8B-B14F-4D97-AF65-F5344CB8AC3E}">
        <p14:creationId xmlns:p14="http://schemas.microsoft.com/office/powerpoint/2010/main" val="40407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32D5-AE07-CFC3-1904-021349CB2DBE}"/>
              </a:ext>
            </a:extLst>
          </p:cNvPr>
          <p:cNvSpPr>
            <a:spLocks noGrp="1"/>
          </p:cNvSpPr>
          <p:nvPr>
            <p:ph type="title"/>
          </p:nvPr>
        </p:nvSpPr>
        <p:spPr>
          <a:xfrm>
            <a:off x="150342" y="960130"/>
            <a:ext cx="11891316" cy="3312068"/>
          </a:xfrm>
        </p:spPr>
        <p:txBody>
          <a:bodyPr>
            <a:normAutofit/>
          </a:bodyPr>
          <a:lstStyle/>
          <a:p>
            <a:br>
              <a:rPr lang="en-US" sz="2000" dirty="0">
                <a:latin typeface="Avenir Book" panose="02000503020000020003" pitchFamily="2" charset="0"/>
              </a:rPr>
            </a:br>
            <a:br>
              <a:rPr lang="en-US" sz="2000" dirty="0">
                <a:latin typeface="Avenir Book" panose="02000503020000020003" pitchFamily="2" charset="0"/>
              </a:rPr>
            </a:br>
            <a:br>
              <a:rPr lang="en-US" sz="2000" dirty="0">
                <a:latin typeface="Avenir Book" panose="02000503020000020003" pitchFamily="2" charset="0"/>
              </a:rPr>
            </a:br>
            <a:endParaRPr lang="en-US" sz="2000" dirty="0"/>
          </a:p>
        </p:txBody>
      </p:sp>
      <p:pic>
        <p:nvPicPr>
          <p:cNvPr id="10" name="Picture 9">
            <a:extLst>
              <a:ext uri="{FF2B5EF4-FFF2-40B4-BE49-F238E27FC236}">
                <a16:creationId xmlns:a16="http://schemas.microsoft.com/office/drawing/2014/main" id="{A5C42330-1F06-267E-CDFD-C695B399C7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F72DD925-5DEC-6BBE-B1B6-D4419426D2B7}"/>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3393088-CC13-721C-8BD9-7D62BD97B64D}"/>
              </a:ext>
            </a:extLst>
          </p:cNvPr>
          <p:cNvSpPr txBox="1"/>
          <p:nvPr/>
        </p:nvSpPr>
        <p:spPr>
          <a:xfrm>
            <a:off x="150342" y="62991"/>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Methods: Wound Description</a:t>
            </a:r>
          </a:p>
        </p:txBody>
      </p:sp>
      <p:cxnSp>
        <p:nvCxnSpPr>
          <p:cNvPr id="9" name="Straight Arrow Connector 8">
            <a:extLst>
              <a:ext uri="{FF2B5EF4-FFF2-40B4-BE49-F238E27FC236}">
                <a16:creationId xmlns:a16="http://schemas.microsoft.com/office/drawing/2014/main" id="{8CB79BE1-CED8-00D0-8CEE-9C8B0CAA2271}"/>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17" name="Slide Number Placeholder 2">
            <a:extLst>
              <a:ext uri="{FF2B5EF4-FFF2-40B4-BE49-F238E27FC236}">
                <a16:creationId xmlns:a16="http://schemas.microsoft.com/office/drawing/2014/main" id="{65E92232-9238-D511-CB6F-05FD8FFC2CA2}"/>
              </a:ext>
            </a:extLst>
          </p:cNvPr>
          <p:cNvSpPr>
            <a:spLocks noGrp="1"/>
          </p:cNvSpPr>
          <p:nvPr>
            <p:ph type="sldNum" idx="12"/>
          </p:nvPr>
        </p:nvSpPr>
        <p:spPr>
          <a:xfrm>
            <a:off x="8121112" y="6269208"/>
            <a:ext cx="3920546" cy="452268"/>
          </a:xfrm>
        </p:spPr>
        <p:txBody>
          <a:bodyPr/>
          <a:lstStyle/>
          <a:p>
            <a:r>
              <a:rPr lang="en-US" dirty="0">
                <a:solidFill>
                  <a:srgbClr val="002060"/>
                </a:solidFill>
                <a:latin typeface="Avenir Book" panose="02000503020000020003" pitchFamily="2" charset="0"/>
              </a:rPr>
              <a:t>Nagle (2024), Nichols (2015)</a:t>
            </a:r>
          </a:p>
        </p:txBody>
      </p:sp>
      <p:sp>
        <p:nvSpPr>
          <p:cNvPr id="18" name="TextBox 17">
            <a:extLst>
              <a:ext uri="{FF2B5EF4-FFF2-40B4-BE49-F238E27FC236}">
                <a16:creationId xmlns:a16="http://schemas.microsoft.com/office/drawing/2014/main" id="{67603601-6392-E5E5-B5A9-7E764DBE665F}"/>
              </a:ext>
            </a:extLst>
          </p:cNvPr>
          <p:cNvSpPr txBox="1"/>
          <p:nvPr/>
        </p:nvSpPr>
        <p:spPr>
          <a:xfrm>
            <a:off x="239669" y="718509"/>
            <a:ext cx="11801989" cy="5632311"/>
          </a:xfrm>
          <a:prstGeom prst="rect">
            <a:avLst/>
          </a:prstGeom>
          <a:noFill/>
        </p:spPr>
        <p:txBody>
          <a:bodyPr wrap="square">
            <a:spAutoFit/>
          </a:bodyPr>
          <a:lstStyle/>
          <a:p>
            <a:br>
              <a:rPr lang="en-US" sz="2400" dirty="0">
                <a:latin typeface="Avenir Book" panose="02000503020000020003" pitchFamily="2" charset="0"/>
              </a:rPr>
            </a:br>
            <a:r>
              <a:rPr lang="en-US" sz="2400" dirty="0">
                <a:latin typeface="Avenir Book" panose="02000503020000020003" pitchFamily="2" charset="0"/>
              </a:rPr>
              <a:t>For patients with multiple wounds, we selected the </a:t>
            </a:r>
            <a:r>
              <a:rPr lang="en-US" sz="2400" b="1" dirty="0">
                <a:latin typeface="Avenir Book" panose="02000503020000020003" pitchFamily="2" charset="0"/>
              </a:rPr>
              <a:t>3 largest wounds</a:t>
            </a:r>
            <a:br>
              <a:rPr lang="en-US" sz="2400" dirty="0">
                <a:latin typeface="Avenir Book" panose="02000503020000020003" pitchFamily="2" charset="0"/>
              </a:rPr>
            </a:br>
            <a:br>
              <a:rPr lang="en-US" sz="2400" dirty="0">
                <a:latin typeface="Avenir Book" panose="02000503020000020003" pitchFamily="2" charset="0"/>
              </a:rPr>
            </a:br>
            <a:r>
              <a:rPr lang="en-US" sz="2400" dirty="0">
                <a:latin typeface="Avenir Book" panose="02000503020000020003" pitchFamily="2" charset="0"/>
              </a:rPr>
              <a:t>We abstracted data from Epic into </a:t>
            </a:r>
            <a:r>
              <a:rPr lang="en-US" sz="2400" dirty="0" err="1">
                <a:latin typeface="Avenir Book" panose="02000503020000020003" pitchFamily="2" charset="0"/>
              </a:rPr>
              <a:t>REDCap</a:t>
            </a:r>
            <a:r>
              <a:rPr lang="en-US" sz="2400" dirty="0">
                <a:latin typeface="Avenir Book" panose="02000503020000020003" pitchFamily="2" charset="0"/>
              </a:rPr>
              <a:t> with a structured codebook:	</a:t>
            </a:r>
          </a:p>
          <a:p>
            <a:endParaRPr lang="en-US" sz="2400" dirty="0">
              <a:latin typeface="Avenir Book" panose="02000503020000020003" pitchFamily="2" charset="0"/>
            </a:endParaRPr>
          </a:p>
          <a:p>
            <a:r>
              <a:rPr lang="en-US" sz="2400" dirty="0">
                <a:latin typeface="Avenir Book" panose="02000503020000020003" pitchFamily="2" charset="0"/>
              </a:rPr>
              <a:t>	</a:t>
            </a:r>
            <a:r>
              <a:rPr lang="en-US" sz="2400" b="1" dirty="0">
                <a:latin typeface="Avenir Book" panose="02000503020000020003" pitchFamily="2" charset="0"/>
              </a:rPr>
              <a:t>1. Location &amp; Size: </a:t>
            </a:r>
            <a:r>
              <a:rPr lang="en-US" sz="2400" dirty="0">
                <a:latin typeface="Avenir Book" panose="02000503020000020003" pitchFamily="2" charset="0"/>
              </a:rPr>
              <a:t>small (&lt;1 cm</a:t>
            </a:r>
            <a:r>
              <a:rPr lang="en-US" sz="2400" baseline="30000" dirty="0">
                <a:latin typeface="Avenir Book" panose="02000503020000020003" pitchFamily="2" charset="0"/>
              </a:rPr>
              <a:t>2</a:t>
            </a:r>
            <a:r>
              <a:rPr lang="en-US" sz="2400" dirty="0">
                <a:latin typeface="Avenir Book" panose="02000503020000020003" pitchFamily="2" charset="0"/>
              </a:rPr>
              <a:t>), medium (1 cm</a:t>
            </a:r>
            <a:r>
              <a:rPr lang="en-US" sz="2400" baseline="30000" dirty="0">
                <a:latin typeface="Avenir Book" panose="02000503020000020003" pitchFamily="2" charset="0"/>
              </a:rPr>
              <a:t>2</a:t>
            </a:r>
            <a:r>
              <a:rPr lang="en-US" sz="2400" dirty="0">
                <a:latin typeface="Avenir Book" panose="02000503020000020003" pitchFamily="2" charset="0"/>
              </a:rPr>
              <a:t> – hand), large</a:t>
            </a:r>
            <a:br>
              <a:rPr lang="en-US" sz="2400" dirty="0">
                <a:latin typeface="Avenir Book" panose="02000503020000020003" pitchFamily="2" charset="0"/>
              </a:rPr>
            </a:br>
            <a:br>
              <a:rPr lang="en-US" sz="2400" dirty="0">
                <a:latin typeface="Avenir Book" panose="02000503020000020003" pitchFamily="2" charset="0"/>
              </a:rPr>
            </a:br>
            <a:r>
              <a:rPr lang="en-US" sz="2400" b="1" dirty="0">
                <a:latin typeface="Avenir Book" panose="02000503020000020003" pitchFamily="2" charset="0"/>
              </a:rPr>
              <a:t> 	2. Wound bed &amp; exposed deep structures</a:t>
            </a:r>
          </a:p>
          <a:p>
            <a:r>
              <a:rPr lang="en-US" sz="2400" dirty="0">
                <a:latin typeface="Avenir Book" panose="02000503020000020003" pitchFamily="2" charset="0"/>
              </a:rPr>
              <a:t>	</a:t>
            </a:r>
          </a:p>
          <a:p>
            <a:r>
              <a:rPr lang="en-US" sz="2400" b="1" dirty="0">
                <a:latin typeface="Avenir Book" panose="02000503020000020003" pitchFamily="2" charset="0"/>
              </a:rPr>
              <a:t>	3. Patient-reported chronicity</a:t>
            </a:r>
            <a:r>
              <a:rPr lang="en-US" sz="2400" dirty="0">
                <a:latin typeface="Avenir Book" panose="02000503020000020003" pitchFamily="2" charset="0"/>
              </a:rPr>
              <a:t>: acute (&lt;1 </a:t>
            </a:r>
            <a:r>
              <a:rPr lang="en-US" sz="2400" dirty="0" err="1">
                <a:latin typeface="Avenir Book" panose="02000503020000020003" pitchFamily="2" charset="0"/>
              </a:rPr>
              <a:t>mo</a:t>
            </a:r>
            <a:r>
              <a:rPr lang="en-US" sz="2400" dirty="0">
                <a:latin typeface="Avenir Book" panose="02000503020000020003" pitchFamily="2" charset="0"/>
              </a:rPr>
              <a:t>), subacute (1-3 </a:t>
            </a:r>
            <a:r>
              <a:rPr lang="en-US" sz="2400" dirty="0" err="1">
                <a:latin typeface="Avenir Book" panose="02000503020000020003" pitchFamily="2" charset="0"/>
              </a:rPr>
              <a:t>mo</a:t>
            </a:r>
            <a:r>
              <a:rPr lang="en-US" sz="2400" dirty="0">
                <a:latin typeface="Avenir Book" panose="02000503020000020003" pitchFamily="2" charset="0"/>
              </a:rPr>
              <a:t>), chronic</a:t>
            </a:r>
            <a:br>
              <a:rPr lang="en-US" sz="2400" dirty="0">
                <a:latin typeface="Avenir Book" panose="02000503020000020003" pitchFamily="2" charset="0"/>
              </a:rPr>
            </a:br>
            <a:br>
              <a:rPr lang="en-US" sz="2400" dirty="0">
                <a:latin typeface="Avenir Book" panose="02000503020000020003" pitchFamily="2" charset="0"/>
              </a:rPr>
            </a:br>
            <a:r>
              <a:rPr lang="en-US" sz="2400" dirty="0">
                <a:latin typeface="Avenir Book" panose="02000503020000020003" pitchFamily="2" charset="0"/>
              </a:rPr>
              <a:t>	</a:t>
            </a:r>
            <a:r>
              <a:rPr lang="en-US" sz="2400" b="1" dirty="0">
                <a:latin typeface="Avenir Book" panose="02000503020000020003" pitchFamily="2" charset="0"/>
              </a:rPr>
              <a:t>4. Other: </a:t>
            </a:r>
            <a:r>
              <a:rPr lang="en-US" sz="2400" dirty="0">
                <a:latin typeface="Avenir Book" panose="02000503020000020003" pitchFamily="2" charset="0"/>
              </a:rPr>
              <a:t>Signs of infection, hospitalization outcomes</a:t>
            </a:r>
            <a:br>
              <a:rPr lang="en-US" sz="2400" dirty="0">
                <a:latin typeface="Avenir Book" panose="02000503020000020003" pitchFamily="2" charset="0"/>
              </a:rPr>
            </a:br>
            <a:br>
              <a:rPr lang="en-US" sz="2400" dirty="0">
                <a:latin typeface="Avenir Book" panose="02000503020000020003" pitchFamily="2" charset="0"/>
              </a:rPr>
            </a:br>
            <a:r>
              <a:rPr lang="en-US" sz="2400" dirty="0">
                <a:latin typeface="Avenir Book" panose="02000503020000020003" pitchFamily="2" charset="0"/>
              </a:rPr>
              <a:t>	</a:t>
            </a:r>
            <a:br>
              <a:rPr lang="en-US" sz="2400" dirty="0">
                <a:latin typeface="Avenir Book" panose="02000503020000020003" pitchFamily="2" charset="0"/>
              </a:rPr>
            </a:br>
            <a:endParaRPr lang="en-US" sz="2400" dirty="0"/>
          </a:p>
        </p:txBody>
      </p:sp>
      <p:sp>
        <p:nvSpPr>
          <p:cNvPr id="3" name="TextBox 2">
            <a:extLst>
              <a:ext uri="{FF2B5EF4-FFF2-40B4-BE49-F238E27FC236}">
                <a16:creationId xmlns:a16="http://schemas.microsoft.com/office/drawing/2014/main" id="{9BE4A491-12CC-D72D-8D77-6C7792A0AE88}"/>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Tree>
    <p:extLst>
      <p:ext uri="{BB962C8B-B14F-4D97-AF65-F5344CB8AC3E}">
        <p14:creationId xmlns:p14="http://schemas.microsoft.com/office/powerpoint/2010/main" val="155411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1C3D3-A498-E190-E8F5-927C60E35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223A0-C591-1D5F-9F6D-67640ED4AF23}"/>
              </a:ext>
            </a:extLst>
          </p:cNvPr>
          <p:cNvSpPr>
            <a:spLocks noGrp="1"/>
          </p:cNvSpPr>
          <p:nvPr>
            <p:ph type="title"/>
          </p:nvPr>
        </p:nvSpPr>
        <p:spPr>
          <a:xfrm>
            <a:off x="150342" y="960130"/>
            <a:ext cx="11891316" cy="3312068"/>
          </a:xfrm>
        </p:spPr>
        <p:txBody>
          <a:bodyPr>
            <a:normAutofit/>
          </a:bodyPr>
          <a:lstStyle/>
          <a:p>
            <a:br>
              <a:rPr lang="en-US" sz="2000" dirty="0">
                <a:latin typeface="Avenir Book" panose="02000503020000020003" pitchFamily="2" charset="0"/>
              </a:rPr>
            </a:br>
            <a:br>
              <a:rPr lang="en-US" sz="2000" dirty="0">
                <a:latin typeface="Avenir Book" panose="02000503020000020003" pitchFamily="2" charset="0"/>
              </a:rPr>
            </a:br>
            <a:br>
              <a:rPr lang="en-US" sz="2000" dirty="0">
                <a:latin typeface="Avenir Book" panose="02000503020000020003" pitchFamily="2" charset="0"/>
              </a:rPr>
            </a:br>
            <a:endParaRPr lang="en-US" sz="2000" dirty="0"/>
          </a:p>
        </p:txBody>
      </p:sp>
      <p:pic>
        <p:nvPicPr>
          <p:cNvPr id="10" name="Picture 9">
            <a:extLst>
              <a:ext uri="{FF2B5EF4-FFF2-40B4-BE49-F238E27FC236}">
                <a16:creationId xmlns:a16="http://schemas.microsoft.com/office/drawing/2014/main" id="{49F64D9D-D806-C566-2201-4B48E05C9B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BA6E7EBD-2B0F-33A4-DB9A-ED1C0C68E571}"/>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54B95992-8A84-513C-8CB2-6AFE2C4815A1}"/>
              </a:ext>
            </a:extLst>
          </p:cNvPr>
          <p:cNvSpPr txBox="1"/>
          <p:nvPr/>
        </p:nvSpPr>
        <p:spPr>
          <a:xfrm>
            <a:off x="150342" y="62991"/>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Results: Patient Population</a:t>
            </a:r>
          </a:p>
        </p:txBody>
      </p:sp>
      <p:cxnSp>
        <p:nvCxnSpPr>
          <p:cNvPr id="9" name="Straight Arrow Connector 8">
            <a:extLst>
              <a:ext uri="{FF2B5EF4-FFF2-40B4-BE49-F238E27FC236}">
                <a16:creationId xmlns:a16="http://schemas.microsoft.com/office/drawing/2014/main" id="{1A23FFE4-79D9-7E03-0EC6-EF325EA72C5E}"/>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pic>
        <p:nvPicPr>
          <p:cNvPr id="3" name="Picture 2" descr="A list of medications with black text&#10;&#10;Description automatically generated with medium confidence">
            <a:extLst>
              <a:ext uri="{FF2B5EF4-FFF2-40B4-BE49-F238E27FC236}">
                <a16:creationId xmlns:a16="http://schemas.microsoft.com/office/drawing/2014/main" id="{71751220-4339-4D3E-2793-2FC3763F348A}"/>
              </a:ext>
            </a:extLst>
          </p:cNvPr>
          <p:cNvPicPr>
            <a:picLocks noChangeAspect="1"/>
          </p:cNvPicPr>
          <p:nvPr/>
        </p:nvPicPr>
        <p:blipFill>
          <a:blip r:embed="rId4"/>
          <a:stretch>
            <a:fillRect/>
          </a:stretch>
        </p:blipFill>
        <p:spPr>
          <a:xfrm>
            <a:off x="5763986" y="960130"/>
            <a:ext cx="6277672" cy="4825488"/>
          </a:xfrm>
          <a:prstGeom prst="rect">
            <a:avLst/>
          </a:prstGeom>
        </p:spPr>
      </p:pic>
      <p:sp>
        <p:nvSpPr>
          <p:cNvPr id="18" name="Rectangle 17">
            <a:extLst>
              <a:ext uri="{FF2B5EF4-FFF2-40B4-BE49-F238E27FC236}">
                <a16:creationId xmlns:a16="http://schemas.microsoft.com/office/drawing/2014/main" id="{12DD8EB9-E6DE-4619-0D21-82334737ECB0}"/>
              </a:ext>
            </a:extLst>
          </p:cNvPr>
          <p:cNvSpPr/>
          <p:nvPr/>
        </p:nvSpPr>
        <p:spPr>
          <a:xfrm>
            <a:off x="6096000" y="1420704"/>
            <a:ext cx="5556422" cy="204173"/>
          </a:xfrm>
          <a:prstGeom prst="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CAF0483B-5195-59AB-202C-499C5441F61F}"/>
              </a:ext>
            </a:extLst>
          </p:cNvPr>
          <p:cNvSpPr/>
          <p:nvPr/>
        </p:nvSpPr>
        <p:spPr>
          <a:xfrm>
            <a:off x="6124611" y="4655893"/>
            <a:ext cx="5556422" cy="204173"/>
          </a:xfrm>
          <a:prstGeom prst="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74198943-F9EE-76DB-A967-539A6884F82C}"/>
              </a:ext>
            </a:extLst>
          </p:cNvPr>
          <p:cNvSpPr txBox="1"/>
          <p:nvPr/>
        </p:nvSpPr>
        <p:spPr>
          <a:xfrm>
            <a:off x="232318" y="893194"/>
            <a:ext cx="5556422" cy="4985980"/>
          </a:xfrm>
          <a:prstGeom prst="rect">
            <a:avLst/>
          </a:prstGeom>
          <a:noFill/>
        </p:spPr>
        <p:txBody>
          <a:bodyPr wrap="square">
            <a:spAutoFit/>
          </a:bodyPr>
          <a:lstStyle/>
          <a:p>
            <a:r>
              <a:rPr lang="en-US" sz="2000" dirty="0">
                <a:latin typeface="Avenir Book" panose="02000503020000020003" pitchFamily="2" charset="0"/>
              </a:rPr>
              <a:t>Number of patients: n=29</a:t>
            </a:r>
          </a:p>
          <a:p>
            <a:endParaRPr lang="en-US" sz="2000" dirty="0">
              <a:latin typeface="Avenir Book" panose="02000503020000020003" pitchFamily="2" charset="0"/>
            </a:endParaRPr>
          </a:p>
          <a:p>
            <a:r>
              <a:rPr lang="en-US" sz="2000" dirty="0">
                <a:latin typeface="Avenir Book" panose="02000503020000020003" pitchFamily="2" charset="0"/>
              </a:rPr>
              <a:t>	Mean age 39.4 years, 52% male</a:t>
            </a:r>
            <a:br>
              <a:rPr lang="en-US" sz="2000" dirty="0">
                <a:latin typeface="Avenir Book" panose="02000503020000020003" pitchFamily="2" charset="0"/>
              </a:rPr>
            </a:br>
            <a:br>
              <a:rPr lang="en-US" sz="2000" dirty="0">
                <a:latin typeface="Avenir Book" panose="02000503020000020003" pitchFamily="2" charset="0"/>
              </a:rPr>
            </a:br>
            <a:r>
              <a:rPr lang="en-US" sz="2000" dirty="0">
                <a:latin typeface="Avenir Book" panose="02000503020000020003" pitchFamily="2" charset="0"/>
              </a:rPr>
              <a:t>	90% insured by Medicaid</a:t>
            </a:r>
            <a:br>
              <a:rPr lang="en-US" sz="2000" dirty="0">
                <a:latin typeface="Avenir Book" panose="02000503020000020003" pitchFamily="2" charset="0"/>
              </a:rPr>
            </a:br>
            <a:br>
              <a:rPr lang="en-US" sz="2000" dirty="0">
                <a:latin typeface="Avenir Book" panose="02000503020000020003" pitchFamily="2" charset="0"/>
              </a:rPr>
            </a:br>
            <a:r>
              <a:rPr lang="en-US" sz="2000" dirty="0">
                <a:latin typeface="Avenir Book" panose="02000503020000020003" pitchFamily="2" charset="0"/>
              </a:rPr>
              <a:t>	55% unstably housed</a:t>
            </a:r>
          </a:p>
          <a:p>
            <a:endParaRPr lang="en-US" sz="2000" b="1" dirty="0">
              <a:latin typeface="Avenir Book" panose="02000503020000020003" pitchFamily="2" charset="0"/>
            </a:endParaRPr>
          </a:p>
          <a:p>
            <a:r>
              <a:rPr lang="en-US" sz="2000" dirty="0">
                <a:latin typeface="Avenir Book" panose="02000503020000020003" pitchFamily="2" charset="0"/>
              </a:rPr>
              <a:t>	97% reported opioid use, 100% tested 	positive for opioid exposure</a:t>
            </a:r>
          </a:p>
          <a:p>
            <a:endParaRPr lang="en-US" sz="2000" dirty="0">
              <a:latin typeface="Avenir Book" panose="02000503020000020003" pitchFamily="2" charset="0"/>
            </a:endParaRPr>
          </a:p>
          <a:p>
            <a:r>
              <a:rPr lang="en-US" sz="2000" dirty="0">
                <a:latin typeface="Avenir Book" panose="02000503020000020003" pitchFamily="2" charset="0"/>
              </a:rPr>
              <a:t>Number of wounds: n=59 </a:t>
            </a:r>
          </a:p>
          <a:p>
            <a:endParaRPr lang="en-US" sz="2000" dirty="0">
              <a:latin typeface="Avenir Book" panose="02000503020000020003" pitchFamily="2" charset="0"/>
            </a:endParaRPr>
          </a:p>
          <a:p>
            <a:pPr marL="917575" indent="-917575"/>
            <a:r>
              <a:rPr lang="en-US" sz="2000" dirty="0">
                <a:latin typeface="Avenir Book" panose="02000503020000020003" pitchFamily="2" charset="0"/>
              </a:rPr>
              <a:t>	87% (of 39 with patient-reported etiology) started at injection site</a:t>
            </a:r>
            <a:br>
              <a:rPr lang="en-US" sz="1800" dirty="0">
                <a:latin typeface="Avenir Book" panose="02000503020000020003" pitchFamily="2" charset="0"/>
              </a:rPr>
            </a:br>
            <a:r>
              <a:rPr lang="en-US" sz="1800" dirty="0">
                <a:latin typeface="Avenir Book" panose="02000503020000020003" pitchFamily="2" charset="0"/>
              </a:rPr>
              <a:t>	</a:t>
            </a:r>
            <a:endParaRPr lang="en-US" dirty="0">
              <a:latin typeface="Avenir Book" panose="02000503020000020003" pitchFamily="2" charset="0"/>
            </a:endParaRPr>
          </a:p>
        </p:txBody>
      </p:sp>
      <p:sp>
        <p:nvSpPr>
          <p:cNvPr id="8" name="TextBox 7">
            <a:extLst>
              <a:ext uri="{FF2B5EF4-FFF2-40B4-BE49-F238E27FC236}">
                <a16:creationId xmlns:a16="http://schemas.microsoft.com/office/drawing/2014/main" id="{A913810A-2EE6-DFB9-5A05-B275A02D33CD}"/>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Tree>
    <p:extLst>
      <p:ext uri="{BB962C8B-B14F-4D97-AF65-F5344CB8AC3E}">
        <p14:creationId xmlns:p14="http://schemas.microsoft.com/office/powerpoint/2010/main" val="27955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32D5-AE07-CFC3-1904-021349CB2DBE}"/>
              </a:ext>
            </a:extLst>
          </p:cNvPr>
          <p:cNvSpPr>
            <a:spLocks noGrp="1"/>
          </p:cNvSpPr>
          <p:nvPr>
            <p:ph type="title"/>
          </p:nvPr>
        </p:nvSpPr>
        <p:spPr>
          <a:xfrm>
            <a:off x="7783892" y="1621014"/>
            <a:ext cx="4167565" cy="3845213"/>
          </a:xfrm>
        </p:spPr>
        <p:txBody>
          <a:bodyPr>
            <a:normAutofit/>
          </a:bodyPr>
          <a:lstStyle/>
          <a:p>
            <a:pPr marR="0">
              <a:spcBef>
                <a:spcPts val="0"/>
              </a:spcBef>
              <a:spcAft>
                <a:spcPts val="0"/>
              </a:spcAft>
            </a:pPr>
            <a:r>
              <a:rPr lang="en-US" sz="2200" dirty="0">
                <a:latin typeface="Avenir Book" panose="02000503020000020003" pitchFamily="2" charset="0"/>
              </a:rPr>
              <a:t>90% of wounds involved the extremities</a:t>
            </a:r>
            <a:br>
              <a:rPr lang="en-US" sz="2200" dirty="0">
                <a:latin typeface="Avenir Book" panose="02000503020000020003" pitchFamily="2" charset="0"/>
              </a:rPr>
            </a:br>
            <a:br>
              <a:rPr lang="en-US" sz="2200" dirty="0">
                <a:latin typeface="Avenir Book" panose="02000503020000020003" pitchFamily="2" charset="0"/>
              </a:rPr>
            </a:br>
            <a:r>
              <a:rPr lang="en-US" sz="2200" dirty="0">
                <a:latin typeface="Avenir Book" panose="02000503020000020003" pitchFamily="2" charset="0"/>
              </a:rPr>
              <a:t>70% of wounds involved the </a:t>
            </a:r>
            <a:r>
              <a:rPr lang="en-US" sz="2200" b="1" dirty="0">
                <a:latin typeface="Avenir Book" panose="02000503020000020003" pitchFamily="2" charset="0"/>
              </a:rPr>
              <a:t>extensor surfaces of extremities</a:t>
            </a:r>
            <a:br>
              <a:rPr lang="en-US" sz="2200" dirty="0">
                <a:latin typeface="Avenir Book" panose="02000503020000020003" pitchFamily="2" charset="0"/>
              </a:rPr>
            </a:br>
            <a:br>
              <a:rPr lang="en-US" sz="2200" dirty="0">
                <a:latin typeface="Avenir Book" panose="02000503020000020003" pitchFamily="2" charset="0"/>
              </a:rPr>
            </a:br>
            <a:r>
              <a:rPr lang="en-US" sz="2200" dirty="0">
                <a:latin typeface="Avenir Book" panose="02000503020000020003" pitchFamily="2" charset="0"/>
              </a:rPr>
              <a:t>24% were large (&gt;size of a hand), 56% medium (1cm</a:t>
            </a:r>
            <a:r>
              <a:rPr lang="en-US" sz="2200" baseline="30000" dirty="0">
                <a:latin typeface="Avenir Book" panose="02000503020000020003" pitchFamily="2" charset="0"/>
              </a:rPr>
              <a:t>2</a:t>
            </a:r>
            <a:r>
              <a:rPr lang="en-US" sz="2200" dirty="0">
                <a:latin typeface="Avenir Book" panose="02000503020000020003" pitchFamily="2" charset="0"/>
              </a:rPr>
              <a:t> - a hand), and 20% small (&lt;1cm</a:t>
            </a:r>
            <a:r>
              <a:rPr lang="en-US" sz="2200" baseline="30000" dirty="0">
                <a:latin typeface="Avenir Book" panose="02000503020000020003" pitchFamily="2" charset="0"/>
              </a:rPr>
              <a:t>2</a:t>
            </a:r>
            <a:r>
              <a:rPr lang="en-US" sz="2200" dirty="0">
                <a:latin typeface="Avenir Book" panose="02000503020000020003" pitchFamily="2" charset="0"/>
              </a:rPr>
              <a:t>)</a:t>
            </a:r>
            <a:endParaRPr lang="en-US" sz="2000" baseline="30000" dirty="0"/>
          </a:p>
        </p:txBody>
      </p:sp>
      <p:pic>
        <p:nvPicPr>
          <p:cNvPr id="10" name="Picture 9">
            <a:extLst>
              <a:ext uri="{FF2B5EF4-FFF2-40B4-BE49-F238E27FC236}">
                <a16:creationId xmlns:a16="http://schemas.microsoft.com/office/drawing/2014/main" id="{A5C42330-1F06-267E-CDFD-C695B399C7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F72DD925-5DEC-6BBE-B1B6-D4419426D2B7}"/>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3393088-CC13-721C-8BD9-7D62BD97B64D}"/>
              </a:ext>
            </a:extLst>
          </p:cNvPr>
          <p:cNvSpPr txBox="1"/>
          <p:nvPr/>
        </p:nvSpPr>
        <p:spPr>
          <a:xfrm>
            <a:off x="150342" y="91567"/>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Results: Wound Location &amp; Size</a:t>
            </a:r>
          </a:p>
        </p:txBody>
      </p:sp>
      <p:cxnSp>
        <p:nvCxnSpPr>
          <p:cNvPr id="9" name="Straight Arrow Connector 8">
            <a:extLst>
              <a:ext uri="{FF2B5EF4-FFF2-40B4-BE49-F238E27FC236}">
                <a16:creationId xmlns:a16="http://schemas.microsoft.com/office/drawing/2014/main" id="{8CB79BE1-CED8-00D0-8CEE-9C8B0CAA2271}"/>
              </a:ext>
            </a:extLst>
          </p:cNvPr>
          <p:cNvCxnSpPr>
            <a:cxnSpLocks/>
          </p:cNvCxnSpPr>
          <p:nvPr/>
        </p:nvCxnSpPr>
        <p:spPr>
          <a:xfrm>
            <a:off x="150342" y="6269207"/>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pic>
        <p:nvPicPr>
          <p:cNvPr id="7" name="Picture 6" descr="A diagram of a person's body&#10;&#10;Description automatically generated">
            <a:extLst>
              <a:ext uri="{FF2B5EF4-FFF2-40B4-BE49-F238E27FC236}">
                <a16:creationId xmlns:a16="http://schemas.microsoft.com/office/drawing/2014/main" id="{DA68AD22-4591-DFC4-6DD8-DF1D6F8AA3C9}"/>
              </a:ext>
            </a:extLst>
          </p:cNvPr>
          <p:cNvPicPr>
            <a:picLocks noChangeAspect="1"/>
          </p:cNvPicPr>
          <p:nvPr/>
        </p:nvPicPr>
        <p:blipFill>
          <a:blip r:embed="rId4"/>
          <a:srcRect l="9571" t="12407" r="29299"/>
          <a:stretch/>
        </p:blipFill>
        <p:spPr>
          <a:xfrm>
            <a:off x="2803221" y="1291085"/>
            <a:ext cx="4718433" cy="4807283"/>
          </a:xfrm>
          <a:prstGeom prst="rect">
            <a:avLst/>
          </a:prstGeom>
        </p:spPr>
      </p:pic>
      <p:sp>
        <p:nvSpPr>
          <p:cNvPr id="3" name="TextBox 2">
            <a:extLst>
              <a:ext uri="{FF2B5EF4-FFF2-40B4-BE49-F238E27FC236}">
                <a16:creationId xmlns:a16="http://schemas.microsoft.com/office/drawing/2014/main" id="{523676D8-1C88-2DFE-3B74-99DAC40EA09F}"/>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
        <p:nvSpPr>
          <p:cNvPr id="6" name="TextBox 5">
            <a:extLst>
              <a:ext uri="{FF2B5EF4-FFF2-40B4-BE49-F238E27FC236}">
                <a16:creationId xmlns:a16="http://schemas.microsoft.com/office/drawing/2014/main" id="{28436123-E23F-6568-897C-CDDEB372321C}"/>
              </a:ext>
            </a:extLst>
          </p:cNvPr>
          <p:cNvSpPr txBox="1"/>
          <p:nvPr/>
        </p:nvSpPr>
        <p:spPr>
          <a:xfrm>
            <a:off x="457200" y="7883236"/>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DAB1314D-EAC6-A4CE-BC30-B9D754BE6298}"/>
              </a:ext>
            </a:extLst>
          </p:cNvPr>
          <p:cNvPicPr>
            <a:picLocks noChangeAspect="1"/>
          </p:cNvPicPr>
          <p:nvPr/>
        </p:nvPicPr>
        <p:blipFill>
          <a:blip r:embed="rId5" cstate="print">
            <a:extLst>
              <a:ext uri="{28A0092B-C50C-407E-A947-70E740481C1C}">
                <a14:useLocalDpi xmlns:a14="http://schemas.microsoft.com/office/drawing/2010/main" val="0"/>
              </a:ext>
            </a:extLst>
          </a:blip>
          <a:srcRect l="72045" b="42523"/>
          <a:stretch/>
        </p:blipFill>
        <p:spPr>
          <a:xfrm>
            <a:off x="537917" y="2112849"/>
            <a:ext cx="2134185" cy="2605327"/>
          </a:xfrm>
          <a:prstGeom prst="rect">
            <a:avLst/>
          </a:prstGeom>
        </p:spPr>
      </p:pic>
      <p:sp>
        <p:nvSpPr>
          <p:cNvPr id="12" name="Title 1">
            <a:extLst>
              <a:ext uri="{FF2B5EF4-FFF2-40B4-BE49-F238E27FC236}">
                <a16:creationId xmlns:a16="http://schemas.microsoft.com/office/drawing/2014/main" id="{8FD1AE89-4CFB-9C05-3790-B7A1897DD45F}"/>
              </a:ext>
            </a:extLst>
          </p:cNvPr>
          <p:cNvSpPr txBox="1">
            <a:spLocks/>
          </p:cNvSpPr>
          <p:nvPr/>
        </p:nvSpPr>
        <p:spPr>
          <a:xfrm>
            <a:off x="457200" y="829421"/>
            <a:ext cx="6423648" cy="550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400" b="1" dirty="0">
                <a:latin typeface="Avenir Book" panose="02000503020000020003" pitchFamily="2" charset="0"/>
              </a:rPr>
              <a:t>Heat map of common wound locations</a:t>
            </a:r>
            <a:r>
              <a:rPr lang="en-US" sz="2400" dirty="0">
                <a:latin typeface="Avenir Book" panose="02000503020000020003" pitchFamily="2" charset="0"/>
              </a:rPr>
              <a:t> </a:t>
            </a:r>
            <a:endParaRPr lang="en-US" sz="2000" dirty="0"/>
          </a:p>
        </p:txBody>
      </p:sp>
    </p:spTree>
    <p:extLst>
      <p:ext uri="{BB962C8B-B14F-4D97-AF65-F5344CB8AC3E}">
        <p14:creationId xmlns:p14="http://schemas.microsoft.com/office/powerpoint/2010/main" val="102219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C42330-1F06-267E-CDFD-C695B399C7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F72DD925-5DEC-6BBE-B1B6-D4419426D2B7}"/>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8CB79BE1-CED8-00D0-8CEE-9C8B0CAA2271}"/>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F7FAE30-BE87-8155-3467-C93AA94296AF}"/>
              </a:ext>
            </a:extLst>
          </p:cNvPr>
          <p:cNvSpPr txBox="1"/>
          <p:nvPr/>
        </p:nvSpPr>
        <p:spPr>
          <a:xfrm>
            <a:off x="150342" y="62991"/>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Results: Wound Bed Characteristics</a:t>
            </a:r>
          </a:p>
        </p:txBody>
      </p:sp>
      <p:pic>
        <p:nvPicPr>
          <p:cNvPr id="5" name="Picture 4" descr="A list of medical information&#10;&#10;Description automatically generated">
            <a:extLst>
              <a:ext uri="{FF2B5EF4-FFF2-40B4-BE49-F238E27FC236}">
                <a16:creationId xmlns:a16="http://schemas.microsoft.com/office/drawing/2014/main" id="{646350A9-C3C4-3795-45D0-27593A98696A}"/>
              </a:ext>
            </a:extLst>
          </p:cNvPr>
          <p:cNvPicPr>
            <a:picLocks noChangeAspect="1"/>
          </p:cNvPicPr>
          <p:nvPr/>
        </p:nvPicPr>
        <p:blipFill>
          <a:blip r:embed="rId4"/>
          <a:srcRect b="92238"/>
          <a:stretch/>
        </p:blipFill>
        <p:spPr>
          <a:xfrm>
            <a:off x="1912809" y="803323"/>
            <a:ext cx="8657237" cy="806937"/>
          </a:xfrm>
          <a:prstGeom prst="rect">
            <a:avLst/>
          </a:prstGeom>
        </p:spPr>
      </p:pic>
      <p:pic>
        <p:nvPicPr>
          <p:cNvPr id="12" name="Picture 11" descr="A list of medical information&#10;&#10;Description automatically generated">
            <a:extLst>
              <a:ext uri="{FF2B5EF4-FFF2-40B4-BE49-F238E27FC236}">
                <a16:creationId xmlns:a16="http://schemas.microsoft.com/office/drawing/2014/main" id="{8BE6A788-DDF5-6FEC-71CA-47A89B196F19}"/>
              </a:ext>
            </a:extLst>
          </p:cNvPr>
          <p:cNvPicPr>
            <a:picLocks noChangeAspect="1"/>
          </p:cNvPicPr>
          <p:nvPr/>
        </p:nvPicPr>
        <p:blipFill>
          <a:blip r:embed="rId4"/>
          <a:srcRect t="33383" b="52388"/>
          <a:stretch/>
        </p:blipFill>
        <p:spPr>
          <a:xfrm>
            <a:off x="2214563" y="1695210"/>
            <a:ext cx="8652224" cy="1478535"/>
          </a:xfrm>
          <a:prstGeom prst="rect">
            <a:avLst/>
          </a:prstGeom>
        </p:spPr>
      </p:pic>
      <p:sp>
        <p:nvSpPr>
          <p:cNvPr id="8" name="Rectangle 7">
            <a:extLst>
              <a:ext uri="{FF2B5EF4-FFF2-40B4-BE49-F238E27FC236}">
                <a16:creationId xmlns:a16="http://schemas.microsoft.com/office/drawing/2014/main" id="{31A634ED-AC50-AA9E-BAC9-3642A77C381E}"/>
              </a:ext>
            </a:extLst>
          </p:cNvPr>
          <p:cNvSpPr/>
          <p:nvPr/>
        </p:nvSpPr>
        <p:spPr>
          <a:xfrm>
            <a:off x="2382962" y="1945193"/>
            <a:ext cx="7716929" cy="1271931"/>
          </a:xfrm>
          <a:prstGeom prst="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descr="A close up of a wound&#10;&#10;Description automatically generated">
            <a:extLst>
              <a:ext uri="{FF2B5EF4-FFF2-40B4-BE49-F238E27FC236}">
                <a16:creationId xmlns:a16="http://schemas.microsoft.com/office/drawing/2014/main" id="{6788CC1B-38DE-E492-A988-9B56AB1C2072}"/>
              </a:ext>
            </a:extLst>
          </p:cNvPr>
          <p:cNvPicPr>
            <a:picLocks noChangeAspect="1"/>
          </p:cNvPicPr>
          <p:nvPr/>
        </p:nvPicPr>
        <p:blipFill rotWithShape="1">
          <a:blip r:embed="rId5"/>
          <a:srcRect t="10862"/>
          <a:stretch/>
        </p:blipFill>
        <p:spPr>
          <a:xfrm rot="5400000">
            <a:off x="6403451" y="3218993"/>
            <a:ext cx="1687634" cy="2383205"/>
          </a:xfrm>
          <a:prstGeom prst="rect">
            <a:avLst/>
          </a:prstGeom>
        </p:spPr>
      </p:pic>
      <p:sp>
        <p:nvSpPr>
          <p:cNvPr id="14" name="TextBox 13">
            <a:extLst>
              <a:ext uri="{FF2B5EF4-FFF2-40B4-BE49-F238E27FC236}">
                <a16:creationId xmlns:a16="http://schemas.microsoft.com/office/drawing/2014/main" id="{4555744F-8485-1D6E-77BE-9A16DB939341}"/>
              </a:ext>
            </a:extLst>
          </p:cNvPr>
          <p:cNvSpPr txBox="1"/>
          <p:nvPr/>
        </p:nvSpPr>
        <p:spPr>
          <a:xfrm>
            <a:off x="6214910" y="5336392"/>
            <a:ext cx="2223961" cy="369332"/>
          </a:xfrm>
          <a:prstGeom prst="rect">
            <a:avLst/>
          </a:prstGeom>
          <a:noFill/>
        </p:spPr>
        <p:txBody>
          <a:bodyPr wrap="square" rtlCol="0">
            <a:spAutoFit/>
          </a:bodyPr>
          <a:lstStyle/>
          <a:p>
            <a:pPr algn="ctr"/>
            <a:r>
              <a:rPr lang="en-US" dirty="0">
                <a:latin typeface="Avenir Book" panose="02000503020000020003" pitchFamily="2" charset="0"/>
              </a:rPr>
              <a:t>Granulation</a:t>
            </a:r>
          </a:p>
        </p:txBody>
      </p:sp>
      <p:pic>
        <p:nvPicPr>
          <p:cNvPr id="15" name="Picture 14" descr="A person's hand with a wound on their finger&#10;&#10;Description automatically generated">
            <a:extLst>
              <a:ext uri="{FF2B5EF4-FFF2-40B4-BE49-F238E27FC236}">
                <a16:creationId xmlns:a16="http://schemas.microsoft.com/office/drawing/2014/main" id="{610142FF-F545-965E-A8CF-252B317096C1}"/>
              </a:ext>
            </a:extLst>
          </p:cNvPr>
          <p:cNvPicPr>
            <a:picLocks noChangeAspect="1"/>
          </p:cNvPicPr>
          <p:nvPr/>
        </p:nvPicPr>
        <p:blipFill rotWithShape="1">
          <a:blip r:embed="rId6"/>
          <a:srcRect l="24403" t="13824" r="35932" b="16950"/>
          <a:stretch/>
        </p:blipFill>
        <p:spPr>
          <a:xfrm rot="5400000">
            <a:off x="3941107" y="3270962"/>
            <a:ext cx="1632327" cy="2223960"/>
          </a:xfrm>
          <a:prstGeom prst="rect">
            <a:avLst/>
          </a:prstGeom>
        </p:spPr>
      </p:pic>
      <p:sp>
        <p:nvSpPr>
          <p:cNvPr id="16" name="TextBox 15">
            <a:extLst>
              <a:ext uri="{FF2B5EF4-FFF2-40B4-BE49-F238E27FC236}">
                <a16:creationId xmlns:a16="http://schemas.microsoft.com/office/drawing/2014/main" id="{8DEEAE76-6517-703A-CE4B-7D76D618DC49}"/>
              </a:ext>
            </a:extLst>
          </p:cNvPr>
          <p:cNvSpPr txBox="1"/>
          <p:nvPr/>
        </p:nvSpPr>
        <p:spPr>
          <a:xfrm>
            <a:off x="3645290" y="5326605"/>
            <a:ext cx="2223961" cy="369332"/>
          </a:xfrm>
          <a:prstGeom prst="rect">
            <a:avLst/>
          </a:prstGeom>
          <a:noFill/>
        </p:spPr>
        <p:txBody>
          <a:bodyPr wrap="square" rtlCol="0">
            <a:spAutoFit/>
          </a:bodyPr>
          <a:lstStyle/>
          <a:p>
            <a:pPr algn="ctr"/>
            <a:r>
              <a:rPr lang="en-US" dirty="0">
                <a:latin typeface="Avenir Book" panose="02000503020000020003" pitchFamily="2" charset="0"/>
              </a:rPr>
              <a:t>Blister</a:t>
            </a:r>
          </a:p>
        </p:txBody>
      </p:sp>
      <p:pic>
        <p:nvPicPr>
          <p:cNvPr id="17" name="Picture 16" descr="A close up of a wound&#10;&#10;Description automatically generated">
            <a:extLst>
              <a:ext uri="{FF2B5EF4-FFF2-40B4-BE49-F238E27FC236}">
                <a16:creationId xmlns:a16="http://schemas.microsoft.com/office/drawing/2014/main" id="{80ED4254-53C5-9267-6F3A-25EC54A3911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783" r="8842" b="10912"/>
          <a:stretch/>
        </p:blipFill>
        <p:spPr>
          <a:xfrm>
            <a:off x="8639140" y="3561716"/>
            <a:ext cx="2683868" cy="1659109"/>
          </a:xfrm>
          <a:prstGeom prst="rect">
            <a:avLst/>
          </a:prstGeom>
        </p:spPr>
      </p:pic>
      <p:sp>
        <p:nvSpPr>
          <p:cNvPr id="18" name="TextBox 17">
            <a:extLst>
              <a:ext uri="{FF2B5EF4-FFF2-40B4-BE49-F238E27FC236}">
                <a16:creationId xmlns:a16="http://schemas.microsoft.com/office/drawing/2014/main" id="{AB52B7F5-37D9-B39E-B5D9-D8EBE06CF495}"/>
              </a:ext>
            </a:extLst>
          </p:cNvPr>
          <p:cNvSpPr txBox="1"/>
          <p:nvPr/>
        </p:nvSpPr>
        <p:spPr>
          <a:xfrm>
            <a:off x="8429592" y="5293013"/>
            <a:ext cx="3102964" cy="646331"/>
          </a:xfrm>
          <a:prstGeom prst="rect">
            <a:avLst/>
          </a:prstGeom>
          <a:noFill/>
        </p:spPr>
        <p:txBody>
          <a:bodyPr wrap="square" rtlCol="0">
            <a:spAutoFit/>
          </a:bodyPr>
          <a:lstStyle/>
          <a:p>
            <a:pPr algn="ctr"/>
            <a:r>
              <a:rPr lang="en-US" dirty="0">
                <a:latin typeface="Avenir Book" panose="02000503020000020003" pitchFamily="2" charset="0"/>
              </a:rPr>
              <a:t>Mixed: eschar, granulation, slough</a:t>
            </a:r>
          </a:p>
        </p:txBody>
      </p:sp>
      <p:pic>
        <p:nvPicPr>
          <p:cNvPr id="19" name="Picture 18">
            <a:extLst>
              <a:ext uri="{FF2B5EF4-FFF2-40B4-BE49-F238E27FC236}">
                <a16:creationId xmlns:a16="http://schemas.microsoft.com/office/drawing/2014/main" id="{FA6465CE-B77F-4323-7153-EB4C38B55260}"/>
              </a:ext>
            </a:extLst>
          </p:cNvPr>
          <p:cNvPicPr>
            <a:picLocks noChangeAspect="1"/>
          </p:cNvPicPr>
          <p:nvPr/>
        </p:nvPicPr>
        <p:blipFill>
          <a:blip r:embed="rId8" cstate="print">
            <a:extLst>
              <a:ext uri="{28A0092B-C50C-407E-A947-70E740481C1C}">
                <a14:useLocalDpi xmlns:a14="http://schemas.microsoft.com/office/drawing/2010/main" val="0"/>
              </a:ext>
            </a:extLst>
          </a:blip>
          <a:srcRect t="8127" b="11145"/>
          <a:stretch/>
        </p:blipFill>
        <p:spPr>
          <a:xfrm>
            <a:off x="323132" y="3606263"/>
            <a:ext cx="3179353" cy="1632317"/>
          </a:xfrm>
          <a:prstGeom prst="rect">
            <a:avLst/>
          </a:prstGeom>
        </p:spPr>
      </p:pic>
      <p:sp>
        <p:nvSpPr>
          <p:cNvPr id="20" name="TextBox 19">
            <a:extLst>
              <a:ext uri="{FF2B5EF4-FFF2-40B4-BE49-F238E27FC236}">
                <a16:creationId xmlns:a16="http://schemas.microsoft.com/office/drawing/2014/main" id="{F4E29560-6745-0A03-B249-5BE19A4C16FF}"/>
              </a:ext>
            </a:extLst>
          </p:cNvPr>
          <p:cNvSpPr txBox="1"/>
          <p:nvPr/>
        </p:nvSpPr>
        <p:spPr>
          <a:xfrm>
            <a:off x="683162" y="5326605"/>
            <a:ext cx="2223961" cy="369332"/>
          </a:xfrm>
          <a:prstGeom prst="rect">
            <a:avLst/>
          </a:prstGeom>
          <a:noFill/>
        </p:spPr>
        <p:txBody>
          <a:bodyPr wrap="square" rtlCol="0">
            <a:spAutoFit/>
          </a:bodyPr>
          <a:lstStyle/>
          <a:p>
            <a:pPr algn="ctr"/>
            <a:r>
              <a:rPr lang="en-US" dirty="0">
                <a:latin typeface="Avenir Book" panose="02000503020000020003" pitchFamily="2" charset="0"/>
              </a:rPr>
              <a:t>Devitalized (eschar)</a:t>
            </a:r>
          </a:p>
        </p:txBody>
      </p:sp>
      <p:sp>
        <p:nvSpPr>
          <p:cNvPr id="3" name="TextBox 2">
            <a:extLst>
              <a:ext uri="{FF2B5EF4-FFF2-40B4-BE49-F238E27FC236}">
                <a16:creationId xmlns:a16="http://schemas.microsoft.com/office/drawing/2014/main" id="{616D28FC-6A33-E038-5D34-833B7DF76749}"/>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
        <p:nvSpPr>
          <p:cNvPr id="2" name="Slide Number Placeholder 2">
            <a:extLst>
              <a:ext uri="{FF2B5EF4-FFF2-40B4-BE49-F238E27FC236}">
                <a16:creationId xmlns:a16="http://schemas.microsoft.com/office/drawing/2014/main" id="{9E662950-D7E5-4E4F-833D-73BE1AE12944}"/>
              </a:ext>
            </a:extLst>
          </p:cNvPr>
          <p:cNvSpPr txBox="1">
            <a:spLocks/>
          </p:cNvSpPr>
          <p:nvPr/>
        </p:nvSpPr>
        <p:spPr>
          <a:xfrm>
            <a:off x="7982465" y="6269208"/>
            <a:ext cx="4059193" cy="4522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060"/>
                </a:solidFill>
                <a:latin typeface="Avenir Book" panose="02000503020000020003" pitchFamily="2" charset="0"/>
              </a:rPr>
              <a:t>Silva-Torres (2014), Gaertner (1987), </a:t>
            </a:r>
            <a:r>
              <a:rPr lang="en-US" dirty="0" err="1">
                <a:solidFill>
                  <a:srgbClr val="002060"/>
                </a:solidFill>
                <a:latin typeface="Avenir Book" panose="02000503020000020003" pitchFamily="2" charset="0"/>
              </a:rPr>
              <a:t>Störchle</a:t>
            </a:r>
            <a:r>
              <a:rPr lang="en-US" dirty="0">
                <a:solidFill>
                  <a:srgbClr val="002060"/>
                </a:solidFill>
                <a:latin typeface="Avenir Book" panose="02000503020000020003" pitchFamily="2" charset="0"/>
              </a:rPr>
              <a:t> (2018), Lee (2002), Nagle (2024), Nichols (2015), Metcalf (2013)</a:t>
            </a:r>
          </a:p>
          <a:p>
            <a:endParaRPr lang="en-US" dirty="0">
              <a:solidFill>
                <a:srgbClr val="002060"/>
              </a:solidFill>
              <a:latin typeface="Avenir Book" panose="02000503020000020003" pitchFamily="2" charset="0"/>
            </a:endParaRPr>
          </a:p>
        </p:txBody>
      </p:sp>
    </p:spTree>
    <p:extLst>
      <p:ext uri="{BB962C8B-B14F-4D97-AF65-F5344CB8AC3E}">
        <p14:creationId xmlns:p14="http://schemas.microsoft.com/office/powerpoint/2010/main" val="309698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6"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C42330-1F06-267E-CDFD-C695B399C7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28875" y="136525"/>
            <a:ext cx="1612783" cy="437708"/>
          </a:xfrm>
          <a:prstGeom prst="rect">
            <a:avLst/>
          </a:prstGeom>
        </p:spPr>
      </p:pic>
      <p:cxnSp>
        <p:nvCxnSpPr>
          <p:cNvPr id="4" name="Straight Arrow Connector 3">
            <a:extLst>
              <a:ext uri="{FF2B5EF4-FFF2-40B4-BE49-F238E27FC236}">
                <a16:creationId xmlns:a16="http://schemas.microsoft.com/office/drawing/2014/main" id="{F72DD925-5DEC-6BBE-B1B6-D4419426D2B7}"/>
              </a:ext>
            </a:extLst>
          </p:cNvPr>
          <p:cNvCxnSpPr>
            <a:cxnSpLocks/>
          </p:cNvCxnSpPr>
          <p:nvPr/>
        </p:nvCxnSpPr>
        <p:spPr>
          <a:xfrm>
            <a:off x="150342" y="7337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8CB79BE1-CED8-00D0-8CEE-9C8B0CAA2271}"/>
              </a:ext>
            </a:extLst>
          </p:cNvPr>
          <p:cNvCxnSpPr>
            <a:cxnSpLocks/>
          </p:cNvCxnSpPr>
          <p:nvPr/>
        </p:nvCxnSpPr>
        <p:spPr>
          <a:xfrm>
            <a:off x="150342" y="6169313"/>
            <a:ext cx="11891316" cy="0"/>
          </a:xfrm>
          <a:prstGeom prst="straightConnector1">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CB24C8A-1FB7-1529-11ED-4704312CFCFD}"/>
              </a:ext>
            </a:extLst>
          </p:cNvPr>
          <p:cNvSpPr txBox="1"/>
          <p:nvPr/>
        </p:nvSpPr>
        <p:spPr>
          <a:xfrm>
            <a:off x="150342" y="62991"/>
            <a:ext cx="9552459" cy="584775"/>
          </a:xfrm>
          <a:prstGeom prst="rect">
            <a:avLst/>
          </a:prstGeom>
          <a:noFill/>
        </p:spPr>
        <p:txBody>
          <a:bodyPr wrap="square" rtlCol="0">
            <a:spAutoFit/>
          </a:bodyPr>
          <a:lstStyle/>
          <a:p>
            <a:r>
              <a:rPr lang="en-US" sz="3200" dirty="0">
                <a:solidFill>
                  <a:srgbClr val="002060"/>
                </a:solidFill>
                <a:latin typeface="Avenir Book" panose="02000503020000020003" pitchFamily="2" charset="0"/>
              </a:rPr>
              <a:t>Results: Patient-Reported Chronicity</a:t>
            </a:r>
          </a:p>
        </p:txBody>
      </p:sp>
      <p:pic>
        <p:nvPicPr>
          <p:cNvPr id="16" name="Picture 15" descr="A graph of tissue type&#10;&#10;Description automatically generated">
            <a:extLst>
              <a:ext uri="{FF2B5EF4-FFF2-40B4-BE49-F238E27FC236}">
                <a16:creationId xmlns:a16="http://schemas.microsoft.com/office/drawing/2014/main" id="{E245259F-53A5-0314-B5A7-8B20CBC67283}"/>
              </a:ext>
            </a:extLst>
          </p:cNvPr>
          <p:cNvPicPr>
            <a:picLocks noChangeAspect="1"/>
          </p:cNvPicPr>
          <p:nvPr/>
        </p:nvPicPr>
        <p:blipFill>
          <a:blip r:embed="rId4"/>
          <a:srcRect l="3435" t="12038" r="4907"/>
          <a:stretch/>
        </p:blipFill>
        <p:spPr>
          <a:xfrm>
            <a:off x="286987" y="1974875"/>
            <a:ext cx="7004752" cy="3965275"/>
          </a:xfrm>
          <a:prstGeom prst="rect">
            <a:avLst/>
          </a:prstGeom>
        </p:spPr>
      </p:pic>
      <p:sp>
        <p:nvSpPr>
          <p:cNvPr id="3" name="TextBox 2">
            <a:extLst>
              <a:ext uri="{FF2B5EF4-FFF2-40B4-BE49-F238E27FC236}">
                <a16:creationId xmlns:a16="http://schemas.microsoft.com/office/drawing/2014/main" id="{7BEC52F9-05D3-37F1-8A3C-E6DA36B49C25}"/>
              </a:ext>
            </a:extLst>
          </p:cNvPr>
          <p:cNvSpPr txBox="1"/>
          <p:nvPr/>
        </p:nvSpPr>
        <p:spPr>
          <a:xfrm>
            <a:off x="150342" y="6269207"/>
            <a:ext cx="7970770" cy="461665"/>
          </a:xfrm>
          <a:prstGeom prst="rect">
            <a:avLst/>
          </a:prstGeom>
          <a:noFill/>
        </p:spPr>
        <p:txBody>
          <a:bodyPr wrap="square" rtlCol="0">
            <a:spAutoFit/>
          </a:bodyPr>
          <a:lstStyle/>
          <a:p>
            <a:r>
              <a:rPr lang="en-US" sz="1200" b="1" dirty="0">
                <a:solidFill>
                  <a:srgbClr val="002060"/>
                </a:solidFill>
                <a:latin typeface="Avenir Book" panose="02000503020000020003" pitchFamily="2" charset="0"/>
              </a:rPr>
              <a:t>Wound Characteristics Among Patients Exposed to Xylazine</a:t>
            </a:r>
          </a:p>
          <a:p>
            <a:r>
              <a:rPr lang="en-US" sz="1200" dirty="0">
                <a:solidFill>
                  <a:srgbClr val="002060"/>
                </a:solidFill>
                <a:latin typeface="Avenir Book" panose="02000503020000020003" pitchFamily="2" charset="0"/>
              </a:rPr>
              <a:t>AMERSA 2024 I Lutz et al. 2024, </a:t>
            </a:r>
            <a:r>
              <a:rPr lang="en-US" sz="1200" i="1" dirty="0">
                <a:solidFill>
                  <a:srgbClr val="002060"/>
                </a:solidFill>
                <a:latin typeface="Avenir Book" panose="02000503020000020003" pitchFamily="2" charset="0"/>
              </a:rPr>
              <a:t>JAMA Dermatology</a:t>
            </a:r>
            <a:r>
              <a:rPr lang="en-US" sz="1200" dirty="0">
                <a:solidFill>
                  <a:srgbClr val="002060"/>
                </a:solidFill>
                <a:latin typeface="Avenir Book" panose="02000503020000020003" pitchFamily="2" charset="0"/>
              </a:rPr>
              <a:t> | llutz3@jh.edu</a:t>
            </a:r>
          </a:p>
        </p:txBody>
      </p:sp>
      <p:sp>
        <p:nvSpPr>
          <p:cNvPr id="5" name="Title 1">
            <a:extLst>
              <a:ext uri="{FF2B5EF4-FFF2-40B4-BE49-F238E27FC236}">
                <a16:creationId xmlns:a16="http://schemas.microsoft.com/office/drawing/2014/main" id="{8E5FA86E-25BD-F5C8-95D0-17E09E5672EB}"/>
              </a:ext>
            </a:extLst>
          </p:cNvPr>
          <p:cNvSpPr txBox="1">
            <a:spLocks/>
          </p:cNvSpPr>
          <p:nvPr/>
        </p:nvSpPr>
        <p:spPr>
          <a:xfrm>
            <a:off x="7610473" y="2112820"/>
            <a:ext cx="4161641" cy="3387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venir Book" panose="02000503020000020003" pitchFamily="2" charset="0"/>
              </a:rPr>
              <a:t>Subacute or chronic wounds more frequently had devitalized wound beds </a:t>
            </a:r>
            <a:r>
              <a:rPr lang="en-US" sz="2400" dirty="0">
                <a:latin typeface="Avenir Book" panose="02000503020000020003" pitchFamily="2" charset="0"/>
              </a:rPr>
              <a:t>(OR 9.5; 95% CI 2.9-37.0 using Fischer exact test) </a:t>
            </a:r>
            <a:br>
              <a:rPr lang="en-US" sz="2400" dirty="0">
                <a:latin typeface="Avenir Book" panose="02000503020000020003" pitchFamily="2" charset="0"/>
              </a:rPr>
            </a:br>
            <a:br>
              <a:rPr lang="en-US" sz="2000" b="1" dirty="0">
                <a:latin typeface="Avenir Book" panose="02000503020000020003" pitchFamily="2" charset="0"/>
              </a:rPr>
            </a:br>
            <a:endParaRPr lang="en-US" sz="2000" b="1" dirty="0">
              <a:latin typeface="Avenir Book" panose="02000503020000020003" pitchFamily="2" charset="0"/>
            </a:endParaRPr>
          </a:p>
        </p:txBody>
      </p:sp>
      <p:sp>
        <p:nvSpPr>
          <p:cNvPr id="11" name="Title 1">
            <a:extLst>
              <a:ext uri="{FF2B5EF4-FFF2-40B4-BE49-F238E27FC236}">
                <a16:creationId xmlns:a16="http://schemas.microsoft.com/office/drawing/2014/main" id="{7A14B7AF-D7C5-066F-1637-41DAE55E6CE1}"/>
              </a:ext>
            </a:extLst>
          </p:cNvPr>
          <p:cNvSpPr>
            <a:spLocks noGrp="1"/>
          </p:cNvSpPr>
          <p:nvPr>
            <p:ph type="title"/>
          </p:nvPr>
        </p:nvSpPr>
        <p:spPr>
          <a:xfrm>
            <a:off x="138836" y="733713"/>
            <a:ext cx="9552458" cy="1149944"/>
          </a:xfrm>
        </p:spPr>
        <p:txBody>
          <a:bodyPr>
            <a:normAutofit/>
          </a:bodyPr>
          <a:lstStyle/>
          <a:p>
            <a:r>
              <a:rPr lang="en-US" sz="2400" dirty="0">
                <a:latin typeface="Avenir Book" panose="02000503020000020003" pitchFamily="2" charset="0"/>
              </a:rPr>
              <a:t>Chronicity: 48% &lt;1mo, 20% 1-3mo, 29% &gt;3mo, 3% not reported</a:t>
            </a:r>
            <a:endParaRPr lang="en-US" sz="2000" dirty="0">
              <a:latin typeface="Avenir Book" panose="02000503020000020003" pitchFamily="2" charset="0"/>
            </a:endParaRPr>
          </a:p>
        </p:txBody>
      </p:sp>
    </p:spTree>
    <p:extLst>
      <p:ext uri="{BB962C8B-B14F-4D97-AF65-F5344CB8AC3E}">
        <p14:creationId xmlns:p14="http://schemas.microsoft.com/office/powerpoint/2010/main" val="19951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22395</TotalTime>
  <Words>2795</Words>
  <Application>Microsoft Office PowerPoint</Application>
  <PresentationFormat>Widescreen</PresentationFormat>
  <Paragraphs>155</Paragraphs>
  <Slides>18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Arial</vt:lpstr>
      <vt:lpstr>Avenir Book</vt:lpstr>
      <vt:lpstr>Calibri Light</vt:lpstr>
      <vt:lpstr>GuardianSansGR</vt:lpstr>
      <vt:lpstr>Office Theme</vt:lpstr>
      <vt:lpstr>Wound Characteristics Among Patients Exposed to Xylazine: A Case Series</vt:lpstr>
      <vt:lpstr>PowerPoint Presentation</vt:lpstr>
      <vt:lpstr>Xylazine is a non-opioid, alpha-2 agonist detected in &gt;98% of unregulated fentanyl in Philadelphia  Associated with wounds first in Puerto Rico (early 2000s), recently in continental US with case reports  Wounds appear to be distinct from classic wounds associated with IV drug use (eg. cellulitis, abscess)  What’s missing: systematic description of xylazine-associated wound location, wound beds, and size</vt:lpstr>
      <vt:lpstr>Aim: To systematically characterize wounds among hospitalized patients with confirmed xylazine exposure  Design &amp; Setting: Case series of ED and hospitalized patients at 3 urban academic hospitals in Philadelphia from April 2022 – February 2023  Inclusion Criteria: Xylazine in urine &amp; wound-related ED chief complaint  *Xylazine testing ordered at clinician discretion using Penn lab GC-MS</vt:lpstr>
      <vt:lpstr>   </vt:lpstr>
      <vt:lpstr>   </vt:lpstr>
      <vt:lpstr>90% of wounds involved the extremities  70% of wounds involved the extensor surfaces of extremities  24% were large (&gt;size of a hand), 56% medium (1cm2 - a hand), and 20% small (&lt;1cm2)</vt:lpstr>
      <vt:lpstr>PowerPoint Presentation</vt:lpstr>
      <vt:lpstr>Chronicity: 48% &lt;1mo, 20% 1-3mo, 29% &gt;3mo, 3% not reported</vt:lpstr>
      <vt:lpstr>Chronicity: 48% &lt;1mo, 20% 1-3mo, 29% &gt;3mo, 3% not reported</vt:lpstr>
      <vt:lpstr>PowerPoint Presentation</vt:lpstr>
      <vt:lpstr>Strengths: largest case series to date, confirmed xylazine exposure, systematic characterization of wounds</vt:lpstr>
      <vt:lpstr>Lutz, L., McFadden, R., Xu, L., Bhatia, R., Davis, M.H., Rohacs, N., Wei, J., Perrone, J., Lowenstein, M., and Thakrar, A. Xylazine-Associated Wound Characteristics Among Hospitalized Patients: A Case Series. JAMA Dermatology. Published online November 13, 2024.  D’Orazio J, Nelson L, Perrone J, Wightman R, Haroz R. Xylazine adulteration of the heroin–fentanyl drug supply: a narrative review. Ann Intern Med. 2023;176(10):1370-1376. doi:10.7326/M23-2001   McFadden R, Wallace-Keeshen S, Petrillo Straub K, et al. Xylazine-associated wounds: clinical experience from a low-barrier wound care clinic in philadelphia. J Addict Med. 2024;18(1):9-12. doi:10.1097/ADM.0000000000001245  O’Neil J, Kovach S. Xylazine-associated skin injury. N Engl J Med. 2023;388(24):2274-2274. doi:10.1056/NEJMicm2303601  Rodríguez N, Vargas Vidot J, Panelli J, Colón H, Ritchie B, Yamamura Y. GC–MS confirmation of xylazine (Rompun), a veterinary sedative, in exchanged needles. Drug and Alcohol Dependence. 2008;96(3):290-293. doi:10.1016/j.drugalcdep.2008.03.005  Reyes JC, Negrón JL, Colón HM, et al. The emerging of xylazine as a new drug of abuse and its health consequences among drug users in puerto rico. J Urban Health. 2012;89(3):519-526. doi:10.1007/s11524-011-9662-6  Torruella RA. Xylazine (Veterinary sedative) use in puerto rico. Subst Abuse Treat Prev Policy. 2011;6(1):7. doi:10.1186/1747-597X-6-7  CFSRE: The Center for Forensic Science Research &amp; Education, NPS Discovery, City of Philadelphia Department of Public Health. Drug Checking Report: Q3 2022. Accessed December 16, 2022. https://www.cfsre.org/nps-discovery/drug-checking/drug-checking-q3-2022-philadelphia-pennsylvania-usa3.  Hoffman RS. Closing the xylazine knowledge gap. Clinical Toxicology. 2023;61(12):1013-1016. doi:10.1080/15563650.2023.2294619  Nagle SM, Stevens KA, Wilbraham SC. Wound assessment. In: StatPearls. StatPearls Publishing; 2024. Accessed March 25, 2024. http://www.ncbi.nlm.nih.gov/books/NBK482198/ </vt:lpstr>
      <vt:lpstr> Nichols E. Describing a Wound: From Presentation to Healing. Wound Essentials. 2015;10(1):56-61.  Silva-Torres LA, Vélez C, Lyvia Alvarez J, Ortiz JG, Zayas B. Toxic effects of xylazine on endothelial cells in combination with cocaine and 6-monoacetylmorphine. Toxicology in Vitro. 2014;28(7):1312-1319. doi:10.1016/j.tiv.2014.06.013  Gaertner DJ, Boschert KR, Schoeb TR. Muscle necrosis in Syrian hamsters resulting from intramuscular injections of ketamine and xylazine. Lab Anim Sci. 1987;37(1):80-83.  Störchle P, Müller W, Sengeis M, Lackner S, Holasek S, Fürhapter-Rieger A. Measurement of mean subcutaneous fat thickness: eight standardised ultrasound sites compared to 216 randomly selected sites. Sci Rep. 2018;8(1):16268. doi:10.1038/s41598-018-34213-0  Lee Y, Hwang K. Skin thickness of Korean adults. Surgical and Radiologic Anatomy. 2002;24(3-4):183-189. doi:10.1007/s00276-002-0034-5  Metcalf DG, Bowler PG. Biofilm delays wound healing: A review of the evidence. Burns Trauma. 2013;1(1):5-12. doi:10.4103/2321-3868.113329  Philadelphia Department of Public Health, Division of Substance Use Prevention and Harm Reduction. Recommendations for Caring for Individuals with Xylazine-Associated Wounds.; 2024. https://hip.phila.gov/document/4148/Recommendations_for_Caring_for_People_with _Xylazine-Associated_Wounds_1.12.pdf/  McFadden, R. Xylazine wounds are a growing crisis among drug users in Philly – a nurse explains potential causes and proper treatment. The Conversation. July 24, 2024. http://kinampark.com/DDS/files/McFadden%202024%2C%20Xylazine%20wounds%20are%20a%20growing%20crisis%20among%20drug%20users%20in%20Philly.pdf </vt:lpstr>
      <vt:lpstr>PowerPoint Presentation</vt:lpstr>
      <vt:lpstr>PowerPoint Presentation</vt:lpstr>
      <vt:lpstr>83% admitted, 51% self-directed discharge, 31% re-presented within 30 days  24% underwent surgical debridement or I&amp;D  Unlike prior case studies, there were no amputations or grafts, which may reflect changes in clinical practice, especially for harm reduction in the setting of ongoing drug use  For 10% of patients, there was documentation that surgical interventions were not pursued secondary to ongoing use</vt:lpstr>
      <vt:lpstr> Xylazine wounds are commonly found on distal, extensor surfaces of the extremities.   Limbs are common sites of injection. Local tissue injury and direct cytotoxicity?   Vasoconstrictive properties of xylazine?   Thin dermis and hypodermis of extensor limb surfaces may be more prone to injury?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Xylazine-Associated Wounds</dc:title>
  <dc:creator>Lydia Lutz</dc:creator>
  <cp:lastModifiedBy>Jono Lutz</cp:lastModifiedBy>
  <cp:revision>19</cp:revision>
  <dcterms:created xsi:type="dcterms:W3CDTF">2024-10-24T14:31:12Z</dcterms:created>
  <dcterms:modified xsi:type="dcterms:W3CDTF">2024-11-14T04:14:16Z</dcterms:modified>
</cp:coreProperties>
</file>