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7" r:id="rId5"/>
    <p:sldId id="258" r:id="rId6"/>
    <p:sldId id="499" r:id="rId7"/>
    <p:sldId id="459" r:id="rId8"/>
    <p:sldId id="503" r:id="rId9"/>
    <p:sldId id="516" r:id="rId10"/>
    <p:sldId id="518" r:id="rId11"/>
    <p:sldId id="351" r:id="rId12"/>
    <p:sldId id="515" r:id="rId13"/>
    <p:sldId id="500" r:id="rId14"/>
    <p:sldId id="513" r:id="rId15"/>
    <p:sldId id="509" r:id="rId16"/>
    <p:sldId id="510" r:id="rId17"/>
    <p:sldId id="489" r:id="rId18"/>
    <p:sldId id="512" r:id="rId19"/>
    <p:sldId id="511" r:id="rId20"/>
    <p:sldId id="377" r:id="rId21"/>
    <p:sldId id="5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48C"/>
    <a:srgbClr val="FF7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02" autoAdjust="0"/>
    <p:restoredTop sz="70854" autoAdjust="0"/>
  </p:normalViewPr>
  <p:slideViewPr>
    <p:cSldViewPr snapToGrid="0">
      <p:cViewPr varScale="1">
        <p:scale>
          <a:sx n="52" d="100"/>
          <a:sy n="52" d="100"/>
        </p:scale>
        <p:origin x="1284"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67275-CF8F-E041-AD5D-6C7440E0A7F6}"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D1D89-1453-2B4F-8B46-1C06A542080B}" type="slidenum">
              <a:rPr lang="en-US" smtClean="0"/>
              <a:t>‹#›</a:t>
            </a:fld>
            <a:endParaRPr lang="en-US"/>
          </a:p>
        </p:txBody>
      </p:sp>
    </p:spTree>
    <p:extLst>
      <p:ext uri="{BB962C8B-B14F-4D97-AF65-F5344CB8AC3E}">
        <p14:creationId xmlns:p14="http://schemas.microsoft.com/office/powerpoint/2010/main" val="35264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14 slides</a:t>
            </a:r>
            <a:endParaRPr dirty="0"/>
          </a:p>
        </p:txBody>
      </p:sp>
      <p:sp>
        <p:nvSpPr>
          <p:cNvPr id="142" name="Google Shape;1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4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rj</a:t>
            </a:r>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10</a:t>
            </a:fld>
            <a:endParaRPr lang="en-US"/>
          </a:p>
        </p:txBody>
      </p:sp>
    </p:spTree>
    <p:extLst>
      <p:ext uri="{BB962C8B-B14F-4D97-AF65-F5344CB8AC3E}">
        <p14:creationId xmlns:p14="http://schemas.microsoft.com/office/powerpoint/2010/main" val="46752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rj</a:t>
            </a:r>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11</a:t>
            </a:fld>
            <a:endParaRPr lang="en-US"/>
          </a:p>
        </p:txBody>
      </p:sp>
    </p:spTree>
    <p:extLst>
      <p:ext uri="{BB962C8B-B14F-4D97-AF65-F5344CB8AC3E}">
        <p14:creationId xmlns:p14="http://schemas.microsoft.com/office/powerpoint/2010/main" val="114005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rj</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xylazine training was in October 2022; due to high national demand we continued offering this training once or twice per month. Over a 10-month period, we conducted a total of 14 public virtual instructor-led training sessions, with a median of 182 (IQR 153, 208) attendees per session and a total of 2,312 unique attendees. As part of a quality improvement initiative, we analyzed participant geographic and occupation data from the registration system to assess training reach.</a:t>
            </a:r>
          </a:p>
          <a:p>
            <a:r>
              <a:rPr lang="en-US" sz="1200" kern="1200" dirty="0">
                <a:solidFill>
                  <a:schemeClr val="tx1"/>
                </a:solidFill>
                <a:effectLst/>
                <a:latin typeface="+mn-lt"/>
                <a:ea typeface="+mn-ea"/>
                <a:cs typeface="+mn-cs"/>
              </a:rPr>
              <a:t>Based on pre-registration demographic data, participants represented 49 of 50 states, with 61% from the Northeast region (Table 1). Most participants were practicing in an urban region (88.2%), which we defined using the provided zip code and Rural-Urban Commuting Area classifications created by the US Department of Agriculture, Economic Research Service.    Slightly more than half (53.1%) of participants were working in a clinical role. There was significant diversity in attendees’ professional backgrounds, ranging from clinicians to harm reduction organization personnel to persons with lived experience. Over the course of our trainings, we received over 22 requests for organization specific training and technical assistance (TTA) from a wide range of sources, primarily from the northeast. Approximately 50% (n=1,253) of unique participants completed the optional post-training evaluation. Most respondents indicated increased knowledge, satisfaction with the training, and intent to change their practice. Ninety-six percent of survey respondents completed a free text response to the question, “How did this program/course affect professional development, clinical practice, or patient outcomes?” The responses included three primary themes: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intention to provide education about xylazine to patients, colleagues, and the community, (ii) increased understanding and recognition of xylazine-associated harms, and (iii) increased confidence in managing sequelae of xylazine exposure (e.g., appropriate wound care, overdose response, and withdrawal management). </a:t>
            </a:r>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12</a:t>
            </a:fld>
            <a:endParaRPr lang="en-US"/>
          </a:p>
        </p:txBody>
      </p:sp>
    </p:spTree>
    <p:extLst>
      <p:ext uri="{BB962C8B-B14F-4D97-AF65-F5344CB8AC3E}">
        <p14:creationId xmlns:p14="http://schemas.microsoft.com/office/powerpoint/2010/main" val="413261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err="1">
                <a:solidFill>
                  <a:schemeClr val="tx1"/>
                </a:solidFill>
                <a:effectLst/>
                <a:latin typeface="+mn-lt"/>
                <a:ea typeface="+mn-ea"/>
                <a:cs typeface="+mn-cs"/>
              </a:rPr>
              <a:t>Sm</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b="1" dirty="0"/>
              <a:t>Post-training Evaluation </a:t>
            </a:r>
            <a:r>
              <a:rPr lang="en-US" sz="1000" dirty="0"/>
              <a:t>(n=1,253) </a:t>
            </a:r>
          </a:p>
          <a:p>
            <a:pPr fontAlgn="base"/>
            <a:r>
              <a:rPr lang="en-US" sz="1200" b="0" i="0" kern="1200" dirty="0">
                <a:solidFill>
                  <a:schemeClr val="tx1"/>
                </a:solidFill>
                <a:effectLst/>
                <a:latin typeface="+mn-lt"/>
                <a:ea typeface="+mn-ea"/>
                <a:cs typeface="+mn-cs"/>
              </a:rPr>
              <a:t> I would just say when you present this that participants overwhelmingly reported satisfaction with the training and knowledge gain as a result.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13</a:t>
            </a:fld>
            <a:endParaRPr lang="en-US"/>
          </a:p>
        </p:txBody>
      </p:sp>
    </p:spTree>
    <p:extLst>
      <p:ext uri="{BB962C8B-B14F-4D97-AF65-F5344CB8AC3E}">
        <p14:creationId xmlns:p14="http://schemas.microsoft.com/office/powerpoint/2010/main" val="18810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4097d13ba1_2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24097d13ba1_2_3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kern="1200" dirty="0">
                <a:solidFill>
                  <a:schemeClr val="tx1"/>
                </a:solidFill>
                <a:effectLst/>
                <a:latin typeface="+mn-lt"/>
                <a:ea typeface="+mn-ea"/>
                <a:cs typeface="+mn-cs"/>
              </a:rPr>
              <a:t>RJ</a:t>
            </a:r>
          </a:p>
          <a:p>
            <a:pPr marL="0" lvl="0" indent="0" algn="l" rtl="0">
              <a:lnSpc>
                <a:spcPct val="100000"/>
              </a:lnSpc>
              <a:spcBef>
                <a:spcPts val="0"/>
              </a:spcBef>
              <a:spcAft>
                <a:spcPts val="0"/>
              </a:spcAft>
              <a:buClr>
                <a:schemeClr val="dk1"/>
              </a:buClr>
              <a:buSzPts val="1200"/>
              <a:buFont typeface="Calibri"/>
              <a:buNone/>
            </a:pPr>
            <a:r>
              <a:rPr lang="en-US" sz="1200" b="0" i="0" kern="1200" dirty="0">
                <a:solidFill>
                  <a:schemeClr val="tx1"/>
                </a:solidFill>
                <a:effectLst/>
                <a:latin typeface="+mn-lt"/>
                <a:ea typeface="+mn-ea"/>
                <a:cs typeface="+mn-cs"/>
              </a:rPr>
              <a:t>Shout out Maggie and Sam</a:t>
            </a:r>
          </a:p>
          <a:p>
            <a:pPr marL="0" lvl="0" indent="0" algn="l" rtl="0">
              <a:lnSpc>
                <a:spcPct val="100000"/>
              </a:lnSpc>
              <a:spcBef>
                <a:spcPts val="0"/>
              </a:spcBef>
              <a:spcAft>
                <a:spcPts val="0"/>
              </a:spcAft>
              <a:buClr>
                <a:schemeClr val="dk1"/>
              </a:buClr>
              <a:buSzPts val="1200"/>
              <a:buFont typeface="Calibri"/>
              <a:buNone/>
            </a:pPr>
            <a:endParaRPr lang="en-US"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Clr>
                <a:schemeClr val="dk1"/>
              </a:buClr>
              <a:buSzPts val="1200"/>
              <a:buFont typeface="Calibri"/>
              <a:buNone/>
            </a:pPr>
            <a:r>
              <a:rPr lang="en-US" sz="1200" b="0" i="0" kern="1200" dirty="0">
                <a:solidFill>
                  <a:schemeClr val="tx1"/>
                </a:solidFill>
                <a:effectLst/>
                <a:latin typeface="+mn-lt"/>
                <a:ea typeface="+mn-ea"/>
                <a:cs typeface="+mn-cs"/>
              </a:rPr>
              <a:t>Xylazine training identified needs that robust TTA infrastructure was able to help address through other materials and formats.</a:t>
            </a:r>
            <a:endParaRPr dirty="0"/>
          </a:p>
        </p:txBody>
      </p:sp>
    </p:spTree>
    <p:extLst>
      <p:ext uri="{BB962C8B-B14F-4D97-AF65-F5344CB8AC3E}">
        <p14:creationId xmlns:p14="http://schemas.microsoft.com/office/powerpoint/2010/main" val="128962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RJ</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Additional requests for organization specific xylazine training and technical assistance (TTA)" State TTA program received &gt;50 requests during time period.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15</a:t>
            </a:fld>
            <a:endParaRPr lang="en-US"/>
          </a:p>
        </p:txBody>
      </p:sp>
    </p:spTree>
    <p:extLst>
      <p:ext uri="{BB962C8B-B14F-4D97-AF65-F5344CB8AC3E}">
        <p14:creationId xmlns:p14="http://schemas.microsoft.com/office/powerpoint/2010/main" val="406556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RJ</a:t>
            </a:r>
          </a:p>
          <a:p>
            <a:pPr lvl="0" fontAlgn="base"/>
            <a:r>
              <a:rPr lang="en-US" sz="1200" kern="1200" dirty="0">
                <a:solidFill>
                  <a:schemeClr val="tx1"/>
                </a:solidFill>
                <a:effectLst/>
                <a:latin typeface="+mn-lt"/>
                <a:ea typeface="+mn-ea"/>
                <a:cs typeface="+mn-cs"/>
              </a:rPr>
              <a:t>Professionals require education that mirrors the rapidly changing drug supply to address and mitigate drug-related harms</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Leveraging existing TTA infrastructure with broad reach allowed us to easily disseminate information and create additional educational materials</a:t>
            </a:r>
          </a:p>
          <a:p>
            <a:pPr lvl="0" fontAlgn="base"/>
            <a:r>
              <a:rPr lang="en-US" sz="1200" kern="1200" dirty="0">
                <a:solidFill>
                  <a:schemeClr val="tx1"/>
                </a:solidFill>
                <a:effectLst/>
                <a:latin typeface="+mn-lt"/>
                <a:ea typeface="+mn-ea"/>
                <a:cs typeface="+mn-cs"/>
              </a:rPr>
              <a:t>Don't need to wait for peer-reviewed, scientific literature to respond to emerging threats and new drug-related harm</a:t>
            </a:r>
          </a:p>
          <a:p>
            <a:pPr lvl="1" fontAlgn="base"/>
            <a:r>
              <a:rPr lang="en-US" sz="1200" kern="1200" dirty="0">
                <a:solidFill>
                  <a:schemeClr val="tx1"/>
                </a:solidFill>
                <a:effectLst/>
                <a:latin typeface="+mn-lt"/>
                <a:ea typeface="+mn-ea"/>
                <a:cs typeface="+mn-cs"/>
              </a:rPr>
              <a:t>Non-traditional sources of information, as well as relevant existing clinical protocols, can be used to provide responsive educational content in a timely manner</a:t>
            </a:r>
          </a:p>
          <a:p>
            <a:pPr lvl="0" fontAlgn="base"/>
            <a:r>
              <a:rPr lang="en-US" sz="1200" kern="1200" dirty="0">
                <a:solidFill>
                  <a:schemeClr val="tx1"/>
                </a:solidFill>
                <a:effectLst/>
                <a:latin typeface="+mn-lt"/>
                <a:ea typeface="+mn-ea"/>
                <a:cs typeface="+mn-cs"/>
              </a:rPr>
              <a:t>Flexibility needed to continuously update educational content, counter mis-information and disseminate pragmatic harm reduction strategies</a:t>
            </a:r>
          </a:p>
          <a:p>
            <a:pPr lvl="0" fontAlgn="base"/>
            <a:r>
              <a:rPr lang="en-US" sz="1200" kern="1200" dirty="0">
                <a:solidFill>
                  <a:schemeClr val="tx1"/>
                </a:solidFill>
                <a:effectLst/>
                <a:latin typeface="+mn-lt"/>
                <a:ea typeface="+mn-ea"/>
                <a:cs typeface="+mn-cs"/>
              </a:rPr>
              <a:t>Interest in training content from participants without traditional medical backgrounds requires educational resources consider all potential audiences</a:t>
            </a:r>
          </a:p>
          <a:p>
            <a:pPr lvl="0" fontAlgn="base"/>
            <a:r>
              <a:rPr lang="en-US" sz="1200" kern="1200" dirty="0">
                <a:solidFill>
                  <a:schemeClr val="tx1"/>
                </a:solidFill>
                <a:effectLst/>
                <a:latin typeface="+mn-lt"/>
                <a:ea typeface="+mn-ea"/>
                <a:cs typeface="+mn-cs"/>
              </a:rPr>
              <a:t>Increased training to physicians and other difficult to reach professionals, such as rural providers, may require targeted outreach</a:t>
            </a:r>
          </a:p>
          <a:p>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16</a:t>
            </a:fld>
            <a:endParaRPr lang="en-US"/>
          </a:p>
        </p:txBody>
      </p:sp>
    </p:spTree>
    <p:extLst>
      <p:ext uri="{BB962C8B-B14F-4D97-AF65-F5344CB8AC3E}">
        <p14:creationId xmlns:p14="http://schemas.microsoft.com/office/powerpoint/2010/main" val="73015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RJ</a:t>
            </a:r>
          </a:p>
        </p:txBody>
      </p:sp>
    </p:spTree>
    <p:extLst>
      <p:ext uri="{BB962C8B-B14F-4D97-AF65-F5344CB8AC3E}">
        <p14:creationId xmlns:p14="http://schemas.microsoft.com/office/powerpoint/2010/main" val="376799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t>
            </a:r>
          </a:p>
          <a:p>
            <a:endParaRPr lang="en-US" dirty="0"/>
          </a:p>
        </p:txBody>
      </p:sp>
      <p:sp>
        <p:nvSpPr>
          <p:cNvPr id="4" name="Slide Number Placeholder 3"/>
          <p:cNvSpPr>
            <a:spLocks noGrp="1"/>
          </p:cNvSpPr>
          <p:nvPr>
            <p:ph type="sldNum" sz="quarter" idx="5"/>
          </p:nvPr>
        </p:nvSpPr>
        <p:spPr/>
        <p:txBody>
          <a:bodyPr/>
          <a:lstStyle/>
          <a:p>
            <a:fld id="{C8C2A577-A16A-4223-A21E-BCBA000280D6}" type="slidenum">
              <a:rPr lang="en-US" smtClean="0"/>
              <a:t>2</a:t>
            </a:fld>
            <a:endParaRPr lang="en-US"/>
          </a:p>
        </p:txBody>
      </p:sp>
    </p:spTree>
    <p:extLst>
      <p:ext uri="{BB962C8B-B14F-4D97-AF65-F5344CB8AC3E}">
        <p14:creationId xmlns:p14="http://schemas.microsoft.com/office/powerpoint/2010/main" val="303884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t>
            </a:r>
          </a:p>
        </p:txBody>
      </p:sp>
      <p:sp>
        <p:nvSpPr>
          <p:cNvPr id="4" name="Slide Number Placeholder 3"/>
          <p:cNvSpPr>
            <a:spLocks noGrp="1"/>
          </p:cNvSpPr>
          <p:nvPr>
            <p:ph type="sldNum" sz="quarter" idx="5"/>
          </p:nvPr>
        </p:nvSpPr>
        <p:spPr/>
        <p:txBody>
          <a:bodyPr/>
          <a:lstStyle/>
          <a:p>
            <a:fld id="{167D1D89-1453-2B4F-8B46-1C06A542080B}" type="slidenum">
              <a:rPr lang="en-US" smtClean="0"/>
              <a:t>3</a:t>
            </a:fld>
            <a:endParaRPr lang="en-US"/>
          </a:p>
        </p:txBody>
      </p:sp>
    </p:spTree>
    <p:extLst>
      <p:ext uri="{BB962C8B-B14F-4D97-AF65-F5344CB8AC3E}">
        <p14:creationId xmlns:p14="http://schemas.microsoft.com/office/powerpoint/2010/main" val="180828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Novel adulterants and synthetic substances are rapidly infiltrating the United States’ (US) and international drug supply. The shifting drug landscape in the US has resulted in more people accessing an increasingly dangerous and unregulated drug supply. US efforts to reduce the over prescription of opioids compounded by increased pressure from law enforcement has led to shifts in the drug market and forced people to seek illicit sources which are at risk of adulteration.      Fentanyl, a potent synthetic opioid, was initially an adulterant,</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but has now largely replaced heroin as the dominant illicit opioid in the US,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causing an exponential rise in fatal overdoses and other drug-related harms. As the addiction care community continues to navigate the challenges posed by fentanyl, the nation must now adapt to yet another emerging substance, xylazine, contaminating the drug supply.</a:t>
            </a:r>
          </a:p>
          <a:p>
            <a:r>
              <a:rPr lang="en-US" sz="1200" kern="1200" dirty="0">
                <a:solidFill>
                  <a:schemeClr val="tx1"/>
                </a:solidFill>
                <a:effectLst/>
                <a:latin typeface="+mn-lt"/>
                <a:ea typeface="+mn-ea"/>
                <a:cs typeface="+mn-cs"/>
              </a:rPr>
              <a:t>Xylazine, a veterinary tranquilizer, was initially identified as an      adulterant to heroin in Puerto Rico during the early 2000s</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and was intermittently detected in the illicit drug supply prior to 2019.</a:t>
            </a:r>
            <a:r>
              <a:rPr lang="en-US" sz="1200"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Since then, xylazine adulteration has expanded across the US at an alarming rate, its presence now greatest in the      Northeast, with over 90% of recent opioid drug samples in Philadelphia testing positive.</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From January 2019 to June 2022, deaths involving fentanyl combined with xylazine increased by 276%,</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leading the Office of National Drug Control Policy to declare xylazine-fentanyl an “emerging national drug threat” in April 2023.</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However, due to inadequate national surveillance of the drug supply and lack of accessible low-barrier drug checking services, awareness of evolving drug trends are frequently unknown,</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and awareness develops only after noticeable patterns of new or amplified drug-related harms appear</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and the raising of alarms by people who use drugs and harm reductionists. </a:t>
            </a:r>
          </a:p>
          <a:p>
            <a:r>
              <a:rPr lang="en-US" sz="1200" kern="1200" dirty="0">
                <a:solidFill>
                  <a:schemeClr val="tx1"/>
                </a:solidFill>
                <a:effectLst/>
                <a:latin typeface="+mn-lt"/>
                <a:ea typeface="+mn-ea"/>
                <a:cs typeface="+mn-cs"/>
              </a:rPr>
              <a:t>In fact, as early as 2020, frontline harm reduction organizations began reporting upticks in “bad bags” to alert their clientele to a potential new danger, and professionals caring for people who use drugs (PWUD) began publishing limited reports on  clinical harms associated with xylazine use,</a:t>
            </a:r>
            <a:r>
              <a:rPr lang="en-US" sz="1200" kern="1200" baseline="30000" dirty="0">
                <a:solidFill>
                  <a:schemeClr val="tx1"/>
                </a:solidFill>
                <a:effectLst/>
                <a:latin typeface="+mn-lt"/>
                <a:ea typeface="+mn-ea"/>
                <a:cs typeface="+mn-cs"/>
              </a:rPr>
              <a:t>11-13</a:t>
            </a:r>
            <a:r>
              <a:rPr lang="en-US" sz="1200" kern="1200" dirty="0">
                <a:solidFill>
                  <a:schemeClr val="tx1"/>
                </a:solidFill>
                <a:effectLst/>
                <a:latin typeface="+mn-lt"/>
                <a:ea typeface="+mn-ea"/>
                <a:cs typeface="+mn-cs"/>
              </a:rPr>
              <a:t> including withdrawal, prolonged sedation, and chronic wounds.</a:t>
            </a:r>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However, despite growing concerns among PWUD and those directly interacting with them, there was a lack of accessible provider training about xylazine and its clinical implications in the care for PWUD. To bridge this critical gap, we describe our experience and lessons learned leveraging an existing training and technical assistance (TTA) model to develop and conduct responsive xylazine education to a wide range of health care professionals and provide recommendations for future educational initiatives.</a:t>
            </a:r>
          </a:p>
          <a:p>
            <a:pPr algn="l"/>
            <a:endParaRPr lang="en-US" dirty="0"/>
          </a:p>
        </p:txBody>
      </p:sp>
      <p:sp>
        <p:nvSpPr>
          <p:cNvPr id="4" name="Slide Number Placeholder 3"/>
          <p:cNvSpPr>
            <a:spLocks noGrp="1"/>
          </p:cNvSpPr>
          <p:nvPr>
            <p:ph type="sldNum" sz="quarter" idx="5"/>
          </p:nvPr>
        </p:nvSpPr>
        <p:spPr/>
        <p:txBody>
          <a:bodyPr/>
          <a:lstStyle/>
          <a:p>
            <a:fld id="{82DA30A9-8A7B-4509-BEDA-680CB18221D8}" type="slidenum">
              <a:rPr lang="en-US" smtClean="0"/>
              <a:t>4</a:t>
            </a:fld>
            <a:endParaRPr lang="en-US"/>
          </a:p>
        </p:txBody>
      </p:sp>
    </p:spTree>
    <p:extLst>
      <p:ext uri="{BB962C8B-B14F-4D97-AF65-F5344CB8AC3E}">
        <p14:creationId xmlns:p14="http://schemas.microsoft.com/office/powerpoint/2010/main" val="48619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rj</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tailored the training to be applicable to a multidisciplinary audience. While the training format did not change significantly over time, the content was updated monthly as new research and data sources on xylazine became available. These adaptations included availability and use of commercially available xylazine test strips (XTS),</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modified overdose prevention and response strategies, novel xylazine withdrawal protocols,</a:t>
            </a:r>
            <a:r>
              <a:rPr lang="en-US" sz="1200" kern="1200" baseline="300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 and wound care best practices.</a:t>
            </a:r>
            <a:r>
              <a:rPr lang="en-US" sz="1200" kern="1200" baseline="300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The adaptive training content also allowed us to provide a counter-narrative to rampant media misinformation, stigma, and fear regarding xylazine,</a:t>
            </a:r>
            <a:r>
              <a:rPr lang="en-US" sz="1200"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advocate for necessary policy changes, and discuss areas for future research while providing pragmatic strategies for professionals to implement in their practice, including low-barrier distribution of XTS and development of clinical protocols for management. </a:t>
            </a:r>
          </a:p>
          <a:p>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5</a:t>
            </a:fld>
            <a:endParaRPr lang="en-US"/>
          </a:p>
        </p:txBody>
      </p:sp>
    </p:spTree>
    <p:extLst>
      <p:ext uri="{BB962C8B-B14F-4D97-AF65-F5344CB8AC3E}">
        <p14:creationId xmlns:p14="http://schemas.microsoft.com/office/powerpoint/2010/main" val="240576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Rj</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for education on xylazine related harms came from clinician reports in 2022 of suspected xylazine in the illicit drug supply due to patients presenting with atypical extremity wounds at a skin and soft tissue infectious disease clinic. Grayken TTA immediately partnered with an addiction medicine and infectious disease clinician who worked alongside the team’s harm reduction specialist with lived experience to develop xylazine-specific training content. From July to September 2022, the team, led by these topic experts, developed a training for addiction professionals to help mitigate the harms related to increased presence of xylazine in the drug supply. Due to limited published domestic and international literature, we relied heavily on non-traditional sources of information. These included Drug Enforcement Administration and local drug checking reports, scanning social media content (i.e., Reddit forums, YouTube, Twitter, news alerts, etc.), and consultations with PWUD, frontline providers, harm reduction organizations, wound care nurses, and other relevant experts in high prevalence to understand xylazine’s clinical effects and harms and to determine appropriate harm reduction responses.</a:t>
            </a:r>
          </a:p>
          <a:p>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6</a:t>
            </a:fld>
            <a:endParaRPr lang="en-US"/>
          </a:p>
        </p:txBody>
      </p:sp>
    </p:spTree>
    <p:extLst>
      <p:ext uri="{BB962C8B-B14F-4D97-AF65-F5344CB8AC3E}">
        <p14:creationId xmlns:p14="http://schemas.microsoft.com/office/powerpoint/2010/main" val="2182344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Rj</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Monthly trainings co-led by an Addiction medicine clinician and a harm reduction specialist with lived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tailored the training to be applicable to a multidisciplinary audience. While the training format did not change significantly over time, the content was updated monthly as new research and data sources on xylazine became available. These adaptations included availability and use of commercially available xylazine test strips (XTS),</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modified overdose prevention and response strategies, novel xylazine withdrawal protocols,</a:t>
            </a:r>
            <a:r>
              <a:rPr lang="en-US" sz="1200" kern="1200" baseline="300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 and wound care best practices.</a:t>
            </a:r>
            <a:r>
              <a:rPr lang="en-US" sz="1200" kern="1200" baseline="300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The adaptive training content also allowed us to provide a counter-narrative to rampant media misinformation, stigma, and fear regarding xylazine,</a:t>
            </a:r>
            <a:r>
              <a:rPr lang="en-US" sz="1200"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advocate for necessary policy changes, and discuss areas for future research while providing pragmatic strategies for professionals to implement in their practice, including low-barrier distribution of XTS and development of clinical protocols for management. </a:t>
            </a:r>
          </a:p>
          <a:p>
            <a:endParaRPr lang="en-US" dirty="0"/>
          </a:p>
        </p:txBody>
      </p:sp>
      <p:sp>
        <p:nvSpPr>
          <p:cNvPr id="4" name="Slide Number Placeholder 3"/>
          <p:cNvSpPr>
            <a:spLocks noGrp="1"/>
          </p:cNvSpPr>
          <p:nvPr>
            <p:ph type="sldNum" sz="quarter" idx="5"/>
          </p:nvPr>
        </p:nvSpPr>
        <p:spPr/>
        <p:txBody>
          <a:bodyPr/>
          <a:lstStyle/>
          <a:p>
            <a:fld id="{167D1D89-1453-2B4F-8B46-1C06A542080B}" type="slidenum">
              <a:rPr lang="en-US" smtClean="0"/>
              <a:t>7</a:t>
            </a:fld>
            <a:endParaRPr lang="en-US"/>
          </a:p>
        </p:txBody>
      </p:sp>
    </p:spTree>
    <p:extLst>
      <p:ext uri="{BB962C8B-B14F-4D97-AF65-F5344CB8AC3E}">
        <p14:creationId xmlns:p14="http://schemas.microsoft.com/office/powerpoint/2010/main" val="57888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pre-training non-traditional research you did then I would say include and reference as such. </a:t>
            </a:r>
            <a:endParaRPr lang="en-US" dirty="0"/>
          </a:p>
        </p:txBody>
      </p:sp>
    </p:spTree>
    <p:extLst>
      <p:ext uri="{BB962C8B-B14F-4D97-AF65-F5344CB8AC3E}">
        <p14:creationId xmlns:p14="http://schemas.microsoft.com/office/powerpoint/2010/main" val="303719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Rj</a:t>
            </a:r>
            <a:endParaRPr lang="en-US" dirty="0"/>
          </a:p>
          <a:p>
            <a:endParaRPr lang="en-US" dirty="0"/>
          </a:p>
          <a:p>
            <a:r>
              <a:rPr lang="en-US" dirty="0"/>
              <a:t>Evolving landscape = adapting content to incorporate new data, alerts, research, and address the rise in misinformation/stigma, glaring need for public health </a:t>
            </a:r>
            <a:r>
              <a:rPr lang="en-US" dirty="0" err="1"/>
              <a:t>messenging</a:t>
            </a:r>
            <a:r>
              <a:rPr lang="en-US" dirty="0"/>
              <a:t> and deliverables </a:t>
            </a:r>
          </a:p>
        </p:txBody>
      </p:sp>
      <p:sp>
        <p:nvSpPr>
          <p:cNvPr id="4" name="Slide Number Placeholder 3"/>
          <p:cNvSpPr>
            <a:spLocks noGrp="1"/>
          </p:cNvSpPr>
          <p:nvPr>
            <p:ph type="sldNum" sz="quarter" idx="5"/>
          </p:nvPr>
        </p:nvSpPr>
        <p:spPr/>
        <p:txBody>
          <a:bodyPr/>
          <a:lstStyle/>
          <a:p>
            <a:fld id="{82DA30A9-8A7B-4509-BEDA-680CB18221D8}" type="slidenum">
              <a:rPr lang="en-US" smtClean="0"/>
              <a:t>9</a:t>
            </a:fld>
            <a:endParaRPr lang="en-US"/>
          </a:p>
        </p:txBody>
      </p:sp>
    </p:spTree>
    <p:extLst>
      <p:ext uri="{BB962C8B-B14F-4D97-AF65-F5344CB8AC3E}">
        <p14:creationId xmlns:p14="http://schemas.microsoft.com/office/powerpoint/2010/main" val="318603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CCDE9-60BE-D4CA-B1A0-D3B8F649D1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2D237-8594-45C1-F9B2-80C875C3B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42B17-B4A2-81F8-53B7-5AFADFAC9521}"/>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0D4FD783-7649-B486-E3FE-13BAEE4CA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D7461-6C32-1C79-C7B4-A8A829E75699}"/>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48219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1A21-C281-F8DF-E877-02AD40C700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E229ED-898D-6AE4-3DEB-A4DCBDE7E4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37E44-9697-D4D0-3E90-2C939B079B94}"/>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88832469-2A49-0930-D530-B6B42A727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8720E-C112-4E9B-D408-EC923BD22972}"/>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60995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44504-8D41-B708-4E23-B7B651C5C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85E9DF-CCEE-590C-04C3-6EE2FE4C6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1D33-2273-A07A-6ABE-2C26F9CAA7B5}"/>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9A92184A-896E-EA53-4FD5-EAE18FEC2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F7193-6DA9-A177-D1CD-EF4BBEEA075F}"/>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68711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D1F1-1066-1C25-DF2A-60E693AB6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F5FA0-7B0B-B67F-49DB-A540457F32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00A8E-E75D-E93B-507D-6168B1AF4ACF}"/>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F3CEA105-BADB-D781-AECB-5871E699D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3468D-2F00-E11B-A160-04EBF8508BBC}"/>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35171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5FC9-C779-45D5-FBAA-AC4882F6A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8FCAC-9085-DCC0-B391-E2360A69E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A9606-8578-CE71-8FE2-B4CDE1D0F734}"/>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E488BFA1-1D53-9B0A-5FFC-F40C41C58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659F8-C251-0E0A-63C6-44941E97D3A8}"/>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16270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F7CF-98DE-94E4-CC27-FBA9E47F8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CC61A-41E0-7A5E-29A5-B7FBBFFDBB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F3F76-E27E-6C46-ADB5-029B57894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5A2271-FF80-8E39-49D0-5CAD36B2E39F}"/>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6" name="Footer Placeholder 5">
            <a:extLst>
              <a:ext uri="{FF2B5EF4-FFF2-40B4-BE49-F238E27FC236}">
                <a16:creationId xmlns:a16="http://schemas.microsoft.com/office/drawing/2014/main" id="{3571118E-C761-6336-9C27-93A279CE9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DAB77-CA66-6737-8331-764B623F19EE}"/>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2728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4D7F-9936-202D-BF7D-1528292F6F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C9B4A-D68F-65A0-6FD2-8EA803CBDB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DC333-2E3C-D14A-535F-29D3D4DFD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562CC-FC97-6FC0-5DB3-656775060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2922F-9169-12E6-76E2-5859503A71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984620-9174-0E2B-8C6D-E163C591A6A4}"/>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8" name="Footer Placeholder 7">
            <a:extLst>
              <a:ext uri="{FF2B5EF4-FFF2-40B4-BE49-F238E27FC236}">
                <a16:creationId xmlns:a16="http://schemas.microsoft.com/office/drawing/2014/main" id="{F0C5BC2D-229E-ED52-D8BD-091471BE44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FCCE6-29C3-5DE6-7951-F85C3007693B}"/>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320194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924E-36AA-04E2-BCA8-BBEAF4641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797873-35E5-9D8F-0890-5DB1035EF511}"/>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4" name="Footer Placeholder 3">
            <a:extLst>
              <a:ext uri="{FF2B5EF4-FFF2-40B4-BE49-F238E27FC236}">
                <a16:creationId xmlns:a16="http://schemas.microsoft.com/office/drawing/2014/main" id="{8B61DB7C-4B25-A0E9-CACC-2EDEBFCB2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DB8E2-AE74-9A82-6396-C6B2AC997443}"/>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60385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B0B37-3A3F-D81A-3343-8F50E483A285}"/>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3" name="Footer Placeholder 2">
            <a:extLst>
              <a:ext uri="{FF2B5EF4-FFF2-40B4-BE49-F238E27FC236}">
                <a16:creationId xmlns:a16="http://schemas.microsoft.com/office/drawing/2014/main" id="{765A722B-A8B0-7805-0B51-33CFAF50CC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779BEA-311C-8912-6716-80DF9E28DB0D}"/>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97173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6B52-A573-EC92-CB51-78B21CEA9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5B4E1A-F3CA-694A-48A8-3B773A391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769406-6EDE-32E5-9EB7-150B5B48C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C8BC2-A5E6-3B17-6601-FC6603A5B0CD}"/>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6" name="Footer Placeholder 5">
            <a:extLst>
              <a:ext uri="{FF2B5EF4-FFF2-40B4-BE49-F238E27FC236}">
                <a16:creationId xmlns:a16="http://schemas.microsoft.com/office/drawing/2014/main" id="{7E588F1F-3154-58C9-76EE-997704151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46778-874B-6DD5-C36F-7EEE80145445}"/>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236017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DE8A-D1E4-4466-60AF-D2BB60722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ECC257-E7A2-4AF8-3DA1-29C716694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DFD3F-DE21-4977-56E8-180B7C208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7FD98-057E-33FE-0482-14674314F10F}"/>
              </a:ext>
            </a:extLst>
          </p:cNvPr>
          <p:cNvSpPr>
            <a:spLocks noGrp="1"/>
          </p:cNvSpPr>
          <p:nvPr>
            <p:ph type="dt" sz="half" idx="10"/>
          </p:nvPr>
        </p:nvSpPr>
        <p:spPr/>
        <p:txBody>
          <a:bodyPr/>
          <a:lstStyle/>
          <a:p>
            <a:fld id="{68E0B016-4654-C644-8F8A-1B1B66FF03D5}" type="datetimeFigureOut">
              <a:rPr lang="en-US" smtClean="0"/>
              <a:t>11/3/2023</a:t>
            </a:fld>
            <a:endParaRPr lang="en-US"/>
          </a:p>
        </p:txBody>
      </p:sp>
      <p:sp>
        <p:nvSpPr>
          <p:cNvPr id="6" name="Footer Placeholder 5">
            <a:extLst>
              <a:ext uri="{FF2B5EF4-FFF2-40B4-BE49-F238E27FC236}">
                <a16:creationId xmlns:a16="http://schemas.microsoft.com/office/drawing/2014/main" id="{ADAA3C7F-946D-8A11-576C-47FB1BB27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09604-4791-A546-D42B-3DAA05814A32}"/>
              </a:ext>
            </a:extLst>
          </p:cNvPr>
          <p:cNvSpPr>
            <a:spLocks noGrp="1"/>
          </p:cNvSpPr>
          <p:nvPr>
            <p:ph type="sldNum" sz="quarter" idx="12"/>
          </p:nvPr>
        </p:nvSpPr>
        <p:spPr/>
        <p:txBody>
          <a:bodyPr/>
          <a:lstStyle/>
          <a:p>
            <a:fld id="{D29C0C7C-B9B8-914E-AF04-4172A3C5165B}" type="slidenum">
              <a:rPr lang="en-US" smtClean="0"/>
              <a:t>‹#›</a:t>
            </a:fld>
            <a:endParaRPr lang="en-US"/>
          </a:p>
        </p:txBody>
      </p:sp>
    </p:spTree>
    <p:extLst>
      <p:ext uri="{BB962C8B-B14F-4D97-AF65-F5344CB8AC3E}">
        <p14:creationId xmlns:p14="http://schemas.microsoft.com/office/powerpoint/2010/main" val="66294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13269-C560-B0E0-E2EC-6B6A7BB63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EB6BBF-60FC-04DF-64CC-55865C618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13C5B-6970-3B9D-D5A2-FEAFC5C8D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0B016-4654-C644-8F8A-1B1B66FF03D5}" type="datetimeFigureOut">
              <a:rPr lang="en-US" smtClean="0"/>
              <a:t>11/3/2023</a:t>
            </a:fld>
            <a:endParaRPr lang="en-US"/>
          </a:p>
        </p:txBody>
      </p:sp>
      <p:sp>
        <p:nvSpPr>
          <p:cNvPr id="5" name="Footer Placeholder 4">
            <a:extLst>
              <a:ext uri="{FF2B5EF4-FFF2-40B4-BE49-F238E27FC236}">
                <a16:creationId xmlns:a16="http://schemas.microsoft.com/office/drawing/2014/main" id="{680A40DD-EA4E-89D3-EE2D-23AE3A29F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21DC26-BCAB-6B49-DF3A-91B9493B6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C0C7C-B9B8-914E-AF04-4172A3C5165B}" type="slidenum">
              <a:rPr lang="en-US" smtClean="0"/>
              <a:t>‹#›</a:t>
            </a:fld>
            <a:endParaRPr lang="en-US"/>
          </a:p>
        </p:txBody>
      </p:sp>
    </p:spTree>
    <p:extLst>
      <p:ext uri="{BB962C8B-B14F-4D97-AF65-F5344CB8AC3E}">
        <p14:creationId xmlns:p14="http://schemas.microsoft.com/office/powerpoint/2010/main" val="3042215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Stephen.murray@bmc.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hyperlink" Target="mailto:Stephen.murray@bmc.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ctrTitle"/>
          </p:nvPr>
        </p:nvSpPr>
        <p:spPr>
          <a:xfrm>
            <a:off x="0" y="1567728"/>
            <a:ext cx="12159574" cy="1098887"/>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p>
            <a:pPr marL="0" lvl="0" indent="0" rtl="0">
              <a:spcBef>
                <a:spcPts val="0"/>
              </a:spcBef>
              <a:spcAft>
                <a:spcPts val="0"/>
              </a:spcAft>
              <a:buClr>
                <a:schemeClr val="lt2"/>
              </a:buClr>
              <a:buSzPts val="7200"/>
              <a:buFont typeface="Lustria"/>
              <a:buNone/>
            </a:pPr>
            <a:r>
              <a:rPr lang="en-US" sz="4800" b="1" dirty="0">
                <a:latin typeface="+mn-lt"/>
              </a:rPr>
              <a:t>Xylazine in the Illicit Drug Supply</a:t>
            </a:r>
            <a:br>
              <a:rPr lang="en-US" sz="4800" b="1" dirty="0">
                <a:latin typeface="+mn-lt"/>
              </a:rPr>
            </a:br>
            <a:r>
              <a:rPr lang="en-US" sz="4800" b="1" dirty="0">
                <a:latin typeface="+mn-lt"/>
              </a:rPr>
              <a:t>A Need for Responsive Educational Models</a:t>
            </a:r>
            <a:endParaRPr sz="4800" b="1" dirty="0">
              <a:latin typeface="+mn-lt"/>
            </a:endParaRPr>
          </a:p>
        </p:txBody>
      </p:sp>
      <p:sp>
        <p:nvSpPr>
          <p:cNvPr id="145" name="Google Shape;145;p1"/>
          <p:cNvSpPr txBox="1">
            <a:spLocks noGrp="1"/>
          </p:cNvSpPr>
          <p:nvPr>
            <p:ph type="subTitle" idx="1"/>
          </p:nvPr>
        </p:nvSpPr>
        <p:spPr>
          <a:xfrm>
            <a:off x="914284" y="2985240"/>
            <a:ext cx="10395858" cy="3521939"/>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Autofit/>
          </a:bodyPr>
          <a:lstStyle/>
          <a:p>
            <a:pPr lvl="0">
              <a:lnSpc>
                <a:spcPct val="100000"/>
              </a:lnSpc>
              <a:spcBef>
                <a:spcPts val="0"/>
              </a:spcBef>
              <a:buSzPts val="1295"/>
            </a:pPr>
            <a:r>
              <a:rPr lang="en-US" sz="3200" i="1" dirty="0"/>
              <a:t>2023 AMERSA National Conference</a:t>
            </a:r>
          </a:p>
          <a:p>
            <a:pPr lvl="0">
              <a:lnSpc>
                <a:spcPct val="100000"/>
              </a:lnSpc>
              <a:spcBef>
                <a:spcPts val="0"/>
              </a:spcBef>
              <a:buSzPts val="1295"/>
            </a:pPr>
            <a:r>
              <a:rPr lang="en-US" sz="3200" i="1" dirty="0"/>
              <a:t>11/4/2023</a:t>
            </a:r>
          </a:p>
          <a:p>
            <a:pPr marL="0" lvl="0" indent="0" algn="ctr" rtl="0">
              <a:lnSpc>
                <a:spcPct val="100000"/>
              </a:lnSpc>
              <a:spcBef>
                <a:spcPts val="0"/>
              </a:spcBef>
              <a:buSzPts val="1295"/>
              <a:buNone/>
            </a:pPr>
            <a:endParaRPr lang="en-US" sz="3200" dirty="0"/>
          </a:p>
          <a:p>
            <a:pPr marL="0" lvl="0" indent="0" algn="ctr" rtl="0">
              <a:lnSpc>
                <a:spcPct val="100000"/>
              </a:lnSpc>
              <a:spcBef>
                <a:spcPts val="0"/>
              </a:spcBef>
              <a:buSzPts val="1295"/>
              <a:buNone/>
            </a:pPr>
            <a:endParaRPr lang="en-US" sz="1800" b="1" dirty="0">
              <a:solidFill>
                <a:schemeClr val="accent1"/>
              </a:solidFill>
            </a:endParaRPr>
          </a:p>
          <a:p>
            <a:pPr marL="0" lvl="0" indent="0" algn="ctr" rtl="0">
              <a:lnSpc>
                <a:spcPct val="100000"/>
              </a:lnSpc>
              <a:spcBef>
                <a:spcPts val="0"/>
              </a:spcBef>
              <a:buSzPts val="1295"/>
              <a:buNone/>
            </a:pPr>
            <a:endParaRPr lang="en-US" b="1" dirty="0">
              <a:solidFill>
                <a:schemeClr val="accent1"/>
              </a:solidFill>
            </a:endParaRPr>
          </a:p>
          <a:p>
            <a:pPr marL="0" lvl="0" indent="0" algn="ctr" rtl="0">
              <a:lnSpc>
                <a:spcPct val="90000"/>
              </a:lnSpc>
              <a:spcBef>
                <a:spcPts val="0"/>
              </a:spcBef>
              <a:spcAft>
                <a:spcPts val="0"/>
              </a:spcAft>
              <a:buSzPts val="1295"/>
              <a:buNone/>
            </a:pPr>
            <a:endParaRPr lang="en-US" b="1" dirty="0">
              <a:solidFill>
                <a:schemeClr val="accent1"/>
              </a:solidFill>
            </a:endParaRPr>
          </a:p>
        </p:txBody>
      </p:sp>
      <p:grpSp>
        <p:nvGrpSpPr>
          <p:cNvPr id="10" name="Group 9">
            <a:extLst>
              <a:ext uri="{FF2B5EF4-FFF2-40B4-BE49-F238E27FC236}">
                <a16:creationId xmlns:a16="http://schemas.microsoft.com/office/drawing/2014/main" id="{9378C552-38E5-4479-936A-1622FAFE104D}"/>
              </a:ext>
            </a:extLst>
          </p:cNvPr>
          <p:cNvGrpSpPr/>
          <p:nvPr/>
        </p:nvGrpSpPr>
        <p:grpSpPr>
          <a:xfrm>
            <a:off x="258488" y="228446"/>
            <a:ext cx="11707450" cy="664000"/>
            <a:chOff x="242275" y="6123993"/>
            <a:chExt cx="11707450" cy="664000"/>
          </a:xfrm>
        </p:grpSpPr>
        <p:sp>
          <p:nvSpPr>
            <p:cNvPr id="11" name="Rectangle 10">
              <a:extLst>
                <a:ext uri="{FF2B5EF4-FFF2-40B4-BE49-F238E27FC236}">
                  <a16:creationId xmlns:a16="http://schemas.microsoft.com/office/drawing/2014/main" id="{85F46BC4-90BD-4580-B36F-B76720CC2889}"/>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epartment of Medicine | University of Pittsburgh">
              <a:extLst>
                <a:ext uri="{FF2B5EF4-FFF2-40B4-BE49-F238E27FC236}">
                  <a16:creationId xmlns:a16="http://schemas.microsoft.com/office/drawing/2014/main" id="{DAB96762-F401-4EBC-8281-A7F241C64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58FD761B-5EEA-467F-AFB4-300604B36DF5}"/>
              </a:ext>
            </a:extLst>
          </p:cNvPr>
          <p:cNvSpPr/>
          <p:nvPr/>
        </p:nvSpPr>
        <p:spPr>
          <a:xfrm>
            <a:off x="6112213" y="4522093"/>
            <a:ext cx="6096000" cy="1908215"/>
          </a:xfrm>
          <a:prstGeom prst="rect">
            <a:avLst/>
          </a:prstGeom>
        </p:spPr>
        <p:txBody>
          <a:bodyPr>
            <a:spAutoFit/>
          </a:bodyPr>
          <a:lstStyle/>
          <a:p>
            <a:pPr algn="ctr" fontAlgn="base">
              <a:lnSpc>
                <a:spcPct val="100000"/>
              </a:lnSpc>
              <a:spcBef>
                <a:spcPts val="0"/>
              </a:spcBef>
            </a:pPr>
            <a:r>
              <a:rPr lang="en-US" sz="2800" b="1" dirty="0"/>
              <a:t>Stephen Murray MPH, NRP</a:t>
            </a:r>
          </a:p>
          <a:p>
            <a:pPr algn="ctr" fontAlgn="base">
              <a:lnSpc>
                <a:spcPct val="100000"/>
              </a:lnSpc>
              <a:spcBef>
                <a:spcPts val="0"/>
              </a:spcBef>
            </a:pPr>
            <a:r>
              <a:rPr lang="en-US" dirty="0"/>
              <a:t>Harm Reduction Program Manager</a:t>
            </a:r>
          </a:p>
          <a:p>
            <a:pPr algn="ctr" fontAlgn="base">
              <a:lnSpc>
                <a:spcPct val="100000"/>
              </a:lnSpc>
              <a:spcBef>
                <a:spcPts val="0"/>
              </a:spcBef>
            </a:pPr>
            <a:r>
              <a:rPr lang="en-US" dirty="0"/>
              <a:t>Director, Massachusetts Overdose Prevention Helpline </a:t>
            </a:r>
          </a:p>
          <a:p>
            <a:pPr algn="ctr" fontAlgn="base">
              <a:lnSpc>
                <a:spcPct val="100000"/>
              </a:lnSpc>
              <a:spcBef>
                <a:spcPts val="0"/>
              </a:spcBef>
            </a:pPr>
            <a:r>
              <a:rPr lang="en-US" dirty="0"/>
              <a:t>Boston Medical Center </a:t>
            </a:r>
          </a:p>
          <a:p>
            <a:pPr algn="ctr" fontAlgn="base">
              <a:lnSpc>
                <a:spcPct val="100000"/>
              </a:lnSpc>
              <a:spcBef>
                <a:spcPts val="0"/>
              </a:spcBef>
            </a:pPr>
            <a:r>
              <a:rPr lang="en-US" b="1" dirty="0">
                <a:solidFill>
                  <a:schemeClr val="accent1"/>
                </a:solidFill>
                <a:hlinkClick r:id="rId4">
                  <a:extLst>
                    <a:ext uri="{A12FA001-AC4F-418D-AE19-62706E023703}">
                      <ahyp:hlinkClr xmlns:ahyp="http://schemas.microsoft.com/office/drawing/2018/hyperlinkcolor" val="tx"/>
                    </a:ext>
                  </a:extLst>
                </a:hlinkClick>
              </a:rPr>
              <a:t>Stephen.murray@bmc.org</a:t>
            </a:r>
            <a:r>
              <a:rPr lang="en-US" b="1" dirty="0">
                <a:solidFill>
                  <a:schemeClr val="accent1"/>
                </a:solidFill>
              </a:rPr>
              <a:t>              </a:t>
            </a:r>
          </a:p>
          <a:p>
            <a:pPr algn="ctr" fontAlgn="base">
              <a:lnSpc>
                <a:spcPct val="100000"/>
              </a:lnSpc>
              <a:spcBef>
                <a:spcPts val="0"/>
              </a:spcBef>
            </a:pPr>
            <a:r>
              <a:rPr lang="en-US" b="1" dirty="0">
                <a:solidFill>
                  <a:schemeClr val="accent1"/>
                </a:solidFill>
              </a:rPr>
              <a:t>@</a:t>
            </a:r>
            <a:r>
              <a:rPr lang="en-US" b="1" dirty="0" err="1">
                <a:solidFill>
                  <a:schemeClr val="accent1"/>
                </a:solidFill>
              </a:rPr>
              <a:t>stephenHRNRP</a:t>
            </a:r>
            <a:endParaRPr lang="en-US" b="1" dirty="0">
              <a:solidFill>
                <a:schemeClr val="accent1"/>
              </a:solidFill>
            </a:endParaRPr>
          </a:p>
        </p:txBody>
      </p:sp>
      <p:sp>
        <p:nvSpPr>
          <p:cNvPr id="4" name="Rectangle 3">
            <a:extLst>
              <a:ext uri="{FF2B5EF4-FFF2-40B4-BE49-F238E27FC236}">
                <a16:creationId xmlns:a16="http://schemas.microsoft.com/office/drawing/2014/main" id="{36A71BAC-D8EE-448A-90C7-8DCADE601520}"/>
              </a:ext>
            </a:extLst>
          </p:cNvPr>
          <p:cNvSpPr/>
          <p:nvPr/>
        </p:nvSpPr>
        <p:spPr>
          <a:xfrm>
            <a:off x="165100" y="4445150"/>
            <a:ext cx="6096000" cy="2062103"/>
          </a:xfrm>
          <a:prstGeom prst="rect">
            <a:avLst/>
          </a:prstGeom>
        </p:spPr>
        <p:txBody>
          <a:bodyPr>
            <a:spAutoFit/>
          </a:bodyPr>
          <a:lstStyle/>
          <a:p>
            <a:pPr lvl="0" algn="ctr">
              <a:buSzPts val="1295"/>
            </a:pPr>
            <a:r>
              <a:rPr lang="en-US" sz="2800" b="1" dirty="0"/>
              <a:t>Raagini Jawa MD, MPH, FASAM</a:t>
            </a:r>
          </a:p>
          <a:p>
            <a:pPr lvl="0" algn="ctr">
              <a:buSzPts val="1295"/>
            </a:pPr>
            <a:r>
              <a:rPr lang="en-US" sz="1600" dirty="0"/>
              <a:t>Infectious Disease-Addiction Medicine</a:t>
            </a:r>
          </a:p>
          <a:p>
            <a:pPr algn="ctr">
              <a:lnSpc>
                <a:spcPct val="100000"/>
              </a:lnSpc>
              <a:spcBef>
                <a:spcPts val="0"/>
              </a:spcBef>
              <a:buSzPts val="1295"/>
            </a:pPr>
            <a:r>
              <a:rPr lang="en-US" sz="1600" dirty="0"/>
              <a:t>Assistant Professor of Medicine</a:t>
            </a:r>
          </a:p>
          <a:p>
            <a:pPr algn="ctr">
              <a:lnSpc>
                <a:spcPct val="100000"/>
              </a:lnSpc>
              <a:spcBef>
                <a:spcPts val="0"/>
              </a:spcBef>
              <a:buSzPts val="1295"/>
            </a:pPr>
            <a:r>
              <a:rPr lang="en-US" sz="1600" dirty="0"/>
              <a:t>Center for Research on Healthcare, University of Pittsburgh</a:t>
            </a:r>
          </a:p>
          <a:p>
            <a:pPr algn="ctr">
              <a:lnSpc>
                <a:spcPct val="100000"/>
              </a:lnSpc>
              <a:spcBef>
                <a:spcPts val="0"/>
              </a:spcBef>
              <a:buSzPts val="1295"/>
            </a:pPr>
            <a:r>
              <a:rPr lang="en-US" sz="1600" dirty="0"/>
              <a:t>Clinical Harm Reduction Specialist, Grayken Center for Addiction</a:t>
            </a:r>
          </a:p>
          <a:p>
            <a:pPr lvl="0" algn="ctr">
              <a:buSzPts val="1295"/>
            </a:pPr>
            <a:r>
              <a:rPr lang="en-US" b="1" dirty="0">
                <a:solidFill>
                  <a:schemeClr val="accent1"/>
                </a:solidFill>
              </a:rPr>
              <a:t>jawar@upmc.edu                </a:t>
            </a:r>
          </a:p>
          <a:p>
            <a:pPr lvl="0" algn="ctr">
              <a:buSzPts val="1295"/>
            </a:pPr>
            <a:r>
              <a:rPr lang="en-US" b="1" dirty="0">
                <a:solidFill>
                  <a:schemeClr val="accent1"/>
                </a:solidFill>
              </a:rPr>
              <a:t>@</a:t>
            </a:r>
            <a:r>
              <a:rPr lang="en-US" b="1" dirty="0" err="1">
                <a:solidFill>
                  <a:schemeClr val="accent1"/>
                </a:solidFill>
              </a:rPr>
              <a:t>Raaginizzle</a:t>
            </a:r>
            <a:endParaRPr lang="en-US" b="1" dirty="0">
              <a:solidFill>
                <a:schemeClr val="accent1"/>
              </a:solidFill>
            </a:endParaRPr>
          </a:p>
        </p:txBody>
      </p:sp>
      <p:pic>
        <p:nvPicPr>
          <p:cNvPr id="9" name="Picture 8" descr="Image preview">
            <a:extLst>
              <a:ext uri="{FF2B5EF4-FFF2-40B4-BE49-F238E27FC236}">
                <a16:creationId xmlns:a16="http://schemas.microsoft.com/office/drawing/2014/main" id="{16BE6B91-E553-4E74-917C-672A2FD02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537" y="337930"/>
            <a:ext cx="2524240" cy="543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D419-D03D-47E6-B8A2-8497AA183BFB}"/>
              </a:ext>
            </a:extLst>
          </p:cNvPr>
          <p:cNvSpPr>
            <a:spLocks noGrp="1"/>
          </p:cNvSpPr>
          <p:nvPr>
            <p:ph type="title"/>
          </p:nvPr>
        </p:nvSpPr>
        <p:spPr/>
        <p:txBody>
          <a:bodyPr/>
          <a:lstStyle/>
          <a:p>
            <a:pPr algn="ctr"/>
            <a:r>
              <a:rPr lang="en-US" b="1" dirty="0"/>
              <a:t>Diversity, Equity, Inclusion</a:t>
            </a:r>
          </a:p>
        </p:txBody>
      </p:sp>
      <p:sp>
        <p:nvSpPr>
          <p:cNvPr id="3" name="Content Placeholder 2">
            <a:extLst>
              <a:ext uri="{FF2B5EF4-FFF2-40B4-BE49-F238E27FC236}">
                <a16:creationId xmlns:a16="http://schemas.microsoft.com/office/drawing/2014/main" id="{AFDAC7E3-DB0D-4AD2-9C45-14988E768B2F}"/>
              </a:ext>
            </a:extLst>
          </p:cNvPr>
          <p:cNvSpPr>
            <a:spLocks noGrp="1"/>
          </p:cNvSpPr>
          <p:nvPr>
            <p:ph idx="1"/>
          </p:nvPr>
        </p:nvSpPr>
        <p:spPr>
          <a:xfrm>
            <a:off x="109182" y="1825625"/>
            <a:ext cx="6010256" cy="4351338"/>
          </a:xfrm>
        </p:spPr>
        <p:txBody>
          <a:bodyPr>
            <a:normAutofit/>
          </a:bodyPr>
          <a:lstStyle/>
          <a:p>
            <a:r>
              <a:rPr lang="en-US" dirty="0"/>
              <a:t>Educational material was created with intent to apply to wide audiences</a:t>
            </a:r>
          </a:p>
          <a:p>
            <a:r>
              <a:rPr lang="en-US" dirty="0"/>
              <a:t>Proactive involvement of front-line harm reduction experts and persons with lived experienced was essential </a:t>
            </a:r>
          </a:p>
          <a:p>
            <a:r>
              <a:rPr lang="en-US" dirty="0"/>
              <a:t>Adaptive education included bidirectional feedback, open attendance, and equitable partnerships with all persons involved</a:t>
            </a:r>
          </a:p>
          <a:p>
            <a:endParaRPr lang="en-US" dirty="0"/>
          </a:p>
        </p:txBody>
      </p:sp>
      <p:pic>
        <p:nvPicPr>
          <p:cNvPr id="4" name="Picture 2" descr="Image preview">
            <a:extLst>
              <a:ext uri="{FF2B5EF4-FFF2-40B4-BE49-F238E27FC236}">
                <a16:creationId xmlns:a16="http://schemas.microsoft.com/office/drawing/2014/main" id="{C2EB622F-B1AC-4C94-AB72-933AF8875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656" y="1945509"/>
            <a:ext cx="5877162" cy="33303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444E357-5053-45A2-B5F6-DA1DD6AEBC21}"/>
              </a:ext>
            </a:extLst>
          </p:cNvPr>
          <p:cNvGrpSpPr/>
          <p:nvPr/>
        </p:nvGrpSpPr>
        <p:grpSpPr>
          <a:xfrm>
            <a:off x="242275" y="6134631"/>
            <a:ext cx="11707450" cy="664000"/>
            <a:chOff x="242275" y="6123993"/>
            <a:chExt cx="11707450" cy="664000"/>
          </a:xfrm>
        </p:grpSpPr>
        <p:grpSp>
          <p:nvGrpSpPr>
            <p:cNvPr id="6" name="Group 5">
              <a:extLst>
                <a:ext uri="{FF2B5EF4-FFF2-40B4-BE49-F238E27FC236}">
                  <a16:creationId xmlns:a16="http://schemas.microsoft.com/office/drawing/2014/main" id="{6C066980-5826-43E5-9FE8-B7E777A6115F}"/>
                </a:ext>
              </a:extLst>
            </p:cNvPr>
            <p:cNvGrpSpPr/>
            <p:nvPr/>
          </p:nvGrpSpPr>
          <p:grpSpPr>
            <a:xfrm>
              <a:off x="242275" y="6123993"/>
              <a:ext cx="11707450" cy="664000"/>
              <a:chOff x="242275" y="6123993"/>
              <a:chExt cx="11707450" cy="664000"/>
            </a:xfrm>
          </p:grpSpPr>
          <p:sp>
            <p:nvSpPr>
              <p:cNvPr id="8" name="Rectangle 7">
                <a:extLst>
                  <a:ext uri="{FF2B5EF4-FFF2-40B4-BE49-F238E27FC236}">
                    <a16:creationId xmlns:a16="http://schemas.microsoft.com/office/drawing/2014/main" id="{8719DA76-F375-4854-A2AC-46F251108977}"/>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epartment of Medicine | University of Pittsburgh">
                <a:extLst>
                  <a:ext uri="{FF2B5EF4-FFF2-40B4-BE49-F238E27FC236}">
                    <a16:creationId xmlns:a16="http://schemas.microsoft.com/office/drawing/2014/main" id="{9D914306-BC62-48A7-A5AA-5BB280A83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604AD47-E30D-4FAE-BB52-352A532363EE}"/>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7" name="Picture 6" descr="Image preview">
              <a:extLst>
                <a:ext uri="{FF2B5EF4-FFF2-40B4-BE49-F238E27FC236}">
                  <a16:creationId xmlns:a16="http://schemas.microsoft.com/office/drawing/2014/main" id="{32788061-2A45-4B97-9DA1-B5A8427B1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BF115E51-5141-4263-A12B-ECF6162277A9}"/>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110494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C74D-7013-426B-AFD8-EDA22FDE6460}"/>
              </a:ext>
            </a:extLst>
          </p:cNvPr>
          <p:cNvSpPr>
            <a:spLocks noGrp="1"/>
          </p:cNvSpPr>
          <p:nvPr>
            <p:ph type="title"/>
          </p:nvPr>
        </p:nvSpPr>
        <p:spPr/>
        <p:txBody>
          <a:bodyPr/>
          <a:lstStyle/>
          <a:p>
            <a:pPr algn="ctr"/>
            <a:r>
              <a:rPr lang="en-US" b="1" dirty="0"/>
              <a:t>Methods</a:t>
            </a:r>
          </a:p>
        </p:txBody>
      </p:sp>
      <p:sp>
        <p:nvSpPr>
          <p:cNvPr id="3" name="Content Placeholder 2">
            <a:extLst>
              <a:ext uri="{FF2B5EF4-FFF2-40B4-BE49-F238E27FC236}">
                <a16:creationId xmlns:a16="http://schemas.microsoft.com/office/drawing/2014/main" id="{673C10EE-2236-4202-AAFC-6754D18F44C0}"/>
              </a:ext>
            </a:extLst>
          </p:cNvPr>
          <p:cNvSpPr>
            <a:spLocks noGrp="1"/>
          </p:cNvSpPr>
          <p:nvPr>
            <p:ph idx="1"/>
          </p:nvPr>
        </p:nvSpPr>
        <p:spPr>
          <a:xfrm>
            <a:off x="242275" y="1825625"/>
            <a:ext cx="11617076" cy="4351338"/>
          </a:xfrm>
        </p:spPr>
        <p:txBody>
          <a:bodyPr>
            <a:normAutofit/>
          </a:bodyPr>
          <a:lstStyle/>
          <a:p>
            <a:r>
              <a:rPr lang="en-US" dirty="0"/>
              <a:t>Participants completed a post-training survey that asked, “How did this program affect professional development, clinical practice, or patient outcomes?” </a:t>
            </a:r>
          </a:p>
          <a:p>
            <a:endParaRPr lang="en-US" dirty="0"/>
          </a:p>
          <a:p>
            <a:r>
              <a:rPr lang="en-US" dirty="0"/>
              <a:t>Demographic data from the registration system were analyzed to assess program reach, and post-training survey responses were coded and analyzed using inductive thematic analysis. </a:t>
            </a:r>
          </a:p>
          <a:p>
            <a:endParaRPr lang="en-US" dirty="0"/>
          </a:p>
          <a:p>
            <a:r>
              <a:rPr lang="en-US" dirty="0"/>
              <a:t>Requests for TTA related to xylazine were summed.</a:t>
            </a:r>
          </a:p>
          <a:p>
            <a:endParaRPr lang="en-US" dirty="0"/>
          </a:p>
        </p:txBody>
      </p:sp>
      <p:grpSp>
        <p:nvGrpSpPr>
          <p:cNvPr id="4" name="Group 3">
            <a:extLst>
              <a:ext uri="{FF2B5EF4-FFF2-40B4-BE49-F238E27FC236}">
                <a16:creationId xmlns:a16="http://schemas.microsoft.com/office/drawing/2014/main" id="{1029C1EA-94C7-4FEF-938B-9D64B8343414}"/>
              </a:ext>
            </a:extLst>
          </p:cNvPr>
          <p:cNvGrpSpPr/>
          <p:nvPr/>
        </p:nvGrpSpPr>
        <p:grpSpPr>
          <a:xfrm>
            <a:off x="242275" y="6123993"/>
            <a:ext cx="11707450" cy="664000"/>
            <a:chOff x="242275" y="6123993"/>
            <a:chExt cx="11707450" cy="664000"/>
          </a:xfrm>
        </p:grpSpPr>
        <p:grpSp>
          <p:nvGrpSpPr>
            <p:cNvPr id="5" name="Group 4">
              <a:extLst>
                <a:ext uri="{FF2B5EF4-FFF2-40B4-BE49-F238E27FC236}">
                  <a16:creationId xmlns:a16="http://schemas.microsoft.com/office/drawing/2014/main" id="{711BA59E-131E-4B0A-88DF-ACE94C6498C9}"/>
                </a:ext>
              </a:extLst>
            </p:cNvPr>
            <p:cNvGrpSpPr/>
            <p:nvPr/>
          </p:nvGrpSpPr>
          <p:grpSpPr>
            <a:xfrm>
              <a:off x="242275" y="6123993"/>
              <a:ext cx="11707450" cy="664000"/>
              <a:chOff x="242275" y="6123993"/>
              <a:chExt cx="11707450" cy="664000"/>
            </a:xfrm>
          </p:grpSpPr>
          <p:sp>
            <p:nvSpPr>
              <p:cNvPr id="7" name="Rectangle 6">
                <a:extLst>
                  <a:ext uri="{FF2B5EF4-FFF2-40B4-BE49-F238E27FC236}">
                    <a16:creationId xmlns:a16="http://schemas.microsoft.com/office/drawing/2014/main" id="{D9780127-4B79-4D53-B0C0-3E74E39AC81C}"/>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epartment of Medicine | University of Pittsburgh">
                <a:extLst>
                  <a:ext uri="{FF2B5EF4-FFF2-40B4-BE49-F238E27FC236}">
                    <a16:creationId xmlns:a16="http://schemas.microsoft.com/office/drawing/2014/main" id="{D9C858AC-B505-41B1-B3E9-25B428072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EA9ED27-67A8-4CF0-AF06-BA53DD310C6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6" name="Picture 5" descr="Image preview">
              <a:extLst>
                <a:ext uri="{FF2B5EF4-FFF2-40B4-BE49-F238E27FC236}">
                  <a16:creationId xmlns:a16="http://schemas.microsoft.com/office/drawing/2014/main" id="{CF28934D-A743-4E5A-B5A5-5B28C4734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3E66A723-C15E-4AF7-A740-B8316D22E9D1}"/>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290525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3F0E-6EE2-4347-BE36-EBC08E745DAA}"/>
              </a:ext>
            </a:extLst>
          </p:cNvPr>
          <p:cNvSpPr>
            <a:spLocks noGrp="1"/>
          </p:cNvSpPr>
          <p:nvPr>
            <p:ph type="title"/>
          </p:nvPr>
        </p:nvSpPr>
        <p:spPr>
          <a:xfrm>
            <a:off x="151075" y="365125"/>
            <a:ext cx="11919005" cy="1325563"/>
          </a:xfrm>
        </p:spPr>
        <p:txBody>
          <a:bodyPr/>
          <a:lstStyle/>
          <a:p>
            <a:pPr algn="ctr"/>
            <a:r>
              <a:rPr lang="en-US" b="1" dirty="0"/>
              <a:t>Xylazine Training Reach October-July 2023 </a:t>
            </a:r>
            <a:r>
              <a:rPr lang="en-US" sz="3200" dirty="0"/>
              <a:t>(n=2,312)</a:t>
            </a:r>
            <a:endParaRPr lang="en-US" dirty="0"/>
          </a:p>
        </p:txBody>
      </p:sp>
      <p:graphicFrame>
        <p:nvGraphicFramePr>
          <p:cNvPr id="6" name="Table 5">
            <a:extLst>
              <a:ext uri="{FF2B5EF4-FFF2-40B4-BE49-F238E27FC236}">
                <a16:creationId xmlns:a16="http://schemas.microsoft.com/office/drawing/2014/main" id="{15843336-52ED-479F-86D3-0EE9BB23E831}"/>
              </a:ext>
            </a:extLst>
          </p:cNvPr>
          <p:cNvGraphicFramePr>
            <a:graphicFrameLocks noGrp="1"/>
          </p:cNvGraphicFramePr>
          <p:nvPr>
            <p:extLst>
              <p:ext uri="{D42A27DB-BD31-4B8C-83A1-F6EECF244321}">
                <p14:modId xmlns:p14="http://schemas.microsoft.com/office/powerpoint/2010/main" val="1077445837"/>
              </p:ext>
            </p:extLst>
          </p:nvPr>
        </p:nvGraphicFramePr>
        <p:xfrm>
          <a:off x="7066561" y="1972298"/>
          <a:ext cx="4699980" cy="2243963"/>
        </p:xfrm>
        <a:graphic>
          <a:graphicData uri="http://schemas.openxmlformats.org/drawingml/2006/table">
            <a:tbl>
              <a:tblPr>
                <a:tableStyleId>{8A107856-5554-42FB-B03E-39F5DBC370BA}</a:tableStyleId>
              </a:tblPr>
              <a:tblGrid>
                <a:gridCol w="3303756">
                  <a:extLst>
                    <a:ext uri="{9D8B030D-6E8A-4147-A177-3AD203B41FA5}">
                      <a16:colId xmlns:a16="http://schemas.microsoft.com/office/drawing/2014/main" val="793244875"/>
                    </a:ext>
                  </a:extLst>
                </a:gridCol>
                <a:gridCol w="1396224">
                  <a:extLst>
                    <a:ext uri="{9D8B030D-6E8A-4147-A177-3AD203B41FA5}">
                      <a16:colId xmlns:a16="http://schemas.microsoft.com/office/drawing/2014/main" val="2813124952"/>
                    </a:ext>
                  </a:extLst>
                </a:gridCol>
              </a:tblGrid>
              <a:tr h="154630">
                <a:tc>
                  <a:txBody>
                    <a:bodyPr/>
                    <a:lstStyle/>
                    <a:p>
                      <a:pPr marL="0" marR="0">
                        <a:lnSpc>
                          <a:spcPct val="107000"/>
                        </a:lnSpc>
                        <a:spcBef>
                          <a:spcPts val="0"/>
                        </a:spcBef>
                        <a:spcAft>
                          <a:spcPts val="0"/>
                        </a:spcAft>
                      </a:pPr>
                      <a:r>
                        <a:rPr lang="en-US" sz="2000" b="1" dirty="0">
                          <a:effectLst/>
                        </a:rPr>
                        <a:t>Functional Role</a:t>
                      </a:r>
                      <a:endParaRPr lang="en-US" sz="2400" b="1"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b="1" dirty="0">
                          <a:effectLst/>
                        </a:rPr>
                        <a:t> </a:t>
                      </a:r>
                      <a:r>
                        <a:rPr lang="en-US" sz="2400" b="1" dirty="0">
                          <a:effectLst/>
                        </a:rPr>
                        <a:t>n (%)</a:t>
                      </a:r>
                      <a:endParaRPr lang="en-US" sz="2400" b="1"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283615066"/>
                  </a:ext>
                </a:extLst>
              </a:tr>
              <a:tr h="127738">
                <a:tc>
                  <a:txBody>
                    <a:bodyPr/>
                    <a:lstStyle/>
                    <a:p>
                      <a:pPr marL="0" marR="0" indent="139700">
                        <a:lnSpc>
                          <a:spcPct val="107000"/>
                        </a:lnSpc>
                        <a:spcBef>
                          <a:spcPts val="0"/>
                        </a:spcBef>
                        <a:spcAft>
                          <a:spcPts val="0"/>
                        </a:spcAft>
                      </a:pPr>
                      <a:r>
                        <a:rPr lang="en-US" sz="2000">
                          <a:effectLst/>
                        </a:rPr>
                        <a:t>Clinical</a:t>
                      </a:r>
                      <a:endParaRPr lang="en-US" sz="240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1,228 (53)</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116632740"/>
                  </a:ext>
                </a:extLst>
              </a:tr>
              <a:tr h="127738">
                <a:tc>
                  <a:txBody>
                    <a:bodyPr/>
                    <a:lstStyle/>
                    <a:p>
                      <a:pPr marL="0" marR="0" indent="139700">
                        <a:lnSpc>
                          <a:spcPct val="107000"/>
                        </a:lnSpc>
                        <a:spcBef>
                          <a:spcPts val="0"/>
                        </a:spcBef>
                        <a:spcAft>
                          <a:spcPts val="0"/>
                        </a:spcAft>
                      </a:pPr>
                      <a:r>
                        <a:rPr lang="en-US" sz="2000" dirty="0">
                          <a:effectLst/>
                        </a:rPr>
                        <a:t>Administration/Management</a:t>
                      </a:r>
                      <a:endParaRPr lang="en-US" sz="2400"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394 (17)</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2499078786"/>
                  </a:ext>
                </a:extLst>
              </a:tr>
              <a:tr h="127738">
                <a:tc>
                  <a:txBody>
                    <a:bodyPr/>
                    <a:lstStyle/>
                    <a:p>
                      <a:pPr marL="0" marR="0" indent="139700">
                        <a:lnSpc>
                          <a:spcPct val="107000"/>
                        </a:lnSpc>
                        <a:spcBef>
                          <a:spcPts val="0"/>
                        </a:spcBef>
                        <a:spcAft>
                          <a:spcPts val="0"/>
                        </a:spcAft>
                      </a:pPr>
                      <a:r>
                        <a:rPr lang="en-US" sz="2000" dirty="0">
                          <a:effectLst/>
                        </a:rPr>
                        <a:t>Community/Outreach</a:t>
                      </a:r>
                      <a:endParaRPr lang="en-US" sz="2400"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295 (13)</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2518565252"/>
                  </a:ext>
                </a:extLst>
              </a:tr>
              <a:tr h="127738">
                <a:tc>
                  <a:txBody>
                    <a:bodyPr/>
                    <a:lstStyle/>
                    <a:p>
                      <a:pPr marL="0" marR="0" indent="139700">
                        <a:lnSpc>
                          <a:spcPct val="107000"/>
                        </a:lnSpc>
                        <a:spcBef>
                          <a:spcPts val="0"/>
                        </a:spcBef>
                        <a:spcAft>
                          <a:spcPts val="0"/>
                        </a:spcAft>
                      </a:pPr>
                      <a:r>
                        <a:rPr lang="en-US" sz="2000" dirty="0">
                          <a:effectLst/>
                        </a:rPr>
                        <a:t>Academia/Research</a:t>
                      </a:r>
                      <a:endParaRPr lang="en-US" sz="2400"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201 (9)</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1135783546"/>
                  </a:ext>
                </a:extLst>
              </a:tr>
              <a:tr h="127738">
                <a:tc>
                  <a:txBody>
                    <a:bodyPr/>
                    <a:lstStyle/>
                    <a:p>
                      <a:pPr marL="0" marR="0" indent="139700">
                        <a:lnSpc>
                          <a:spcPct val="107000"/>
                        </a:lnSpc>
                        <a:spcBef>
                          <a:spcPts val="0"/>
                        </a:spcBef>
                        <a:spcAft>
                          <a:spcPts val="0"/>
                        </a:spcAft>
                      </a:pPr>
                      <a:r>
                        <a:rPr lang="en-US" sz="2000" dirty="0">
                          <a:effectLst/>
                        </a:rPr>
                        <a:t>Recovery Support</a:t>
                      </a:r>
                      <a:endParaRPr lang="en-US" sz="2400"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143 (6)</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3434360814"/>
                  </a:ext>
                </a:extLst>
              </a:tr>
              <a:tr h="0">
                <a:tc>
                  <a:txBody>
                    <a:bodyPr/>
                    <a:lstStyle/>
                    <a:p>
                      <a:pPr marL="0" marR="0" indent="139700">
                        <a:lnSpc>
                          <a:spcPct val="107000"/>
                        </a:lnSpc>
                        <a:spcBef>
                          <a:spcPts val="0"/>
                        </a:spcBef>
                        <a:spcAft>
                          <a:spcPts val="0"/>
                        </a:spcAft>
                      </a:pPr>
                      <a:r>
                        <a:rPr lang="en-US" sz="2000" dirty="0">
                          <a:effectLst/>
                        </a:rPr>
                        <a:t>Other</a:t>
                      </a:r>
                      <a:endParaRPr lang="en-US" sz="2400" dirty="0">
                        <a:effectLst/>
                        <a:latin typeface="+mn-lt"/>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51 (2)</a:t>
                      </a:r>
                      <a:endParaRPr lang="en-US" sz="2400" dirty="0">
                        <a:effectLst/>
                        <a:latin typeface="+mn-lt"/>
                        <a:ea typeface="Calibri" panose="020F0502020204030204" pitchFamily="34" charset="0"/>
                      </a:endParaRPr>
                    </a:p>
                  </a:txBody>
                  <a:tcPr marL="44820" marR="44820" marT="0" marB="0" anchor="b"/>
                </a:tc>
                <a:extLst>
                  <a:ext uri="{0D108BD9-81ED-4DB2-BD59-A6C34878D82A}">
                    <a16:rowId xmlns:a16="http://schemas.microsoft.com/office/drawing/2014/main" val="1969083250"/>
                  </a:ext>
                </a:extLst>
              </a:tr>
            </a:tbl>
          </a:graphicData>
        </a:graphic>
      </p:graphicFrame>
      <p:graphicFrame>
        <p:nvGraphicFramePr>
          <p:cNvPr id="7" name="Table 6">
            <a:extLst>
              <a:ext uri="{FF2B5EF4-FFF2-40B4-BE49-F238E27FC236}">
                <a16:creationId xmlns:a16="http://schemas.microsoft.com/office/drawing/2014/main" id="{BAEC2767-EA5D-4AB6-AA00-746227DC2946}"/>
              </a:ext>
            </a:extLst>
          </p:cNvPr>
          <p:cNvGraphicFramePr>
            <a:graphicFrameLocks noGrp="1"/>
          </p:cNvGraphicFramePr>
          <p:nvPr>
            <p:extLst>
              <p:ext uri="{D42A27DB-BD31-4B8C-83A1-F6EECF244321}">
                <p14:modId xmlns:p14="http://schemas.microsoft.com/office/powerpoint/2010/main" val="1750417075"/>
              </p:ext>
            </p:extLst>
          </p:nvPr>
        </p:nvGraphicFramePr>
        <p:xfrm>
          <a:off x="7030085" y="1936757"/>
          <a:ext cx="4772931" cy="3739896"/>
        </p:xfrm>
        <a:graphic>
          <a:graphicData uri="http://schemas.openxmlformats.org/drawingml/2006/table">
            <a:tbl>
              <a:tblPr>
                <a:tableStyleId>{8A107856-5554-42FB-B03E-39F5DBC370BA}</a:tableStyleId>
              </a:tblPr>
              <a:tblGrid>
                <a:gridCol w="3550350">
                  <a:extLst>
                    <a:ext uri="{9D8B030D-6E8A-4147-A177-3AD203B41FA5}">
                      <a16:colId xmlns:a16="http://schemas.microsoft.com/office/drawing/2014/main" val="1794853916"/>
                    </a:ext>
                  </a:extLst>
                </a:gridCol>
                <a:gridCol w="1222581">
                  <a:extLst>
                    <a:ext uri="{9D8B030D-6E8A-4147-A177-3AD203B41FA5}">
                      <a16:colId xmlns:a16="http://schemas.microsoft.com/office/drawing/2014/main" val="3185587352"/>
                    </a:ext>
                  </a:extLst>
                </a:gridCol>
              </a:tblGrid>
              <a:tr h="154630">
                <a:tc>
                  <a:txBody>
                    <a:bodyPr/>
                    <a:lstStyle/>
                    <a:p>
                      <a:pPr marL="0" marR="0">
                        <a:lnSpc>
                          <a:spcPct val="107000"/>
                        </a:lnSpc>
                        <a:spcBef>
                          <a:spcPts val="0"/>
                        </a:spcBef>
                        <a:spcAft>
                          <a:spcPts val="0"/>
                        </a:spcAft>
                      </a:pPr>
                      <a:r>
                        <a:rPr lang="en-US" sz="2000" b="1" dirty="0">
                          <a:effectLst/>
                        </a:rPr>
                        <a:t>Primary Professional Credential</a:t>
                      </a:r>
                      <a:endParaRPr lang="en-US" sz="2000" b="1" dirty="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b="1" dirty="0">
                          <a:effectLst/>
                        </a:rPr>
                        <a:t>n (%) </a:t>
                      </a:r>
                      <a:endParaRPr lang="en-US" sz="2000" b="1"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1643743345"/>
                  </a:ext>
                </a:extLst>
              </a:tr>
              <a:tr h="127738">
                <a:tc>
                  <a:txBody>
                    <a:bodyPr/>
                    <a:lstStyle/>
                    <a:p>
                      <a:pPr marL="0" marR="0" indent="139700">
                        <a:lnSpc>
                          <a:spcPct val="107000"/>
                        </a:lnSpc>
                        <a:spcBef>
                          <a:spcPts val="0"/>
                        </a:spcBef>
                        <a:spcAft>
                          <a:spcPts val="0"/>
                        </a:spcAft>
                      </a:pPr>
                      <a:r>
                        <a:rPr lang="en-US" sz="2000" dirty="0">
                          <a:effectLst/>
                        </a:rPr>
                        <a:t>Nurse</a:t>
                      </a:r>
                      <a:endParaRPr lang="en-US" sz="2000" dirty="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510 (22)</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3717018559"/>
                  </a:ext>
                </a:extLst>
              </a:tr>
              <a:tr h="127738">
                <a:tc>
                  <a:txBody>
                    <a:bodyPr/>
                    <a:lstStyle/>
                    <a:p>
                      <a:pPr marL="0" marR="0" indent="139700">
                        <a:lnSpc>
                          <a:spcPct val="107000"/>
                        </a:lnSpc>
                        <a:spcBef>
                          <a:spcPts val="0"/>
                        </a:spcBef>
                        <a:spcAft>
                          <a:spcPts val="0"/>
                        </a:spcAft>
                      </a:pPr>
                      <a:r>
                        <a:rPr lang="en-US" sz="2000" dirty="0">
                          <a:effectLst/>
                        </a:rPr>
                        <a:t>Recovery Support/Peer</a:t>
                      </a:r>
                      <a:endParaRPr lang="en-US" sz="2000" dirty="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485 (21)</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1376503204"/>
                  </a:ext>
                </a:extLst>
              </a:tr>
              <a:tr h="127738">
                <a:tc>
                  <a:txBody>
                    <a:bodyPr/>
                    <a:lstStyle/>
                    <a:p>
                      <a:pPr marL="0" marR="0" indent="139700">
                        <a:lnSpc>
                          <a:spcPct val="107000"/>
                        </a:lnSpc>
                        <a:spcBef>
                          <a:spcPts val="0"/>
                        </a:spcBef>
                        <a:spcAft>
                          <a:spcPts val="0"/>
                        </a:spcAft>
                      </a:pPr>
                      <a:r>
                        <a:rPr lang="en-US" sz="2000">
                          <a:effectLst/>
                        </a:rPr>
                        <a:t>Mental Health Professional</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362 (16)</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2852330128"/>
                  </a:ext>
                </a:extLst>
              </a:tr>
              <a:tr h="127738">
                <a:tc>
                  <a:txBody>
                    <a:bodyPr/>
                    <a:lstStyle/>
                    <a:p>
                      <a:pPr marL="0" marR="0" indent="139700">
                        <a:lnSpc>
                          <a:spcPct val="107000"/>
                        </a:lnSpc>
                        <a:spcBef>
                          <a:spcPts val="0"/>
                        </a:spcBef>
                        <a:spcAft>
                          <a:spcPts val="0"/>
                        </a:spcAft>
                      </a:pPr>
                      <a:r>
                        <a:rPr lang="en-US" sz="2000">
                          <a:effectLst/>
                        </a:rPr>
                        <a:t>Advanced Practice Provider</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220 (10)</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942098783"/>
                  </a:ext>
                </a:extLst>
              </a:tr>
              <a:tr h="127738">
                <a:tc>
                  <a:txBody>
                    <a:bodyPr/>
                    <a:lstStyle/>
                    <a:p>
                      <a:pPr marL="0" marR="0" indent="139700">
                        <a:lnSpc>
                          <a:spcPct val="107000"/>
                        </a:lnSpc>
                        <a:spcBef>
                          <a:spcPts val="0"/>
                        </a:spcBef>
                        <a:spcAft>
                          <a:spcPts val="0"/>
                        </a:spcAft>
                      </a:pPr>
                      <a:r>
                        <a:rPr lang="en-US" sz="2000">
                          <a:effectLst/>
                        </a:rPr>
                        <a:t>Physician</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139 (6)</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3477173115"/>
                  </a:ext>
                </a:extLst>
              </a:tr>
              <a:tr h="127738">
                <a:tc>
                  <a:txBody>
                    <a:bodyPr/>
                    <a:lstStyle/>
                    <a:p>
                      <a:pPr marL="0" marR="0" indent="139700">
                        <a:lnSpc>
                          <a:spcPct val="107000"/>
                        </a:lnSpc>
                        <a:spcBef>
                          <a:spcPts val="0"/>
                        </a:spcBef>
                        <a:spcAft>
                          <a:spcPts val="0"/>
                        </a:spcAft>
                      </a:pPr>
                      <a:r>
                        <a:rPr lang="en-US" sz="2000">
                          <a:effectLst/>
                        </a:rPr>
                        <a:t>Master of Public Health</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92 (4)</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3751741250"/>
                  </a:ext>
                </a:extLst>
              </a:tr>
              <a:tr h="127738">
                <a:tc>
                  <a:txBody>
                    <a:bodyPr/>
                    <a:lstStyle/>
                    <a:p>
                      <a:pPr marL="0" marR="0" indent="139700">
                        <a:lnSpc>
                          <a:spcPct val="107000"/>
                        </a:lnSpc>
                        <a:spcBef>
                          <a:spcPts val="0"/>
                        </a:spcBef>
                        <a:spcAft>
                          <a:spcPts val="0"/>
                        </a:spcAft>
                      </a:pPr>
                      <a:r>
                        <a:rPr lang="en-US" sz="2000">
                          <a:effectLst/>
                        </a:rPr>
                        <a:t>Allied Health Professional</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73 (3)</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504917082"/>
                  </a:ext>
                </a:extLst>
              </a:tr>
              <a:tr h="127738">
                <a:tc>
                  <a:txBody>
                    <a:bodyPr/>
                    <a:lstStyle/>
                    <a:p>
                      <a:pPr marL="0" marR="0" indent="139700">
                        <a:lnSpc>
                          <a:spcPct val="107000"/>
                        </a:lnSpc>
                        <a:spcBef>
                          <a:spcPts val="0"/>
                        </a:spcBef>
                        <a:spcAft>
                          <a:spcPts val="0"/>
                        </a:spcAft>
                      </a:pPr>
                      <a:r>
                        <a:rPr lang="en-US" sz="2000">
                          <a:effectLst/>
                        </a:rPr>
                        <a:t>Student</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52 (2)</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3744416437"/>
                  </a:ext>
                </a:extLst>
              </a:tr>
              <a:tr h="127738">
                <a:tc>
                  <a:txBody>
                    <a:bodyPr/>
                    <a:lstStyle/>
                    <a:p>
                      <a:pPr marL="0" marR="0" indent="139700">
                        <a:lnSpc>
                          <a:spcPct val="107000"/>
                        </a:lnSpc>
                        <a:spcBef>
                          <a:spcPts val="0"/>
                        </a:spcBef>
                        <a:spcAft>
                          <a:spcPts val="0"/>
                        </a:spcAft>
                      </a:pPr>
                      <a:r>
                        <a:rPr lang="en-US" sz="2000">
                          <a:effectLst/>
                        </a:rPr>
                        <a:t>Pharmacist</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44 (2)</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1298030485"/>
                  </a:ext>
                </a:extLst>
              </a:tr>
              <a:tr h="127738">
                <a:tc>
                  <a:txBody>
                    <a:bodyPr/>
                    <a:lstStyle/>
                    <a:p>
                      <a:pPr marL="0" marR="0" indent="139700">
                        <a:lnSpc>
                          <a:spcPct val="107000"/>
                        </a:lnSpc>
                        <a:spcBef>
                          <a:spcPts val="0"/>
                        </a:spcBef>
                        <a:spcAft>
                          <a:spcPts val="0"/>
                        </a:spcAft>
                      </a:pPr>
                      <a:r>
                        <a:rPr lang="en-US" sz="2000">
                          <a:effectLst/>
                        </a:rPr>
                        <a:t>None</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186 (8)</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1516764755"/>
                  </a:ext>
                </a:extLst>
              </a:tr>
              <a:tr h="127738">
                <a:tc>
                  <a:txBody>
                    <a:bodyPr/>
                    <a:lstStyle/>
                    <a:p>
                      <a:pPr marL="0" marR="0" indent="139700">
                        <a:lnSpc>
                          <a:spcPct val="107000"/>
                        </a:lnSpc>
                        <a:spcBef>
                          <a:spcPts val="0"/>
                        </a:spcBef>
                        <a:spcAft>
                          <a:spcPts val="0"/>
                        </a:spcAft>
                      </a:pPr>
                      <a:r>
                        <a:rPr lang="en-US" sz="2000">
                          <a:effectLst/>
                        </a:rPr>
                        <a:t>Other</a:t>
                      </a:r>
                      <a:endParaRPr lang="en-US" sz="2000">
                        <a:effectLst/>
                        <a:latin typeface="Calibri" panose="020F0502020204030204" pitchFamily="34" charset="0"/>
                        <a:ea typeface="Calibri" panose="020F0502020204030204" pitchFamily="34" charset="0"/>
                      </a:endParaRPr>
                    </a:p>
                  </a:txBody>
                  <a:tcPr marL="44820" marR="44820" marT="0" marB="0" anchor="b"/>
                </a:tc>
                <a:tc>
                  <a:txBody>
                    <a:bodyPr/>
                    <a:lstStyle/>
                    <a:p>
                      <a:pPr marL="0" marR="0" algn="ctr">
                        <a:lnSpc>
                          <a:spcPct val="107000"/>
                        </a:lnSpc>
                        <a:spcBef>
                          <a:spcPts val="0"/>
                        </a:spcBef>
                        <a:spcAft>
                          <a:spcPts val="0"/>
                        </a:spcAft>
                      </a:pPr>
                      <a:r>
                        <a:rPr lang="en-US" sz="2000" dirty="0">
                          <a:effectLst/>
                        </a:rPr>
                        <a:t>149 (6)</a:t>
                      </a:r>
                      <a:endParaRPr lang="en-US" sz="2000" dirty="0">
                        <a:effectLst/>
                        <a:latin typeface="Calibri" panose="020F0502020204030204" pitchFamily="34" charset="0"/>
                        <a:ea typeface="Calibri" panose="020F0502020204030204" pitchFamily="34" charset="0"/>
                      </a:endParaRPr>
                    </a:p>
                  </a:txBody>
                  <a:tcPr marL="44820" marR="44820" marT="0" marB="0" anchor="b"/>
                </a:tc>
                <a:extLst>
                  <a:ext uri="{0D108BD9-81ED-4DB2-BD59-A6C34878D82A}">
                    <a16:rowId xmlns:a16="http://schemas.microsoft.com/office/drawing/2014/main" val="198560394"/>
                  </a:ext>
                </a:extLst>
              </a:tr>
            </a:tbl>
          </a:graphicData>
        </a:graphic>
      </p:graphicFrame>
      <p:pic>
        <p:nvPicPr>
          <p:cNvPr id="4099" name="Picture 3" descr="The Regions of the United States - WorldAtlas">
            <a:extLst>
              <a:ext uri="{FF2B5EF4-FFF2-40B4-BE49-F238E27FC236}">
                <a16:creationId xmlns:a16="http://schemas.microsoft.com/office/drawing/2014/main" id="{2022BD93-BBA4-45F9-9D15-24A1B6B12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4920"/>
            <a:ext cx="6497336" cy="37961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CBD77B6-AD1C-4B3E-B13A-2A6C69142A96}"/>
              </a:ext>
            </a:extLst>
          </p:cNvPr>
          <p:cNvSpPr/>
          <p:nvPr/>
        </p:nvSpPr>
        <p:spPr>
          <a:xfrm>
            <a:off x="4488898" y="3194088"/>
            <a:ext cx="2584115"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61% </a:t>
            </a:r>
          </a:p>
        </p:txBody>
      </p:sp>
      <p:sp>
        <p:nvSpPr>
          <p:cNvPr id="10" name="Rectangle 9">
            <a:extLst>
              <a:ext uri="{FF2B5EF4-FFF2-40B4-BE49-F238E27FC236}">
                <a16:creationId xmlns:a16="http://schemas.microsoft.com/office/drawing/2014/main" id="{6A3E61C7-5142-4C97-9565-08977CA9AD67}"/>
              </a:ext>
            </a:extLst>
          </p:cNvPr>
          <p:cNvSpPr/>
          <p:nvPr/>
        </p:nvSpPr>
        <p:spPr>
          <a:xfrm>
            <a:off x="2080009" y="2977318"/>
            <a:ext cx="2584115"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14% </a:t>
            </a:r>
          </a:p>
        </p:txBody>
      </p:sp>
      <p:sp>
        <p:nvSpPr>
          <p:cNvPr id="11" name="Rectangle 10">
            <a:extLst>
              <a:ext uri="{FF2B5EF4-FFF2-40B4-BE49-F238E27FC236}">
                <a16:creationId xmlns:a16="http://schemas.microsoft.com/office/drawing/2014/main" id="{AF48CE15-A320-441F-B9AF-C52594F21CA5}"/>
              </a:ext>
            </a:extLst>
          </p:cNvPr>
          <p:cNvSpPr/>
          <p:nvPr/>
        </p:nvSpPr>
        <p:spPr>
          <a:xfrm>
            <a:off x="126639" y="3253965"/>
            <a:ext cx="2584115"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12% </a:t>
            </a:r>
          </a:p>
        </p:txBody>
      </p:sp>
      <p:sp>
        <p:nvSpPr>
          <p:cNvPr id="12" name="Rectangle 11">
            <a:extLst>
              <a:ext uri="{FF2B5EF4-FFF2-40B4-BE49-F238E27FC236}">
                <a16:creationId xmlns:a16="http://schemas.microsoft.com/office/drawing/2014/main" id="{945FC0FA-FF17-4917-8121-2EC3A925AB0A}"/>
              </a:ext>
            </a:extLst>
          </p:cNvPr>
          <p:cNvSpPr/>
          <p:nvPr/>
        </p:nvSpPr>
        <p:spPr>
          <a:xfrm>
            <a:off x="2632629" y="4367118"/>
            <a:ext cx="2584115"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12% </a:t>
            </a:r>
          </a:p>
        </p:txBody>
      </p:sp>
      <p:sp>
        <p:nvSpPr>
          <p:cNvPr id="13" name="Rectangle 12">
            <a:extLst>
              <a:ext uri="{FF2B5EF4-FFF2-40B4-BE49-F238E27FC236}">
                <a16:creationId xmlns:a16="http://schemas.microsoft.com/office/drawing/2014/main" id="{F97F5F7D-6609-41CE-A755-DA5359C6BAA5}"/>
              </a:ext>
            </a:extLst>
          </p:cNvPr>
          <p:cNvSpPr/>
          <p:nvPr/>
        </p:nvSpPr>
        <p:spPr>
          <a:xfrm>
            <a:off x="151075" y="5474000"/>
            <a:ext cx="2584115"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&lt;1% International</a:t>
            </a:r>
          </a:p>
        </p:txBody>
      </p:sp>
      <p:sp>
        <p:nvSpPr>
          <p:cNvPr id="14" name="Rectangle 13">
            <a:extLst>
              <a:ext uri="{FF2B5EF4-FFF2-40B4-BE49-F238E27FC236}">
                <a16:creationId xmlns:a16="http://schemas.microsoft.com/office/drawing/2014/main" id="{EB3974C8-B0CA-4603-8933-0893605943A6}"/>
              </a:ext>
            </a:extLst>
          </p:cNvPr>
          <p:cNvSpPr/>
          <p:nvPr/>
        </p:nvSpPr>
        <p:spPr>
          <a:xfrm>
            <a:off x="151074" y="1344848"/>
            <a:ext cx="8348870" cy="1200329"/>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Total trainings: 14</a:t>
            </a:r>
          </a:p>
          <a:p>
            <a:pPr marL="457200" indent="-457200">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M</a:t>
            </a:r>
            <a:r>
              <a:rPr lang="en-US" sz="2400" b="0" cap="none" spc="0" dirty="0">
                <a:ln w="0"/>
                <a:solidFill>
                  <a:schemeClr val="tx1"/>
                </a:solidFill>
                <a:effectLst>
                  <a:outerShdw blurRad="38100" dist="19050" dir="2700000" algn="tl" rotWithShape="0">
                    <a:schemeClr val="dk1">
                      <a:alpha val="40000"/>
                    </a:schemeClr>
                  </a:outerShdw>
                </a:effectLst>
              </a:rPr>
              <a:t>ean participants/training: </a:t>
            </a:r>
            <a:r>
              <a:rPr lang="en-US" sz="2400" dirty="0">
                <a:ln w="0"/>
                <a:effectLst>
                  <a:outerShdw blurRad="38100" dist="19050" dir="2700000" algn="tl" rotWithShape="0">
                    <a:schemeClr val="dk1">
                      <a:alpha val="40000"/>
                    </a:schemeClr>
                  </a:outerShdw>
                </a:effectLst>
              </a:rPr>
              <a:t>184 (range 98-295)</a:t>
            </a:r>
          </a:p>
          <a:p>
            <a:pPr marL="457200" indent="-457200">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Geography: </a:t>
            </a:r>
            <a:r>
              <a:rPr lang="en-US" sz="2400" b="0" cap="none" spc="0" dirty="0">
                <a:ln w="0"/>
                <a:solidFill>
                  <a:schemeClr val="tx1"/>
                </a:solidFill>
                <a:effectLst>
                  <a:outerShdw blurRad="38100" dist="19050" dir="2700000" algn="tl" rotWithShape="0">
                    <a:schemeClr val="dk1">
                      <a:alpha val="40000"/>
                    </a:schemeClr>
                  </a:outerShdw>
                </a:effectLst>
              </a:rPr>
              <a:t>88% Ur</a:t>
            </a:r>
            <a:r>
              <a:rPr lang="en-US" sz="2400" dirty="0">
                <a:ln w="0"/>
                <a:effectLst>
                  <a:outerShdw blurRad="38100" dist="19050" dir="2700000" algn="tl" rotWithShape="0">
                    <a:schemeClr val="dk1">
                      <a:alpha val="40000"/>
                    </a:schemeClr>
                  </a:outerShdw>
                </a:effectLst>
              </a:rPr>
              <a:t>ban, 10% Rural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16" name="Rectangle 15">
            <a:extLst>
              <a:ext uri="{FF2B5EF4-FFF2-40B4-BE49-F238E27FC236}">
                <a16:creationId xmlns:a16="http://schemas.microsoft.com/office/drawing/2014/main" id="{C44C7DF0-577D-42D4-A105-0B90DE094721}"/>
              </a:ext>
            </a:extLst>
          </p:cNvPr>
          <p:cNvSpPr/>
          <p:nvPr/>
        </p:nvSpPr>
        <p:spPr>
          <a:xfrm>
            <a:off x="9335421" y="5818243"/>
            <a:ext cx="2734659" cy="338554"/>
          </a:xfrm>
          <a:prstGeom prst="rect">
            <a:avLst/>
          </a:prstGeom>
        </p:spPr>
        <p:txBody>
          <a:bodyPr wrap="none">
            <a:spAutoFit/>
          </a:bodyPr>
          <a:lstStyle/>
          <a:p>
            <a:r>
              <a:rPr lang="en-US" sz="1600" i="1" dirty="0"/>
              <a:t>Jawa et al. 2023 Under review </a:t>
            </a:r>
          </a:p>
        </p:txBody>
      </p:sp>
      <p:grpSp>
        <p:nvGrpSpPr>
          <p:cNvPr id="18" name="Group 17">
            <a:extLst>
              <a:ext uri="{FF2B5EF4-FFF2-40B4-BE49-F238E27FC236}">
                <a16:creationId xmlns:a16="http://schemas.microsoft.com/office/drawing/2014/main" id="{43EA829B-D895-4577-82EA-06C25B66CBB4}"/>
              </a:ext>
            </a:extLst>
          </p:cNvPr>
          <p:cNvGrpSpPr/>
          <p:nvPr/>
        </p:nvGrpSpPr>
        <p:grpSpPr>
          <a:xfrm>
            <a:off x="242275" y="6123993"/>
            <a:ext cx="11707450" cy="664000"/>
            <a:chOff x="242275" y="6123993"/>
            <a:chExt cx="11707450" cy="664000"/>
          </a:xfrm>
        </p:grpSpPr>
        <p:grpSp>
          <p:nvGrpSpPr>
            <p:cNvPr id="19" name="Group 18">
              <a:extLst>
                <a:ext uri="{FF2B5EF4-FFF2-40B4-BE49-F238E27FC236}">
                  <a16:creationId xmlns:a16="http://schemas.microsoft.com/office/drawing/2014/main" id="{14A0EEC5-99E9-40B9-B608-411FC9B4F1D4}"/>
                </a:ext>
              </a:extLst>
            </p:cNvPr>
            <p:cNvGrpSpPr/>
            <p:nvPr/>
          </p:nvGrpSpPr>
          <p:grpSpPr>
            <a:xfrm>
              <a:off x="242275" y="6123993"/>
              <a:ext cx="11707450" cy="664000"/>
              <a:chOff x="242275" y="6123993"/>
              <a:chExt cx="11707450" cy="664000"/>
            </a:xfrm>
          </p:grpSpPr>
          <p:sp>
            <p:nvSpPr>
              <p:cNvPr id="21" name="Rectangle 20">
                <a:extLst>
                  <a:ext uri="{FF2B5EF4-FFF2-40B4-BE49-F238E27FC236}">
                    <a16:creationId xmlns:a16="http://schemas.microsoft.com/office/drawing/2014/main" id="{56B120C8-FA30-4B93-AB9C-8FE42641243E}"/>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Department of Medicine | University of Pittsburgh">
                <a:extLst>
                  <a:ext uri="{FF2B5EF4-FFF2-40B4-BE49-F238E27FC236}">
                    <a16:creationId xmlns:a16="http://schemas.microsoft.com/office/drawing/2014/main" id="{DEA466A5-DC78-47F5-88E8-0C85F3D87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E0C2C90-8E6C-4A49-ACFC-F0A4F5DD3C8C}"/>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20" name="Picture 19" descr="Image preview">
              <a:extLst>
                <a:ext uri="{FF2B5EF4-FFF2-40B4-BE49-F238E27FC236}">
                  <a16:creationId xmlns:a16="http://schemas.microsoft.com/office/drawing/2014/main" id="{0BD241CE-EA9D-4BBB-9D05-ED6A50DA7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583380E7-E5C5-4239-B85C-9E1857300619}"/>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14797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CEF3-9BB3-4B02-974D-A6BE091887E4}"/>
              </a:ext>
            </a:extLst>
          </p:cNvPr>
          <p:cNvSpPr>
            <a:spLocks noGrp="1"/>
          </p:cNvSpPr>
          <p:nvPr>
            <p:ph type="title"/>
          </p:nvPr>
        </p:nvSpPr>
        <p:spPr>
          <a:xfrm>
            <a:off x="178478" y="900668"/>
            <a:ext cx="11835044" cy="1325563"/>
          </a:xfrm>
        </p:spPr>
        <p:txBody>
          <a:bodyPr>
            <a:normAutofit fontScale="90000"/>
          </a:bodyPr>
          <a:lstStyle/>
          <a:p>
            <a:pPr algn="ctr"/>
            <a:r>
              <a:rPr lang="en-US" b="1" dirty="0"/>
              <a:t>“How did this program/course affect professional development, clinical practice, or patient outcomes?” </a:t>
            </a:r>
            <a:br>
              <a:rPr lang="en-US" b="1" dirty="0"/>
            </a:br>
            <a:endParaRPr lang="en-US" b="1" dirty="0"/>
          </a:p>
        </p:txBody>
      </p:sp>
      <p:sp>
        <p:nvSpPr>
          <p:cNvPr id="3" name="Content Placeholder 2">
            <a:extLst>
              <a:ext uri="{FF2B5EF4-FFF2-40B4-BE49-F238E27FC236}">
                <a16:creationId xmlns:a16="http://schemas.microsoft.com/office/drawing/2014/main" id="{9EBCBFED-AF7F-454B-9038-C455D533EE54}"/>
              </a:ext>
            </a:extLst>
          </p:cNvPr>
          <p:cNvSpPr>
            <a:spLocks noGrp="1"/>
          </p:cNvSpPr>
          <p:nvPr>
            <p:ph idx="1"/>
          </p:nvPr>
        </p:nvSpPr>
        <p:spPr>
          <a:xfrm>
            <a:off x="253110" y="2357967"/>
            <a:ext cx="11707450" cy="3323314"/>
          </a:xfrm>
        </p:spPr>
        <p:txBody>
          <a:bodyPr>
            <a:normAutofit/>
          </a:bodyPr>
          <a:lstStyle/>
          <a:p>
            <a:r>
              <a:rPr lang="en-US" dirty="0"/>
              <a:t>Intention to provide education about xylazine to patients, colleagues, and community</a:t>
            </a:r>
          </a:p>
          <a:p>
            <a:endParaRPr lang="en-US" dirty="0"/>
          </a:p>
          <a:p>
            <a:r>
              <a:rPr lang="en-US" dirty="0"/>
              <a:t> Increased understanding and recognition of xylazine-associated harms</a:t>
            </a:r>
          </a:p>
          <a:p>
            <a:endParaRPr lang="en-US" dirty="0"/>
          </a:p>
          <a:p>
            <a:r>
              <a:rPr lang="en-US" dirty="0"/>
              <a:t>Increased confidence managing sequelae of xylazine (e.g., appropriate wound care, overdose response, and withdrawal management)</a:t>
            </a:r>
          </a:p>
          <a:p>
            <a:endParaRPr lang="en-US" dirty="0"/>
          </a:p>
          <a:p>
            <a:endParaRPr lang="en-US" dirty="0"/>
          </a:p>
        </p:txBody>
      </p:sp>
      <p:grpSp>
        <p:nvGrpSpPr>
          <p:cNvPr id="5" name="Group 4">
            <a:extLst>
              <a:ext uri="{FF2B5EF4-FFF2-40B4-BE49-F238E27FC236}">
                <a16:creationId xmlns:a16="http://schemas.microsoft.com/office/drawing/2014/main" id="{13EC90E0-BF6F-4AEA-98AE-0C56AC0D77D0}"/>
              </a:ext>
            </a:extLst>
          </p:cNvPr>
          <p:cNvGrpSpPr/>
          <p:nvPr/>
        </p:nvGrpSpPr>
        <p:grpSpPr>
          <a:xfrm>
            <a:off x="253110" y="6102716"/>
            <a:ext cx="11707450" cy="664000"/>
            <a:chOff x="242275" y="6123993"/>
            <a:chExt cx="11707450" cy="664000"/>
          </a:xfrm>
        </p:grpSpPr>
        <p:grpSp>
          <p:nvGrpSpPr>
            <p:cNvPr id="6" name="Group 5">
              <a:extLst>
                <a:ext uri="{FF2B5EF4-FFF2-40B4-BE49-F238E27FC236}">
                  <a16:creationId xmlns:a16="http://schemas.microsoft.com/office/drawing/2014/main" id="{6EA8575C-B9A0-4AF0-8BBF-B91C616ADE3F}"/>
                </a:ext>
              </a:extLst>
            </p:cNvPr>
            <p:cNvGrpSpPr/>
            <p:nvPr/>
          </p:nvGrpSpPr>
          <p:grpSpPr>
            <a:xfrm>
              <a:off x="242275" y="6123993"/>
              <a:ext cx="11707450" cy="664000"/>
              <a:chOff x="242275" y="6123993"/>
              <a:chExt cx="11707450" cy="664000"/>
            </a:xfrm>
          </p:grpSpPr>
          <p:sp>
            <p:nvSpPr>
              <p:cNvPr id="8" name="Rectangle 7">
                <a:extLst>
                  <a:ext uri="{FF2B5EF4-FFF2-40B4-BE49-F238E27FC236}">
                    <a16:creationId xmlns:a16="http://schemas.microsoft.com/office/drawing/2014/main" id="{1160A45E-B5CF-446B-ACD4-167A88EA3F95}"/>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epartment of Medicine | University of Pittsburgh">
                <a:extLst>
                  <a:ext uri="{FF2B5EF4-FFF2-40B4-BE49-F238E27FC236}">
                    <a16:creationId xmlns:a16="http://schemas.microsoft.com/office/drawing/2014/main" id="{E7FDBC5B-AE61-4F99-A90C-EFDAD762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8BF0D6-351C-4D5C-B58A-24D202AAF1C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7" name="Picture 6" descr="Image preview">
              <a:extLst>
                <a:ext uri="{FF2B5EF4-FFF2-40B4-BE49-F238E27FC236}">
                  <a16:creationId xmlns:a16="http://schemas.microsoft.com/office/drawing/2014/main" id="{F4465E5D-DC98-49A2-9C62-7FA73B133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7BB8DB7A-0790-4235-ADC2-4D0A7131C6D6}"/>
              </a:ext>
            </a:extLst>
          </p:cNvPr>
          <p:cNvSpPr/>
          <p:nvPr/>
        </p:nvSpPr>
        <p:spPr>
          <a:xfrm>
            <a:off x="9335421" y="5818243"/>
            <a:ext cx="2734659" cy="338554"/>
          </a:xfrm>
          <a:prstGeom prst="rect">
            <a:avLst/>
          </a:prstGeom>
        </p:spPr>
        <p:txBody>
          <a:bodyPr wrap="none">
            <a:spAutoFit/>
          </a:bodyPr>
          <a:lstStyle/>
          <a:p>
            <a:r>
              <a:rPr lang="en-US" sz="1600" i="1" dirty="0"/>
              <a:t>Jawa et al. 2023 Under review </a:t>
            </a:r>
          </a:p>
        </p:txBody>
      </p:sp>
      <p:sp>
        <p:nvSpPr>
          <p:cNvPr id="12" name="Rectangle 11">
            <a:extLst>
              <a:ext uri="{FF2B5EF4-FFF2-40B4-BE49-F238E27FC236}">
                <a16:creationId xmlns:a16="http://schemas.microsoft.com/office/drawing/2014/main" id="{9A604919-7CEE-41AB-A58F-0DBADD8A6ED8}"/>
              </a:ext>
            </a:extLst>
          </p:cNvPr>
          <p:cNvSpPr/>
          <p:nvPr/>
        </p:nvSpPr>
        <p:spPr>
          <a:xfrm>
            <a:off x="2350371" y="6488668"/>
            <a:ext cx="487634" cy="369332"/>
          </a:xfrm>
          <a:prstGeom prst="rect">
            <a:avLst/>
          </a:prstGeom>
        </p:spPr>
        <p:txBody>
          <a:bodyPr wrap="none">
            <a:spAutoFit/>
          </a:bodyPr>
          <a:lstStyle/>
          <a:p>
            <a:r>
              <a:rPr lang="en-US" dirty="0"/>
              <a:t>SM</a:t>
            </a:r>
          </a:p>
        </p:txBody>
      </p:sp>
    </p:spTree>
    <p:extLst>
      <p:ext uri="{BB962C8B-B14F-4D97-AF65-F5344CB8AC3E}">
        <p14:creationId xmlns:p14="http://schemas.microsoft.com/office/powerpoint/2010/main" val="79744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109"/>
          <p:cNvPicPr preferRelativeResize="0"/>
          <p:nvPr/>
        </p:nvPicPr>
        <p:blipFill rotWithShape="1">
          <a:blip r:embed="rId3">
            <a:alphaModFix/>
          </a:blip>
          <a:srcRect l="22046" t="23300" r="27121" b="5724"/>
          <a:stretch/>
        </p:blipFill>
        <p:spPr>
          <a:xfrm>
            <a:off x="172136" y="3480514"/>
            <a:ext cx="3109111" cy="2620324"/>
          </a:xfrm>
          <a:prstGeom prst="rect">
            <a:avLst/>
          </a:prstGeom>
          <a:noFill/>
          <a:ln w="31750" cap="flat" cmpd="sng">
            <a:solidFill>
              <a:schemeClr val="accent1"/>
            </a:solidFill>
            <a:prstDash val="solid"/>
            <a:round/>
            <a:headEnd type="none" w="sm" len="sm"/>
            <a:tailEnd type="none" w="sm" len="sm"/>
          </a:ln>
        </p:spPr>
      </p:pic>
      <p:pic>
        <p:nvPicPr>
          <p:cNvPr id="518" name="Google Shape;518;p109"/>
          <p:cNvPicPr preferRelativeResize="0"/>
          <p:nvPr/>
        </p:nvPicPr>
        <p:blipFill rotWithShape="1">
          <a:blip r:embed="rId4">
            <a:alphaModFix/>
          </a:blip>
          <a:srcRect l="21731" t="14187" r="26827" b="16409"/>
          <a:stretch/>
        </p:blipFill>
        <p:spPr>
          <a:xfrm>
            <a:off x="194929" y="1008789"/>
            <a:ext cx="3109111" cy="2289075"/>
          </a:xfrm>
          <a:prstGeom prst="rect">
            <a:avLst/>
          </a:prstGeom>
          <a:noFill/>
          <a:ln w="31750" cap="flat" cmpd="sng">
            <a:solidFill>
              <a:schemeClr val="accent1"/>
            </a:solidFill>
            <a:prstDash val="solid"/>
            <a:round/>
            <a:headEnd type="none" w="sm" len="sm"/>
            <a:tailEnd type="none" w="sm" len="sm"/>
          </a:ln>
        </p:spPr>
      </p:pic>
      <p:pic>
        <p:nvPicPr>
          <p:cNvPr id="7" name="Google Shape;525;p110">
            <a:extLst>
              <a:ext uri="{FF2B5EF4-FFF2-40B4-BE49-F238E27FC236}">
                <a16:creationId xmlns:a16="http://schemas.microsoft.com/office/drawing/2014/main" id="{3775AC98-3187-4E1A-9ADF-4E9AA27D9D91}"/>
              </a:ext>
            </a:extLst>
          </p:cNvPr>
          <p:cNvPicPr preferRelativeResize="0"/>
          <p:nvPr/>
        </p:nvPicPr>
        <p:blipFill rotWithShape="1">
          <a:blip r:embed="rId5">
            <a:alphaModFix/>
          </a:blip>
          <a:srcRect l="1048" t="1700" r="1748"/>
          <a:stretch/>
        </p:blipFill>
        <p:spPr>
          <a:xfrm>
            <a:off x="3470639" y="3480514"/>
            <a:ext cx="3434687" cy="2645143"/>
          </a:xfrm>
          <a:prstGeom prst="rect">
            <a:avLst/>
          </a:prstGeom>
          <a:noFill/>
          <a:ln w="31750" cap="flat" cmpd="sng">
            <a:solidFill>
              <a:schemeClr val="accent1"/>
            </a:solidFill>
            <a:prstDash val="solid"/>
            <a:round/>
            <a:headEnd type="none" w="sm" len="sm"/>
            <a:tailEnd type="none" w="sm" len="sm"/>
          </a:ln>
        </p:spPr>
      </p:pic>
      <p:pic>
        <p:nvPicPr>
          <p:cNvPr id="8" name="Google Shape;526;p110">
            <a:extLst>
              <a:ext uri="{FF2B5EF4-FFF2-40B4-BE49-F238E27FC236}">
                <a16:creationId xmlns:a16="http://schemas.microsoft.com/office/drawing/2014/main" id="{DE6D2DFF-EDCB-4DB5-8B9A-DC7D7E1E4263}"/>
              </a:ext>
            </a:extLst>
          </p:cNvPr>
          <p:cNvPicPr preferRelativeResize="0"/>
          <p:nvPr/>
        </p:nvPicPr>
        <p:blipFill rotWithShape="1">
          <a:blip r:embed="rId6">
            <a:alphaModFix/>
          </a:blip>
          <a:srcRect t="1265" r="1471" b="2681"/>
          <a:stretch/>
        </p:blipFill>
        <p:spPr>
          <a:xfrm>
            <a:off x="3470639" y="998157"/>
            <a:ext cx="3434687" cy="2299708"/>
          </a:xfrm>
          <a:prstGeom prst="rect">
            <a:avLst/>
          </a:prstGeom>
          <a:noFill/>
          <a:ln w="31750" cap="flat" cmpd="sng">
            <a:solidFill>
              <a:schemeClr val="accent1"/>
            </a:solidFill>
            <a:prstDash val="solid"/>
            <a:round/>
            <a:headEnd type="none" w="sm" len="sm"/>
            <a:tailEnd type="none" w="sm" len="sm"/>
          </a:ln>
        </p:spPr>
      </p:pic>
      <p:pic>
        <p:nvPicPr>
          <p:cNvPr id="2" name="Picture 1">
            <a:extLst>
              <a:ext uri="{FF2B5EF4-FFF2-40B4-BE49-F238E27FC236}">
                <a16:creationId xmlns:a16="http://schemas.microsoft.com/office/drawing/2014/main" id="{479EB752-6758-4262-95C4-73B8020A0AA1}"/>
              </a:ext>
            </a:extLst>
          </p:cNvPr>
          <p:cNvPicPr>
            <a:picLocks noChangeAspect="1"/>
          </p:cNvPicPr>
          <p:nvPr/>
        </p:nvPicPr>
        <p:blipFill>
          <a:blip r:embed="rId7"/>
          <a:stretch>
            <a:fillRect/>
          </a:stretch>
        </p:blipFill>
        <p:spPr>
          <a:xfrm>
            <a:off x="7189319" y="925181"/>
            <a:ext cx="4653642" cy="2617674"/>
          </a:xfrm>
          <a:prstGeom prst="rect">
            <a:avLst/>
          </a:prstGeom>
        </p:spPr>
      </p:pic>
      <p:sp>
        <p:nvSpPr>
          <p:cNvPr id="9" name="Title 1">
            <a:extLst>
              <a:ext uri="{FF2B5EF4-FFF2-40B4-BE49-F238E27FC236}">
                <a16:creationId xmlns:a16="http://schemas.microsoft.com/office/drawing/2014/main" id="{81F01404-F2CD-44A3-8E12-C629E66F7628}"/>
              </a:ext>
            </a:extLst>
          </p:cNvPr>
          <p:cNvSpPr txBox="1">
            <a:spLocks/>
          </p:cNvSpPr>
          <p:nvPr/>
        </p:nvSpPr>
        <p:spPr>
          <a:xfrm>
            <a:off x="838200" y="105642"/>
            <a:ext cx="10515600" cy="8507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Identified needs</a:t>
            </a:r>
          </a:p>
        </p:txBody>
      </p:sp>
      <p:grpSp>
        <p:nvGrpSpPr>
          <p:cNvPr id="10" name="Group 9">
            <a:extLst>
              <a:ext uri="{FF2B5EF4-FFF2-40B4-BE49-F238E27FC236}">
                <a16:creationId xmlns:a16="http://schemas.microsoft.com/office/drawing/2014/main" id="{7D484B6C-DB3C-4F77-9D11-C3CD00665936}"/>
              </a:ext>
            </a:extLst>
          </p:cNvPr>
          <p:cNvGrpSpPr/>
          <p:nvPr/>
        </p:nvGrpSpPr>
        <p:grpSpPr>
          <a:xfrm>
            <a:off x="242275" y="6134631"/>
            <a:ext cx="11707450" cy="664000"/>
            <a:chOff x="242275" y="6123993"/>
            <a:chExt cx="11707450" cy="664000"/>
          </a:xfrm>
        </p:grpSpPr>
        <p:grpSp>
          <p:nvGrpSpPr>
            <p:cNvPr id="11" name="Group 10">
              <a:extLst>
                <a:ext uri="{FF2B5EF4-FFF2-40B4-BE49-F238E27FC236}">
                  <a16:creationId xmlns:a16="http://schemas.microsoft.com/office/drawing/2014/main" id="{8410DAEF-FBE9-4014-BE2F-FA0E91929ADE}"/>
                </a:ext>
              </a:extLst>
            </p:cNvPr>
            <p:cNvGrpSpPr/>
            <p:nvPr/>
          </p:nvGrpSpPr>
          <p:grpSpPr>
            <a:xfrm>
              <a:off x="242275" y="6123993"/>
              <a:ext cx="11707450" cy="664000"/>
              <a:chOff x="242275" y="6123993"/>
              <a:chExt cx="11707450" cy="664000"/>
            </a:xfrm>
          </p:grpSpPr>
          <p:sp>
            <p:nvSpPr>
              <p:cNvPr id="13" name="Rectangle 12">
                <a:extLst>
                  <a:ext uri="{FF2B5EF4-FFF2-40B4-BE49-F238E27FC236}">
                    <a16:creationId xmlns:a16="http://schemas.microsoft.com/office/drawing/2014/main" id="{6661C680-7E5F-4292-BA6C-E59478A63105}"/>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Department of Medicine | University of Pittsburgh">
                <a:extLst>
                  <a:ext uri="{FF2B5EF4-FFF2-40B4-BE49-F238E27FC236}">
                    <a16:creationId xmlns:a16="http://schemas.microsoft.com/office/drawing/2014/main" id="{056AE88D-AA02-4E69-817F-DF143B0E2A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19057E1-2C66-41C2-970D-C8A1AC2CF5D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12" name="Picture 11" descr="Image preview">
              <a:extLst>
                <a:ext uri="{FF2B5EF4-FFF2-40B4-BE49-F238E27FC236}">
                  <a16:creationId xmlns:a16="http://schemas.microsoft.com/office/drawing/2014/main" id="{CDB0D4FE-D9E8-4212-957C-249AEEB31E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F0373CC-CCEE-4075-9188-810187E36964}"/>
              </a:ext>
            </a:extLst>
          </p:cNvPr>
          <p:cNvPicPr>
            <a:picLocks noChangeAspect="1"/>
          </p:cNvPicPr>
          <p:nvPr/>
        </p:nvPicPr>
        <p:blipFill rotWithShape="1">
          <a:blip r:embed="rId10"/>
          <a:srcRect l="17916" t="26667" r="20358" b="18594"/>
          <a:stretch/>
        </p:blipFill>
        <p:spPr>
          <a:xfrm>
            <a:off x="7189319" y="3646007"/>
            <a:ext cx="4689258" cy="2471727"/>
          </a:xfrm>
          <a:prstGeom prst="rect">
            <a:avLst/>
          </a:prstGeom>
        </p:spPr>
      </p:pic>
      <p:pic>
        <p:nvPicPr>
          <p:cNvPr id="2050" name="Picture 2" descr="Image preview">
            <a:extLst>
              <a:ext uri="{FF2B5EF4-FFF2-40B4-BE49-F238E27FC236}">
                <a16:creationId xmlns:a16="http://schemas.microsoft.com/office/drawing/2014/main" id="{541FBCA9-97A1-4CF0-86ED-710E03FD7D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088" y="873516"/>
            <a:ext cx="9390912" cy="52340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654E7B0-542A-484E-B97C-F78CAC206A7D}"/>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5067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EA0E-DAB3-4718-980C-DC82D3675495}"/>
              </a:ext>
            </a:extLst>
          </p:cNvPr>
          <p:cNvSpPr>
            <a:spLocks noGrp="1"/>
          </p:cNvSpPr>
          <p:nvPr>
            <p:ph type="title"/>
          </p:nvPr>
        </p:nvSpPr>
        <p:spPr>
          <a:xfrm>
            <a:off x="0" y="484482"/>
            <a:ext cx="12192000" cy="1325563"/>
          </a:xfrm>
        </p:spPr>
        <p:txBody>
          <a:bodyPr>
            <a:normAutofit/>
          </a:bodyPr>
          <a:lstStyle/>
          <a:p>
            <a:pPr algn="ctr"/>
            <a:r>
              <a:rPr lang="en-US" b="1" dirty="0"/>
              <a:t>Additional requests for organization specific xylazine training and technical assistance (TTA)</a:t>
            </a:r>
          </a:p>
        </p:txBody>
      </p:sp>
      <p:grpSp>
        <p:nvGrpSpPr>
          <p:cNvPr id="4" name="Group 3">
            <a:extLst>
              <a:ext uri="{FF2B5EF4-FFF2-40B4-BE49-F238E27FC236}">
                <a16:creationId xmlns:a16="http://schemas.microsoft.com/office/drawing/2014/main" id="{2C0A98C7-AB42-4E3D-8177-B3D97E4532E9}"/>
              </a:ext>
            </a:extLst>
          </p:cNvPr>
          <p:cNvGrpSpPr/>
          <p:nvPr/>
        </p:nvGrpSpPr>
        <p:grpSpPr>
          <a:xfrm>
            <a:off x="242275" y="6081463"/>
            <a:ext cx="11707450" cy="664000"/>
            <a:chOff x="242275" y="6123993"/>
            <a:chExt cx="11707450" cy="664000"/>
          </a:xfrm>
        </p:grpSpPr>
        <p:grpSp>
          <p:nvGrpSpPr>
            <p:cNvPr id="5" name="Group 4">
              <a:extLst>
                <a:ext uri="{FF2B5EF4-FFF2-40B4-BE49-F238E27FC236}">
                  <a16:creationId xmlns:a16="http://schemas.microsoft.com/office/drawing/2014/main" id="{16BF7644-612D-4129-84B1-23C662E1A059}"/>
                </a:ext>
              </a:extLst>
            </p:cNvPr>
            <p:cNvGrpSpPr/>
            <p:nvPr/>
          </p:nvGrpSpPr>
          <p:grpSpPr>
            <a:xfrm>
              <a:off x="242275" y="6123993"/>
              <a:ext cx="11707450" cy="664000"/>
              <a:chOff x="242275" y="6123993"/>
              <a:chExt cx="11707450" cy="664000"/>
            </a:xfrm>
          </p:grpSpPr>
          <p:sp>
            <p:nvSpPr>
              <p:cNvPr id="7" name="Rectangle 6">
                <a:extLst>
                  <a:ext uri="{FF2B5EF4-FFF2-40B4-BE49-F238E27FC236}">
                    <a16:creationId xmlns:a16="http://schemas.microsoft.com/office/drawing/2014/main" id="{4D3B2FF3-AA28-4735-99F3-986F085BB0BC}"/>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epartment of Medicine | University of Pittsburgh">
                <a:extLst>
                  <a:ext uri="{FF2B5EF4-FFF2-40B4-BE49-F238E27FC236}">
                    <a16:creationId xmlns:a16="http://schemas.microsoft.com/office/drawing/2014/main" id="{773B7ACE-5C04-4837-9EA7-BCAD30487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E7860A-B2CC-48B2-9A63-F9412FF26C7E}"/>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6" name="Picture 5" descr="Image preview">
              <a:extLst>
                <a:ext uri="{FF2B5EF4-FFF2-40B4-BE49-F238E27FC236}">
                  <a16:creationId xmlns:a16="http://schemas.microsoft.com/office/drawing/2014/main" id="{164935BA-5923-4D6C-BA69-BE06288FB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E8D362AE-73B6-4D88-A212-6EE878AF8E51}"/>
              </a:ext>
            </a:extLst>
          </p:cNvPr>
          <p:cNvSpPr/>
          <p:nvPr/>
        </p:nvSpPr>
        <p:spPr>
          <a:xfrm>
            <a:off x="2343236" y="2052928"/>
            <a:ext cx="7505528" cy="3785652"/>
          </a:xfrm>
          <a:prstGeom prst="rect">
            <a:avLst/>
          </a:prstGeom>
          <a:solidFill>
            <a:schemeClr val="accent2">
              <a:lumMod val="40000"/>
              <a:lumOff val="60000"/>
            </a:schemeClr>
          </a:solidFill>
        </p:spPr>
        <p:txBody>
          <a:bodyPr wrap="square">
            <a:spAutoFit/>
          </a:bodyPr>
          <a:lstStyle/>
          <a:p>
            <a:pPr algn="ctr"/>
            <a:r>
              <a:rPr lang="en-US" sz="2400" u="sng" dirty="0"/>
              <a:t>Selection of agencies requesting xylazine TTA</a:t>
            </a:r>
          </a:p>
          <a:p>
            <a:pPr algn="ctr"/>
            <a:endParaRPr lang="en-US" sz="2400" u="sng" dirty="0"/>
          </a:p>
          <a:p>
            <a:pPr marL="285750" indent="-285750">
              <a:buFont typeface="Arial" panose="020B0604020202020204" pitchFamily="34" charset="0"/>
              <a:buChar char="•"/>
            </a:pPr>
            <a:r>
              <a:rPr lang="en-US" sz="2400" dirty="0"/>
              <a:t>Local police and fire departments</a:t>
            </a:r>
          </a:p>
          <a:p>
            <a:pPr marL="285750" indent="-285750">
              <a:buFont typeface="Arial" panose="020B0604020202020204" pitchFamily="34" charset="0"/>
              <a:buChar char="•"/>
            </a:pPr>
            <a:r>
              <a:rPr lang="en-US" sz="2400" dirty="0"/>
              <a:t>High Intensity Drug Trafficking Areas programs</a:t>
            </a:r>
          </a:p>
          <a:p>
            <a:pPr marL="285750" indent="-285750">
              <a:buFont typeface="Arial" panose="020B0604020202020204" pitchFamily="34" charset="0"/>
              <a:buChar char="•"/>
            </a:pPr>
            <a:r>
              <a:rPr lang="en-US" sz="2400" dirty="0"/>
              <a:t>Front-line correctional and court probation officers</a:t>
            </a:r>
          </a:p>
          <a:p>
            <a:pPr marL="285750" lvl="0" indent="-285750">
              <a:buFont typeface="Arial" panose="020B0604020202020204" pitchFamily="34" charset="0"/>
              <a:buChar char="•"/>
              <a:defRPr/>
            </a:pPr>
            <a:r>
              <a:rPr lang="en-US" sz="2400" dirty="0"/>
              <a:t>Local hospitals and substance use disorder programs</a:t>
            </a:r>
          </a:p>
          <a:p>
            <a:pPr marL="285750" lvl="0" indent="-285750">
              <a:buFont typeface="Arial" panose="020B0604020202020204" pitchFamily="34" charset="0"/>
              <a:buChar char="•"/>
              <a:defRPr/>
            </a:pPr>
            <a:r>
              <a:rPr lang="en-US" sz="2400" dirty="0"/>
              <a:t>Community health centers</a:t>
            </a:r>
          </a:p>
          <a:p>
            <a:pPr marL="285750" lvl="0" indent="-285750">
              <a:buFont typeface="Arial" panose="020B0604020202020204" pitchFamily="34" charset="0"/>
              <a:buChar char="•"/>
              <a:defRPr/>
            </a:pPr>
            <a:r>
              <a:rPr lang="en-US" sz="2400" dirty="0"/>
              <a:t>Harm reduction learning collaboratives</a:t>
            </a:r>
          </a:p>
          <a:p>
            <a:pPr marL="285750" lvl="0" indent="-285750">
              <a:buFont typeface="Arial" panose="020B0604020202020204" pitchFamily="34" charset="0"/>
              <a:buChar char="•"/>
              <a:defRPr/>
            </a:pPr>
            <a:r>
              <a:rPr lang="en-US" sz="2400" dirty="0"/>
              <a:t>Providers Clinical Support System</a:t>
            </a:r>
          </a:p>
          <a:p>
            <a:pPr marL="285750" lvl="0" indent="-285750">
              <a:buFont typeface="Arial" panose="020B0604020202020204" pitchFamily="34" charset="0"/>
              <a:buChar char="•"/>
              <a:defRPr/>
            </a:pPr>
            <a:r>
              <a:rPr lang="en-US" sz="2400" dirty="0"/>
              <a:t>Emergency medical services</a:t>
            </a:r>
          </a:p>
        </p:txBody>
      </p:sp>
      <p:sp>
        <p:nvSpPr>
          <p:cNvPr id="10" name="Rectangle 9">
            <a:extLst>
              <a:ext uri="{FF2B5EF4-FFF2-40B4-BE49-F238E27FC236}">
                <a16:creationId xmlns:a16="http://schemas.microsoft.com/office/drawing/2014/main" id="{664F4C29-924D-4025-94EB-2071D77F0F06}"/>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80251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7217-2FFC-4FDA-90F1-2D47D4C0DD94}"/>
              </a:ext>
            </a:extLst>
          </p:cNvPr>
          <p:cNvSpPr>
            <a:spLocks noGrp="1"/>
          </p:cNvSpPr>
          <p:nvPr>
            <p:ph type="title"/>
          </p:nvPr>
        </p:nvSpPr>
        <p:spPr/>
        <p:txBody>
          <a:bodyPr/>
          <a:lstStyle/>
          <a:p>
            <a:pPr algn="ctr"/>
            <a:r>
              <a:rPr lang="en-US" b="1" dirty="0"/>
              <a:t>Conclusions</a:t>
            </a:r>
          </a:p>
        </p:txBody>
      </p:sp>
      <p:sp>
        <p:nvSpPr>
          <p:cNvPr id="3" name="Content Placeholder 2">
            <a:extLst>
              <a:ext uri="{FF2B5EF4-FFF2-40B4-BE49-F238E27FC236}">
                <a16:creationId xmlns:a16="http://schemas.microsoft.com/office/drawing/2014/main" id="{1D841617-0211-4563-B13A-AE3ED3C04A97}"/>
              </a:ext>
            </a:extLst>
          </p:cNvPr>
          <p:cNvSpPr>
            <a:spLocks noGrp="1"/>
          </p:cNvSpPr>
          <p:nvPr>
            <p:ph idx="1"/>
          </p:nvPr>
        </p:nvSpPr>
        <p:spPr>
          <a:xfrm>
            <a:off x="251703" y="1442301"/>
            <a:ext cx="11707450" cy="5050574"/>
          </a:xfrm>
        </p:spPr>
        <p:txBody>
          <a:bodyPr>
            <a:normAutofit/>
          </a:bodyPr>
          <a:lstStyle/>
          <a:p>
            <a:pPr fontAlgn="base"/>
            <a:r>
              <a:rPr lang="en-US" dirty="0"/>
              <a:t>Leveraging existing TTA infrastructure allowed us to disseminate information and create additional educational materials.</a:t>
            </a:r>
          </a:p>
          <a:p>
            <a:pPr lvl="0" fontAlgn="base"/>
            <a:r>
              <a:rPr lang="en-US" dirty="0"/>
              <a:t>Adaptive model was critical to continuously update educational content, counter mis-information and disseminate pragmatic harm reduction strategies.</a:t>
            </a:r>
          </a:p>
          <a:p>
            <a:pPr lvl="0" fontAlgn="base"/>
            <a:r>
              <a:rPr lang="en-US" dirty="0"/>
              <a:t>Interest in training content from participants without traditional medical backgrounds required educational resources to consider all potential audiences.</a:t>
            </a:r>
          </a:p>
          <a:p>
            <a:pPr lvl="0" fontAlgn="base"/>
            <a:r>
              <a:rPr lang="en-US" dirty="0"/>
              <a:t>Increased training to physicians and other difficult to reach professionals, such as rural providers, and those not generally in engaged in addiction work may require targeted outreach.</a:t>
            </a:r>
          </a:p>
        </p:txBody>
      </p:sp>
      <p:grpSp>
        <p:nvGrpSpPr>
          <p:cNvPr id="4" name="Group 3">
            <a:extLst>
              <a:ext uri="{FF2B5EF4-FFF2-40B4-BE49-F238E27FC236}">
                <a16:creationId xmlns:a16="http://schemas.microsoft.com/office/drawing/2014/main" id="{175CC4F5-17C8-42BE-8975-B6D16F95CD7B}"/>
              </a:ext>
            </a:extLst>
          </p:cNvPr>
          <p:cNvGrpSpPr/>
          <p:nvPr/>
        </p:nvGrpSpPr>
        <p:grpSpPr>
          <a:xfrm>
            <a:off x="251702" y="6134631"/>
            <a:ext cx="11707450" cy="664000"/>
            <a:chOff x="242275" y="6123993"/>
            <a:chExt cx="11707450" cy="664000"/>
          </a:xfrm>
        </p:grpSpPr>
        <p:grpSp>
          <p:nvGrpSpPr>
            <p:cNvPr id="5" name="Group 4">
              <a:extLst>
                <a:ext uri="{FF2B5EF4-FFF2-40B4-BE49-F238E27FC236}">
                  <a16:creationId xmlns:a16="http://schemas.microsoft.com/office/drawing/2014/main" id="{235FCE1C-9542-4C3E-ACB6-252FE92D9256}"/>
                </a:ext>
              </a:extLst>
            </p:cNvPr>
            <p:cNvGrpSpPr/>
            <p:nvPr/>
          </p:nvGrpSpPr>
          <p:grpSpPr>
            <a:xfrm>
              <a:off x="242275" y="6123993"/>
              <a:ext cx="11707450" cy="664000"/>
              <a:chOff x="242275" y="6123993"/>
              <a:chExt cx="11707450" cy="664000"/>
            </a:xfrm>
          </p:grpSpPr>
          <p:sp>
            <p:nvSpPr>
              <p:cNvPr id="7" name="Rectangle 6">
                <a:extLst>
                  <a:ext uri="{FF2B5EF4-FFF2-40B4-BE49-F238E27FC236}">
                    <a16:creationId xmlns:a16="http://schemas.microsoft.com/office/drawing/2014/main" id="{6C4796B7-3716-472D-BF05-D5A7CA80F12B}"/>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epartment of Medicine | University of Pittsburgh">
                <a:extLst>
                  <a:ext uri="{FF2B5EF4-FFF2-40B4-BE49-F238E27FC236}">
                    <a16:creationId xmlns:a16="http://schemas.microsoft.com/office/drawing/2014/main" id="{F430819C-A173-46A5-B604-A35ED865B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B1EABAC-6DC0-4619-8796-FF6ABD8B7EEF}"/>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6" name="Picture 5" descr="Image preview">
              <a:extLst>
                <a:ext uri="{FF2B5EF4-FFF2-40B4-BE49-F238E27FC236}">
                  <a16:creationId xmlns:a16="http://schemas.microsoft.com/office/drawing/2014/main" id="{99F32272-250B-474C-AF21-CF2F229B6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CB7897E9-6445-41C7-B1D8-0B71D91E6C53}"/>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148968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3349-20AE-4342-091D-6687BAE07AE3}"/>
              </a:ext>
            </a:extLst>
          </p:cNvPr>
          <p:cNvSpPr>
            <a:spLocks noGrp="1"/>
          </p:cNvSpPr>
          <p:nvPr>
            <p:ph type="title"/>
          </p:nvPr>
        </p:nvSpPr>
        <p:spPr>
          <a:xfrm>
            <a:off x="2647143" y="178718"/>
            <a:ext cx="6331424" cy="908678"/>
          </a:xfrm>
        </p:spPr>
        <p:txBody>
          <a:bodyPr/>
          <a:lstStyle/>
          <a:p>
            <a:pPr algn="ctr"/>
            <a:r>
              <a:rPr lang="en-US" b="1" dirty="0"/>
              <a:t>Thank You!! </a:t>
            </a:r>
          </a:p>
        </p:txBody>
      </p:sp>
      <p:grpSp>
        <p:nvGrpSpPr>
          <p:cNvPr id="5" name="Group 4">
            <a:extLst>
              <a:ext uri="{FF2B5EF4-FFF2-40B4-BE49-F238E27FC236}">
                <a16:creationId xmlns:a16="http://schemas.microsoft.com/office/drawing/2014/main" id="{0D1D5CD3-2DE4-4AB2-922D-51F30E88C379}"/>
              </a:ext>
            </a:extLst>
          </p:cNvPr>
          <p:cNvGrpSpPr/>
          <p:nvPr/>
        </p:nvGrpSpPr>
        <p:grpSpPr>
          <a:xfrm>
            <a:off x="242275" y="6123993"/>
            <a:ext cx="11707450" cy="664000"/>
            <a:chOff x="242275" y="6123993"/>
            <a:chExt cx="11707450" cy="664000"/>
          </a:xfrm>
        </p:grpSpPr>
        <p:sp>
          <p:nvSpPr>
            <p:cNvPr id="7" name="Rectangle 6">
              <a:extLst>
                <a:ext uri="{FF2B5EF4-FFF2-40B4-BE49-F238E27FC236}">
                  <a16:creationId xmlns:a16="http://schemas.microsoft.com/office/drawing/2014/main" id="{36FB4289-1A65-490D-B0E7-A10B8E5DE238}"/>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epartment of Medicine | University of Pittsburgh">
              <a:extLst>
                <a:ext uri="{FF2B5EF4-FFF2-40B4-BE49-F238E27FC236}">
                  <a16:creationId xmlns:a16="http://schemas.microsoft.com/office/drawing/2014/main" id="{4912AEC2-3977-4670-925F-2A024674A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2E3C3E-6AEE-479A-9AE4-25A710831A1B}"/>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sp>
        <p:nvSpPr>
          <p:cNvPr id="13" name="Content Placeholder 2">
            <a:extLst>
              <a:ext uri="{FF2B5EF4-FFF2-40B4-BE49-F238E27FC236}">
                <a16:creationId xmlns:a16="http://schemas.microsoft.com/office/drawing/2014/main" id="{B8F67843-06A9-453B-9CAD-4D69CC023AD4}"/>
              </a:ext>
            </a:extLst>
          </p:cNvPr>
          <p:cNvSpPr txBox="1">
            <a:spLocks/>
          </p:cNvSpPr>
          <p:nvPr/>
        </p:nvSpPr>
        <p:spPr>
          <a:xfrm>
            <a:off x="151901" y="1162775"/>
            <a:ext cx="11707450" cy="3487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latin typeface="Calibri" panose="020F0502020204030204" pitchFamily="34" charset="0"/>
                <a:cs typeface="Calibri" panose="020F0502020204030204" pitchFamily="34" charset="0"/>
              </a:rPr>
              <a:t>People who assisted with trainings: </a:t>
            </a:r>
          </a:p>
          <a:p>
            <a:pPr>
              <a:spcBef>
                <a:spcPts val="0"/>
              </a:spcBef>
            </a:pPr>
            <a:r>
              <a:rPr lang="en-US" sz="2000" dirty="0">
                <a:latin typeface="Calibri" panose="020F0502020204030204" pitchFamily="34" charset="0"/>
                <a:cs typeface="Calibri" panose="020F0502020204030204" pitchFamily="34" charset="0"/>
              </a:rPr>
              <a:t>Rebecca </a:t>
            </a:r>
            <a:r>
              <a:rPr lang="en-US" sz="2000" dirty="0" err="1">
                <a:latin typeface="Calibri" panose="020F0502020204030204" pitchFamily="34" charset="0"/>
                <a:cs typeface="Calibri" panose="020F0502020204030204" pitchFamily="34" charset="0"/>
              </a:rPr>
              <a:t>Hosey</a:t>
            </a:r>
            <a:r>
              <a:rPr lang="en-US" sz="2000" dirty="0">
                <a:latin typeface="Calibri" panose="020F0502020204030204" pitchFamily="34" charset="0"/>
                <a:cs typeface="Calibri" panose="020F0502020204030204" pitchFamily="34" charset="0"/>
              </a:rPr>
              <a:t> </a:t>
            </a:r>
            <a:r>
              <a:rPr lang="en-US" sz="2000" dirty="0"/>
              <a:t>RN, BSN, MPH University of Pennsylvania Perelman School of Medicine</a:t>
            </a:r>
            <a:endParaRPr lang="en-US" sz="2000" dirty="0">
              <a:latin typeface="Calibri" panose="020F0502020204030204" pitchFamily="34" charset="0"/>
              <a:cs typeface="Calibri" panose="020F0502020204030204" pitchFamily="34" charset="0"/>
            </a:endParaRPr>
          </a:p>
          <a:p>
            <a:pPr>
              <a:spcBef>
                <a:spcPts val="0"/>
              </a:spcBef>
            </a:pPr>
            <a:r>
              <a:rPr lang="en-US" sz="2000" dirty="0">
                <a:latin typeface="Calibri" panose="020F0502020204030204" pitchFamily="34" charset="0"/>
                <a:cs typeface="Calibri" panose="020F0502020204030204" pitchFamily="34" charset="0"/>
              </a:rPr>
              <a:t>Stephanie </a:t>
            </a:r>
            <a:r>
              <a:rPr lang="en-US" sz="2000" dirty="0" err="1">
                <a:latin typeface="Calibri" panose="020F0502020204030204" pitchFamily="34" charset="0"/>
                <a:cs typeface="Calibri" panose="020F0502020204030204" pitchFamily="34" charset="0"/>
              </a:rPr>
              <a:t>Klipp</a:t>
            </a:r>
            <a:r>
              <a:rPr lang="en-US" sz="2000" dirty="0">
                <a:latin typeface="Calibri" panose="020F0502020204030204" pitchFamily="34" charset="0"/>
                <a:cs typeface="Calibri" panose="020F0502020204030204" pitchFamily="34" charset="0"/>
              </a:rPr>
              <a:t> </a:t>
            </a:r>
            <a:r>
              <a:rPr lang="en-US" sz="2000" dirty="0"/>
              <a:t>RN, CARN, CAAP, CRS; Wound RN Specialist &amp; Community Harm Reduction Nurse, </a:t>
            </a:r>
            <a:endParaRPr lang="en-US" sz="2000" dirty="0">
              <a:latin typeface="Calibri" panose="020F0502020204030204" pitchFamily="34" charset="0"/>
              <a:cs typeface="Calibri" panose="020F0502020204030204" pitchFamily="34" charset="0"/>
            </a:endParaRPr>
          </a:p>
          <a:p>
            <a:pPr>
              <a:spcBef>
                <a:spcPts val="0"/>
              </a:spcBef>
            </a:pPr>
            <a:r>
              <a:rPr lang="en-US" sz="2000" dirty="0">
                <a:latin typeface="Calibri" panose="020F0502020204030204" pitchFamily="34" charset="0"/>
                <a:cs typeface="Calibri" panose="020F0502020204030204" pitchFamily="34" charset="0"/>
              </a:rPr>
              <a:t>Mary Wheeler </a:t>
            </a:r>
            <a:r>
              <a:rPr lang="en-US" sz="2000" dirty="0"/>
              <a:t>Program Director Healthy Streets Outreach, Lynn, MA</a:t>
            </a:r>
            <a:endParaRPr lang="en-US" sz="2000" dirty="0">
              <a:latin typeface="Calibri" panose="020F0502020204030204" pitchFamily="34" charset="0"/>
              <a:cs typeface="Calibri" panose="020F0502020204030204" pitchFamily="34" charset="0"/>
            </a:endParaRPr>
          </a:p>
          <a:p>
            <a:pPr>
              <a:lnSpc>
                <a:spcPct val="110000"/>
              </a:lnSpc>
              <a:spcBef>
                <a:spcPts val="0"/>
              </a:spcBef>
            </a:pPr>
            <a:r>
              <a:rPr lang="en-US" sz="2000" dirty="0" err="1">
                <a:latin typeface="Calibri" panose="020F0502020204030204" pitchFamily="34" charset="0"/>
                <a:cs typeface="Calibri" panose="020F0502020204030204" pitchFamily="34" charset="0"/>
              </a:rPr>
              <a:t>Tehya</a:t>
            </a:r>
            <a:r>
              <a:rPr lang="en-US" sz="2000" dirty="0">
                <a:latin typeface="Calibri" panose="020F0502020204030204" pitchFamily="34" charset="0"/>
                <a:cs typeface="Calibri" panose="020F0502020204030204" pitchFamily="34" charset="0"/>
              </a:rPr>
              <a:t> Johnson, </a:t>
            </a:r>
            <a:r>
              <a:rPr lang="en-US" sz="2000" dirty="0"/>
              <a:t>RN, BSN, AGPCNP-BC, Boston Health Care for the Homeless Program</a:t>
            </a:r>
          </a:p>
          <a:p>
            <a:pPr marL="0" indent="0">
              <a:spcBef>
                <a:spcPts val="0"/>
              </a:spcBef>
              <a:buNone/>
            </a:pPr>
            <a:endParaRPr lang="en-US" sz="1800" dirty="0">
              <a:latin typeface="Calibri" panose="020F0502020204030204" pitchFamily="34" charset="0"/>
              <a:cs typeface="Calibri" panose="020F0502020204030204" pitchFamily="34" charset="0"/>
            </a:endParaRPr>
          </a:p>
          <a:p>
            <a:pPr marL="0" indent="0">
              <a:spcBef>
                <a:spcPts val="0"/>
              </a:spcBef>
              <a:buNone/>
            </a:pPr>
            <a:endParaRPr lang="en-US" sz="1800" dirty="0">
              <a:latin typeface="Calibri" panose="020F0502020204030204" pitchFamily="34" charset="0"/>
              <a:cs typeface="Calibri" panose="020F0502020204030204" pitchFamily="34" charset="0"/>
            </a:endParaRPr>
          </a:p>
          <a:p>
            <a:pPr marL="0" indent="0">
              <a:spcBef>
                <a:spcPts val="0"/>
              </a:spcBef>
              <a:buNone/>
            </a:pPr>
            <a:endParaRPr lang="en-US" sz="1800" dirty="0">
              <a:latin typeface="Calibri" panose="020F0502020204030204" pitchFamily="34" charset="0"/>
              <a:cs typeface="Calibri" panose="020F0502020204030204" pitchFamily="34" charset="0"/>
            </a:endParaRPr>
          </a:p>
          <a:p>
            <a:pPr marL="0" indent="0">
              <a:spcBef>
                <a:spcPts val="0"/>
              </a:spcBef>
              <a:buNone/>
            </a:pPr>
            <a:endParaRPr lang="en-US" sz="1800" dirty="0">
              <a:latin typeface="Calibri" panose="020F0502020204030204" pitchFamily="34" charset="0"/>
              <a:cs typeface="Calibri" panose="020F0502020204030204" pitchFamily="34" charset="0"/>
            </a:endParaRPr>
          </a:p>
          <a:p>
            <a:pPr marL="0" indent="0">
              <a:spcBef>
                <a:spcPts val="0"/>
              </a:spcBef>
              <a:buNone/>
            </a:pPr>
            <a:r>
              <a:rPr lang="en-US" sz="2400" b="1" dirty="0">
                <a:latin typeface="Calibri" panose="020F0502020204030204" pitchFamily="34" charset="0"/>
                <a:cs typeface="Calibri" panose="020F0502020204030204" pitchFamily="34" charset="0"/>
              </a:rPr>
              <a:t>People who informed content development:</a:t>
            </a:r>
          </a:p>
          <a:p>
            <a:pPr>
              <a:spcBef>
                <a:spcPts val="0"/>
              </a:spcBef>
            </a:pPr>
            <a:r>
              <a:rPr lang="en-US" sz="1800" dirty="0">
                <a:latin typeface="Calibri" panose="020F0502020204030204" pitchFamily="34" charset="0"/>
                <a:cs typeface="Calibri" panose="020F0502020204030204" pitchFamily="34" charset="0"/>
              </a:rPr>
              <a:t>Grayken Center for Training and Technical Assistance</a:t>
            </a:r>
          </a:p>
          <a:p>
            <a:pPr>
              <a:spcBef>
                <a:spcPts val="0"/>
              </a:spcBef>
            </a:pPr>
            <a:r>
              <a:rPr lang="en-US" sz="1800" dirty="0">
                <a:latin typeface="Calibri" panose="020F0502020204030204" pitchFamily="34" charset="0"/>
                <a:cs typeface="Calibri" panose="020F0502020204030204" pitchFamily="34" charset="0"/>
              </a:rPr>
              <a:t>University of Pittsburgh Center for Research in Healthcare</a:t>
            </a:r>
          </a:p>
          <a:p>
            <a:pPr>
              <a:spcBef>
                <a:spcPts val="0"/>
              </a:spcBef>
            </a:pPr>
            <a:r>
              <a:rPr lang="en-US" sz="1800" dirty="0">
                <a:latin typeface="Calibri" panose="020F0502020204030204" pitchFamily="34" charset="0"/>
                <a:cs typeface="Calibri" panose="020F0502020204030204" pitchFamily="34" charset="0"/>
              </a:rPr>
              <a:t>Alice Bell, LCSW, Prevention Point Pittsburgh</a:t>
            </a:r>
          </a:p>
          <a:p>
            <a:pPr>
              <a:spcBef>
                <a:spcPts val="0"/>
              </a:spcBef>
            </a:pPr>
            <a:r>
              <a:rPr lang="en-US" sz="1800" dirty="0">
                <a:latin typeface="Calibri" panose="020F0502020204030204" pitchFamily="34" charset="0"/>
                <a:cs typeface="Calibri" panose="020F0502020204030204" pitchFamily="34" charset="0"/>
              </a:rPr>
              <a:t>Rebecca </a:t>
            </a:r>
            <a:r>
              <a:rPr lang="en-US" sz="1800" dirty="0" err="1">
                <a:latin typeface="Calibri" panose="020F0502020204030204" pitchFamily="34" charset="0"/>
                <a:cs typeface="Calibri" panose="020F0502020204030204" pitchFamily="34" charset="0"/>
              </a:rPr>
              <a:t>Hosey</a:t>
            </a:r>
            <a:r>
              <a:rPr lang="en-US" sz="1800" dirty="0">
                <a:latin typeface="Calibri" panose="020F0502020204030204" pitchFamily="34" charset="0"/>
                <a:cs typeface="Calibri" panose="020F0502020204030204" pitchFamily="34" charset="0"/>
              </a:rPr>
              <a:t>, Prevention Point Philadelphia</a:t>
            </a:r>
          </a:p>
          <a:p>
            <a:pPr>
              <a:spcBef>
                <a:spcPts val="0"/>
              </a:spcBef>
            </a:pPr>
            <a:r>
              <a:rPr lang="en-US" sz="1800" dirty="0">
                <a:latin typeface="Calibri" panose="020F0502020204030204" pitchFamily="34" charset="0"/>
                <a:cs typeface="Calibri" panose="020F0502020204030204" pitchFamily="34" charset="0"/>
              </a:rPr>
              <a:t>Jen </a:t>
            </a:r>
            <a:r>
              <a:rPr lang="en-US" sz="1800" dirty="0" err="1">
                <a:latin typeface="Calibri" panose="020F0502020204030204" pitchFamily="34" charset="0"/>
                <a:cs typeface="Calibri" panose="020F0502020204030204" pitchFamily="34" charset="0"/>
              </a:rPr>
              <a:t>Shinefeld</a:t>
            </a:r>
            <a:r>
              <a:rPr lang="en-US" sz="1800" dirty="0">
                <a:latin typeface="Calibri" panose="020F0502020204030204" pitchFamily="34" charset="0"/>
                <a:cs typeface="Calibri" panose="020F0502020204030204" pitchFamily="34" charset="0"/>
              </a:rPr>
              <a:t>, MS, City of Philadelphia, </a:t>
            </a:r>
            <a:r>
              <a:rPr lang="en-US" sz="1800" dirty="0" err="1">
                <a:latin typeface="Calibri" panose="020F0502020204030204" pitchFamily="34" charset="0"/>
                <a:cs typeface="Calibri" panose="020F0502020204030204" pitchFamily="34" charset="0"/>
              </a:rPr>
              <a:t>Dpt</a:t>
            </a:r>
            <a:r>
              <a:rPr lang="en-US" sz="1800" dirty="0">
                <a:latin typeface="Calibri" panose="020F0502020204030204" pitchFamily="34" charset="0"/>
                <a:cs typeface="Calibri" panose="020F0502020204030204" pitchFamily="34" charset="0"/>
              </a:rPr>
              <a:t> of Public Health </a:t>
            </a:r>
          </a:p>
          <a:p>
            <a:pPr>
              <a:spcBef>
                <a:spcPts val="0"/>
              </a:spcBef>
            </a:pPr>
            <a:r>
              <a:rPr lang="en-US" sz="1800" dirty="0">
                <a:latin typeface="Calibri" panose="020F0502020204030204" pitchFamily="34" charset="0"/>
                <a:cs typeface="Calibri" panose="020F0502020204030204" pitchFamily="34" charset="0"/>
              </a:rPr>
              <a:t>Dr Jennifer J. Carrol PhD, MPH, North Carolina State University</a:t>
            </a:r>
          </a:p>
          <a:p>
            <a:pPr>
              <a:spcBef>
                <a:spcPts val="0"/>
              </a:spcBef>
            </a:pPr>
            <a:r>
              <a:rPr lang="en-US" sz="1800" dirty="0">
                <a:latin typeface="Calibri" panose="020F0502020204030204" pitchFamily="34" charset="0"/>
                <a:cs typeface="Calibri" panose="020F0502020204030204" pitchFamily="34" charset="0"/>
              </a:rPr>
              <a:t>Dr. </a:t>
            </a:r>
            <a:r>
              <a:rPr lang="en-US" sz="1800" dirty="0" err="1">
                <a:latin typeface="Calibri" panose="020F0502020204030204" pitchFamily="34" charset="0"/>
                <a:cs typeface="Calibri" panose="020F0502020204030204" pitchFamily="34" charset="0"/>
              </a:rPr>
              <a:t>Nabarun</a:t>
            </a:r>
            <a:r>
              <a:rPr lang="en-US" sz="1800" dirty="0">
                <a:latin typeface="Calibri" panose="020F0502020204030204" pitchFamily="34" charset="0"/>
                <a:cs typeface="Calibri" panose="020F0502020204030204" pitchFamily="34" charset="0"/>
              </a:rPr>
              <a:t> Dasgupta PhD, MPH, UNC Street Drug Analysis Lab</a:t>
            </a:r>
          </a:p>
          <a:p>
            <a:pPr>
              <a:spcBef>
                <a:spcPts val="0"/>
              </a:spcBef>
            </a:pPr>
            <a:r>
              <a:rPr lang="en-US" sz="1800" dirty="0">
                <a:latin typeface="Calibri" panose="020F0502020204030204" pitchFamily="34" charset="0"/>
                <a:cs typeface="Calibri" panose="020F0502020204030204" pitchFamily="34" charset="0"/>
              </a:rPr>
              <a:t>Christopher </a:t>
            </a:r>
            <a:r>
              <a:rPr lang="en-US" sz="1800" dirty="0" err="1">
                <a:latin typeface="Calibri" panose="020F0502020204030204" pitchFamily="34" charset="0"/>
                <a:cs typeface="Calibri" panose="020F0502020204030204" pitchFamily="34" charset="0"/>
              </a:rPr>
              <a:t>Moraff</a:t>
            </a:r>
            <a:r>
              <a:rPr lang="en-US" sz="1800" dirty="0">
                <a:latin typeface="Calibri" panose="020F0502020204030204" pitchFamily="34" charset="0"/>
                <a:cs typeface="Calibri" panose="020F0502020204030204" pitchFamily="34" charset="0"/>
              </a:rPr>
              <a:t>, Journalist in Philadelphia, PA </a:t>
            </a:r>
          </a:p>
          <a:p>
            <a:pPr marL="0" indent="0">
              <a:spcBef>
                <a:spcPts val="0"/>
              </a:spcBef>
              <a:buNone/>
            </a:pPr>
            <a:endParaRPr lang="en-US" sz="1800"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C7BCF8AD-DE5C-44FB-88C8-535C36252E4F}"/>
              </a:ext>
            </a:extLst>
          </p:cNvPr>
          <p:cNvGrpSpPr/>
          <p:nvPr/>
        </p:nvGrpSpPr>
        <p:grpSpPr>
          <a:xfrm>
            <a:off x="242275" y="6134631"/>
            <a:ext cx="11707450" cy="664000"/>
            <a:chOff x="242275" y="6123993"/>
            <a:chExt cx="11707450" cy="664000"/>
          </a:xfrm>
        </p:grpSpPr>
        <p:grpSp>
          <p:nvGrpSpPr>
            <p:cNvPr id="11" name="Group 10">
              <a:extLst>
                <a:ext uri="{FF2B5EF4-FFF2-40B4-BE49-F238E27FC236}">
                  <a16:creationId xmlns:a16="http://schemas.microsoft.com/office/drawing/2014/main" id="{B82ED679-A44A-4F9D-8D13-AEF1FF11CBF6}"/>
                </a:ext>
              </a:extLst>
            </p:cNvPr>
            <p:cNvGrpSpPr/>
            <p:nvPr/>
          </p:nvGrpSpPr>
          <p:grpSpPr>
            <a:xfrm>
              <a:off x="242275" y="6123993"/>
              <a:ext cx="11707450" cy="664000"/>
              <a:chOff x="242275" y="6123993"/>
              <a:chExt cx="11707450" cy="664000"/>
            </a:xfrm>
          </p:grpSpPr>
          <p:sp>
            <p:nvSpPr>
              <p:cNvPr id="14" name="Rectangle 13">
                <a:extLst>
                  <a:ext uri="{FF2B5EF4-FFF2-40B4-BE49-F238E27FC236}">
                    <a16:creationId xmlns:a16="http://schemas.microsoft.com/office/drawing/2014/main" id="{C93E5FA2-0729-44DA-8C13-18E09E7A736A}"/>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epartment of Medicine | University of Pittsburgh">
                <a:extLst>
                  <a:ext uri="{FF2B5EF4-FFF2-40B4-BE49-F238E27FC236}">
                    <a16:creationId xmlns:a16="http://schemas.microsoft.com/office/drawing/2014/main" id="{EC17E4AB-2369-42BE-A4BB-8974FC402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C7B6415-2633-4CBF-9B0B-9BB7608B33EB}"/>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12" name="Picture 11" descr="Image preview">
              <a:extLst>
                <a:ext uri="{FF2B5EF4-FFF2-40B4-BE49-F238E27FC236}">
                  <a16:creationId xmlns:a16="http://schemas.microsoft.com/office/drawing/2014/main" id="{62CA6F82-320E-4BD7-91E0-41BA45011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BA36FA42-B42E-4C33-A35F-7684B614F3BA}"/>
              </a:ext>
            </a:extLst>
          </p:cNvPr>
          <p:cNvSpPr/>
          <p:nvPr/>
        </p:nvSpPr>
        <p:spPr>
          <a:xfrm>
            <a:off x="6423035" y="3710907"/>
            <a:ext cx="6096000" cy="2308324"/>
          </a:xfrm>
          <a:prstGeom prst="rect">
            <a:avLst/>
          </a:prstGeom>
        </p:spPr>
        <p:txBody>
          <a:bodyPr>
            <a:spAutoFit/>
          </a:bodyPr>
          <a:lstStyle/>
          <a:p>
            <a:pPr marL="285750" indent="-285750">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Sarah Laurel, Savage Sisters Recovery</a:t>
            </a:r>
          </a:p>
          <a:p>
            <a:pPr marL="285750" indent="-285750">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Dr Ashish P. </a:t>
            </a:r>
            <a:r>
              <a:rPr lang="en-US" dirty="0" err="1">
                <a:latin typeface="Calibri" panose="020F0502020204030204" pitchFamily="34" charset="0"/>
                <a:cs typeface="Calibri" panose="020F0502020204030204" pitchFamily="34" charset="0"/>
              </a:rPr>
              <a:t>Thakrar</a:t>
            </a:r>
            <a:r>
              <a:rPr lang="en-US" dirty="0">
                <a:latin typeface="Calibri" panose="020F0502020204030204" pitchFamily="34" charset="0"/>
                <a:cs typeface="Calibri" panose="020F0502020204030204" pitchFamily="34" charset="0"/>
              </a:rPr>
              <a:t>, MD University of Penn CAMP</a:t>
            </a:r>
          </a:p>
          <a:p>
            <a:pPr marL="285750" indent="-285750">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Claire </a:t>
            </a:r>
            <a:r>
              <a:rPr lang="en-US" dirty="0" err="1">
                <a:latin typeface="Calibri" panose="020F0502020204030204" pitchFamily="34" charset="0"/>
                <a:cs typeface="Calibri" panose="020F0502020204030204" pitchFamily="34" charset="0"/>
              </a:rPr>
              <a:t>Zagorski</a:t>
            </a:r>
            <a:r>
              <a:rPr lang="en-US" dirty="0">
                <a:latin typeface="Calibri" panose="020F0502020204030204" pitchFamily="34" charset="0"/>
                <a:cs typeface="Calibri" panose="020F0502020204030204" pitchFamily="34" charset="0"/>
              </a:rPr>
              <a:t>, MSc, LP, University of Texas at Austin</a:t>
            </a:r>
          </a:p>
          <a:p>
            <a:pPr marL="285750" indent="-285750">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Dr. Joseph </a:t>
            </a:r>
            <a:r>
              <a:rPr lang="en-US" dirty="0" err="1">
                <a:latin typeface="Calibri" panose="020F0502020204030204" pitchFamily="34" charset="0"/>
                <a:cs typeface="Calibri" panose="020F0502020204030204" pitchFamily="34" charset="0"/>
              </a:rPr>
              <a:t>D’Orazio</a:t>
            </a:r>
            <a:r>
              <a:rPr lang="en-US" dirty="0">
                <a:latin typeface="Calibri" panose="020F0502020204030204" pitchFamily="34" charset="0"/>
                <a:cs typeface="Calibri" panose="020F0502020204030204" pitchFamily="34" charset="0"/>
              </a:rPr>
              <a:t> MD, FAAEM, FACMT</a:t>
            </a:r>
            <a:r>
              <a:rPr lang="en-US" dirty="0">
                <a:cs typeface="Calibri" panose="020F0502020204030204" pitchFamily="34" charset="0"/>
              </a:rPr>
              <a:t>, FASAM, FCPP, Cooper University Health Care</a:t>
            </a:r>
          </a:p>
          <a:p>
            <a:pPr marL="285750" indent="-285750">
              <a:spcBef>
                <a:spcPts val="0"/>
              </a:spcBef>
              <a:buFont typeface="Arial" panose="020B0604020202020204" pitchFamily="34" charset="0"/>
              <a:buChar char="•"/>
            </a:pPr>
            <a:r>
              <a:rPr lang="en-US" dirty="0">
                <a:cs typeface="Calibri" panose="020F0502020204030204" pitchFamily="34" charset="0"/>
              </a:rPr>
              <a:t>NASTAD Beyond the Alerts. 2023</a:t>
            </a:r>
          </a:p>
          <a:p>
            <a:pPr marL="285750" indent="-285750">
              <a:spcBef>
                <a:spcPts val="0"/>
              </a:spcBef>
              <a:buFont typeface="Arial" panose="020B0604020202020204" pitchFamily="34" charset="0"/>
              <a:buChar char="•"/>
            </a:pPr>
            <a:r>
              <a:rPr lang="en-US" dirty="0">
                <a:cs typeface="Calibri" panose="020F0502020204030204" pitchFamily="34" charset="0"/>
              </a:rPr>
              <a:t>Jason </a:t>
            </a:r>
            <a:r>
              <a:rPr lang="en-US" dirty="0" err="1">
                <a:cs typeface="Calibri" panose="020F0502020204030204" pitchFamily="34" charset="0"/>
              </a:rPr>
              <a:t>Beinert</a:t>
            </a:r>
            <a:r>
              <a:rPr lang="en-US" dirty="0">
                <a:cs typeface="Calibri" panose="020F0502020204030204" pitchFamily="34" charset="0"/>
              </a:rPr>
              <a:t>, RN, Johns Hopkins </a:t>
            </a:r>
            <a:r>
              <a:rPr lang="en-US" dirty="0"/>
              <a:t>Bloomberg School of Public Health</a:t>
            </a:r>
            <a:endParaRPr lang="en-US"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885CD5A-45D4-4768-9991-E1CDF75BA3A9}"/>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136264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9461-0158-4B78-A004-FBDEF6D3A432}"/>
              </a:ext>
            </a:extLst>
          </p:cNvPr>
          <p:cNvSpPr>
            <a:spLocks noGrp="1"/>
          </p:cNvSpPr>
          <p:nvPr>
            <p:ph type="title"/>
          </p:nvPr>
        </p:nvSpPr>
        <p:spPr/>
        <p:txBody>
          <a:bodyPr/>
          <a:lstStyle/>
          <a:p>
            <a:pPr algn="ctr"/>
            <a:r>
              <a:rPr lang="en-US" b="1" dirty="0"/>
              <a:t>Questions</a:t>
            </a:r>
          </a:p>
        </p:txBody>
      </p:sp>
      <p:sp>
        <p:nvSpPr>
          <p:cNvPr id="4" name="Rectangle 3">
            <a:extLst>
              <a:ext uri="{FF2B5EF4-FFF2-40B4-BE49-F238E27FC236}">
                <a16:creationId xmlns:a16="http://schemas.microsoft.com/office/drawing/2014/main" id="{A0E3A057-7985-4B99-90C9-E577FD18A9F0}"/>
              </a:ext>
            </a:extLst>
          </p:cNvPr>
          <p:cNvSpPr/>
          <p:nvPr/>
        </p:nvSpPr>
        <p:spPr>
          <a:xfrm>
            <a:off x="6096000" y="4445150"/>
            <a:ext cx="6096000" cy="1077218"/>
          </a:xfrm>
          <a:prstGeom prst="rect">
            <a:avLst/>
          </a:prstGeom>
        </p:spPr>
        <p:txBody>
          <a:bodyPr>
            <a:spAutoFit/>
          </a:bodyPr>
          <a:lstStyle/>
          <a:p>
            <a:pPr algn="ctr" fontAlgn="base">
              <a:lnSpc>
                <a:spcPct val="100000"/>
              </a:lnSpc>
              <a:spcBef>
                <a:spcPts val="0"/>
              </a:spcBef>
            </a:pPr>
            <a:r>
              <a:rPr lang="en-US" sz="2800" b="1" dirty="0"/>
              <a:t>Stephen Murray MPH, NRP</a:t>
            </a:r>
          </a:p>
          <a:p>
            <a:pPr algn="ctr" fontAlgn="base">
              <a:lnSpc>
                <a:spcPct val="100000"/>
              </a:lnSpc>
              <a:spcBef>
                <a:spcPts val="0"/>
              </a:spcBef>
            </a:pPr>
            <a:r>
              <a:rPr lang="en-US" b="1" dirty="0">
                <a:solidFill>
                  <a:schemeClr val="accent1"/>
                </a:solidFill>
                <a:hlinkClick r:id="rId2">
                  <a:extLst>
                    <a:ext uri="{A12FA001-AC4F-418D-AE19-62706E023703}">
                      <ahyp:hlinkClr xmlns:ahyp="http://schemas.microsoft.com/office/drawing/2018/hyperlinkcolor" val="tx"/>
                    </a:ext>
                  </a:extLst>
                </a:hlinkClick>
              </a:rPr>
              <a:t>Stephen.murray@bmc.org</a:t>
            </a:r>
            <a:r>
              <a:rPr lang="en-US" b="1" dirty="0">
                <a:solidFill>
                  <a:schemeClr val="accent1"/>
                </a:solidFill>
              </a:rPr>
              <a:t>              </a:t>
            </a:r>
          </a:p>
          <a:p>
            <a:pPr algn="ctr" fontAlgn="base">
              <a:lnSpc>
                <a:spcPct val="100000"/>
              </a:lnSpc>
              <a:spcBef>
                <a:spcPts val="0"/>
              </a:spcBef>
            </a:pPr>
            <a:r>
              <a:rPr lang="en-US" b="1" dirty="0">
                <a:solidFill>
                  <a:schemeClr val="accent1"/>
                </a:solidFill>
              </a:rPr>
              <a:t>@</a:t>
            </a:r>
            <a:r>
              <a:rPr lang="en-US" b="1" dirty="0" err="1">
                <a:solidFill>
                  <a:schemeClr val="accent1"/>
                </a:solidFill>
              </a:rPr>
              <a:t>stephenHRNRP</a:t>
            </a:r>
            <a:endParaRPr lang="en-US" b="1" dirty="0">
              <a:solidFill>
                <a:schemeClr val="accent1"/>
              </a:solidFill>
            </a:endParaRPr>
          </a:p>
        </p:txBody>
      </p:sp>
      <p:sp>
        <p:nvSpPr>
          <p:cNvPr id="5" name="Rectangle 4">
            <a:extLst>
              <a:ext uri="{FF2B5EF4-FFF2-40B4-BE49-F238E27FC236}">
                <a16:creationId xmlns:a16="http://schemas.microsoft.com/office/drawing/2014/main" id="{C01965AF-BF30-4BF4-8AD6-18275A53C09F}"/>
              </a:ext>
            </a:extLst>
          </p:cNvPr>
          <p:cNvSpPr/>
          <p:nvPr/>
        </p:nvSpPr>
        <p:spPr>
          <a:xfrm>
            <a:off x="165100" y="4445150"/>
            <a:ext cx="6096000" cy="1077218"/>
          </a:xfrm>
          <a:prstGeom prst="rect">
            <a:avLst/>
          </a:prstGeom>
        </p:spPr>
        <p:txBody>
          <a:bodyPr>
            <a:spAutoFit/>
          </a:bodyPr>
          <a:lstStyle/>
          <a:p>
            <a:pPr lvl="0" algn="ctr">
              <a:buSzPts val="1295"/>
            </a:pPr>
            <a:r>
              <a:rPr lang="en-US" sz="2800" b="1" dirty="0"/>
              <a:t>Raagini Jawa MD, MPH, FASAM</a:t>
            </a:r>
          </a:p>
          <a:p>
            <a:pPr lvl="0" algn="ctr">
              <a:buSzPts val="1295"/>
            </a:pPr>
            <a:r>
              <a:rPr lang="en-US" b="1" dirty="0">
                <a:solidFill>
                  <a:schemeClr val="accent1"/>
                </a:solidFill>
              </a:rPr>
              <a:t>jawar@upmc.edu                </a:t>
            </a:r>
          </a:p>
          <a:p>
            <a:pPr lvl="0" algn="ctr">
              <a:buSzPts val="1295"/>
            </a:pPr>
            <a:r>
              <a:rPr lang="en-US" b="1" dirty="0">
                <a:solidFill>
                  <a:schemeClr val="accent1"/>
                </a:solidFill>
              </a:rPr>
              <a:t>@</a:t>
            </a:r>
            <a:r>
              <a:rPr lang="en-US" b="1" dirty="0" err="1">
                <a:solidFill>
                  <a:schemeClr val="accent1"/>
                </a:solidFill>
              </a:rPr>
              <a:t>Raaginizzle</a:t>
            </a:r>
            <a:endParaRPr lang="en-US" b="1" dirty="0">
              <a:solidFill>
                <a:schemeClr val="accent1"/>
              </a:solidFill>
            </a:endParaRPr>
          </a:p>
        </p:txBody>
      </p:sp>
    </p:spTree>
    <p:extLst>
      <p:ext uri="{BB962C8B-B14F-4D97-AF65-F5344CB8AC3E}">
        <p14:creationId xmlns:p14="http://schemas.microsoft.com/office/powerpoint/2010/main" val="366215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4DC1-30CE-3BC5-3E79-446BE04A8256}"/>
              </a:ext>
            </a:extLst>
          </p:cNvPr>
          <p:cNvSpPr>
            <a:spLocks noGrp="1"/>
          </p:cNvSpPr>
          <p:nvPr>
            <p:ph type="title"/>
          </p:nvPr>
        </p:nvSpPr>
        <p:spPr>
          <a:xfrm>
            <a:off x="838199" y="86806"/>
            <a:ext cx="10515600" cy="1325563"/>
          </a:xfrm>
        </p:spPr>
        <p:txBody>
          <a:bodyPr>
            <a:normAutofit/>
          </a:bodyPr>
          <a:lstStyle/>
          <a:p>
            <a:pPr algn="ctr"/>
            <a:r>
              <a:rPr lang="en-US" sz="4800" b="1" dirty="0"/>
              <a:t>Disclosures, Funding, Acknowledgement</a:t>
            </a:r>
          </a:p>
        </p:txBody>
      </p:sp>
      <p:sp>
        <p:nvSpPr>
          <p:cNvPr id="5" name="Rectangle 4">
            <a:extLst>
              <a:ext uri="{FF2B5EF4-FFF2-40B4-BE49-F238E27FC236}">
                <a16:creationId xmlns:a16="http://schemas.microsoft.com/office/drawing/2014/main" id="{FE01567B-75BB-42F8-B5CD-F318B5B9E6FA}"/>
              </a:ext>
            </a:extLst>
          </p:cNvPr>
          <p:cNvSpPr/>
          <p:nvPr/>
        </p:nvSpPr>
        <p:spPr>
          <a:xfrm>
            <a:off x="349325" y="975641"/>
            <a:ext cx="11493347" cy="3416320"/>
          </a:xfrm>
          <a:prstGeom prst="rect">
            <a:avLst/>
          </a:prstGeom>
        </p:spPr>
        <p:txBody>
          <a:bodyPr wrap="square">
            <a:spAutoFit/>
          </a:bodyPr>
          <a:lstStyle/>
          <a:p>
            <a:pPr lvl="0">
              <a:buClr>
                <a:schemeClr val="dk1"/>
              </a:buClr>
              <a:buSzPts val="2800"/>
            </a:pPr>
            <a:endParaRPr lang="en-US" sz="2400" dirty="0">
              <a:solidFill>
                <a:schemeClr val="dk1"/>
              </a:solidFill>
            </a:endParaRPr>
          </a:p>
          <a:p>
            <a:pPr marL="285750" indent="-285750">
              <a:buClr>
                <a:schemeClr val="dk1"/>
              </a:buClr>
              <a:buSzPts val="2800"/>
              <a:buFont typeface="Arial" panose="020B0604020202020204" pitchFamily="34" charset="0"/>
              <a:buChar char="•"/>
            </a:pPr>
            <a:r>
              <a:rPr lang="en-US" sz="2400" dirty="0"/>
              <a:t>Presentation co-authors: Samantha Blakemore MPH, </a:t>
            </a:r>
            <a:r>
              <a:rPr lang="en-US" sz="2400" dirty="0" err="1"/>
              <a:t>Tavi</a:t>
            </a:r>
            <a:r>
              <a:rPr lang="en-US" sz="2400" dirty="0"/>
              <a:t> </a:t>
            </a:r>
            <a:r>
              <a:rPr lang="en-US" sz="2400" dirty="0" err="1"/>
              <a:t>Hristova</a:t>
            </a:r>
            <a:r>
              <a:rPr lang="en-US" sz="2400" dirty="0"/>
              <a:t>, Alexa Wilder, MPH, Margaret Shang MD, Alicia S. Ventura MPH, Colleen LaBelle MSN, RN-BC, CARN </a:t>
            </a:r>
          </a:p>
          <a:p>
            <a:pPr marL="285750" indent="-285750">
              <a:buClr>
                <a:schemeClr val="dk1"/>
              </a:buClr>
              <a:buSzPts val="2800"/>
              <a:buFont typeface="Arial" panose="020B0604020202020204" pitchFamily="34" charset="0"/>
              <a:buChar char="•"/>
            </a:pPr>
            <a:endParaRPr lang="en-US" sz="2400" dirty="0"/>
          </a:p>
          <a:p>
            <a:pPr marL="285750" indent="-285750">
              <a:buClr>
                <a:schemeClr val="dk1"/>
              </a:buClr>
              <a:buSzPts val="2800"/>
              <a:buFont typeface="Arial" panose="020B0604020202020204" pitchFamily="34" charset="0"/>
              <a:buChar char="•"/>
            </a:pPr>
            <a:r>
              <a:rPr lang="en-US" sz="2400" dirty="0"/>
              <a:t>None of the presenters have any relevant financial or other conflicts of interest to disclose relating to this presentation</a:t>
            </a:r>
          </a:p>
          <a:p>
            <a:pPr marL="285750" indent="-285750">
              <a:buClr>
                <a:schemeClr val="dk1"/>
              </a:buClr>
              <a:buSzPts val="2800"/>
              <a:buFont typeface="Arial" panose="020B0604020202020204" pitchFamily="34" charset="0"/>
              <a:buChar char="•"/>
            </a:pPr>
            <a:endParaRPr lang="en-US" sz="2400" dirty="0"/>
          </a:p>
          <a:p>
            <a:pPr marL="285750" indent="-285750">
              <a:buClr>
                <a:schemeClr val="dk1"/>
              </a:buClr>
              <a:buSzPts val="2800"/>
              <a:buFont typeface="Arial" panose="020B0604020202020204" pitchFamily="34" charset="0"/>
              <a:buChar char="•"/>
            </a:pPr>
            <a:r>
              <a:rPr lang="en-US" sz="2400" dirty="0"/>
              <a:t>Funding: NIDA K12DA050607 (RJ), MA Department of Public Health Bureau of Substance Addiction Services INTF2330M04500824223 (TTA)</a:t>
            </a:r>
          </a:p>
        </p:txBody>
      </p:sp>
      <p:sp>
        <p:nvSpPr>
          <p:cNvPr id="10" name="Google Shape;148;p5">
            <a:extLst>
              <a:ext uri="{FF2B5EF4-FFF2-40B4-BE49-F238E27FC236}">
                <a16:creationId xmlns:a16="http://schemas.microsoft.com/office/drawing/2014/main" id="{11FE1E06-7115-43D2-B084-3FA048345981}"/>
              </a:ext>
            </a:extLst>
          </p:cNvPr>
          <p:cNvSpPr/>
          <p:nvPr/>
        </p:nvSpPr>
        <p:spPr>
          <a:xfrm>
            <a:off x="313640" y="4682071"/>
            <a:ext cx="11564715" cy="1200288"/>
          </a:xfrm>
          <a:prstGeom prst="rect">
            <a:avLst/>
          </a:prstGeom>
          <a:solidFill>
            <a:srgbClr val="8DA9D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a:solidFill>
                  <a:srgbClr val="232528"/>
                </a:solidFill>
                <a:latin typeface="Calibri"/>
                <a:ea typeface="Calibri"/>
                <a:cs typeface="Calibri"/>
                <a:sym typeface="Calibri"/>
              </a:rPr>
              <a:t>Our sincere gratitude to the persons who use drugs, front-line harm reduction organizations, advocates and clinicians, health department epidemiologists, drug checking labs, and researchers who made the background for our program possible. </a:t>
            </a:r>
            <a:endParaRPr sz="2000" dirty="0"/>
          </a:p>
        </p:txBody>
      </p:sp>
      <p:grpSp>
        <p:nvGrpSpPr>
          <p:cNvPr id="11" name="Group 10">
            <a:extLst>
              <a:ext uri="{FF2B5EF4-FFF2-40B4-BE49-F238E27FC236}">
                <a16:creationId xmlns:a16="http://schemas.microsoft.com/office/drawing/2014/main" id="{97E0B071-E942-4305-9359-889E86BB4061}"/>
              </a:ext>
            </a:extLst>
          </p:cNvPr>
          <p:cNvGrpSpPr/>
          <p:nvPr/>
        </p:nvGrpSpPr>
        <p:grpSpPr>
          <a:xfrm>
            <a:off x="242275" y="6123993"/>
            <a:ext cx="11707450" cy="664000"/>
            <a:chOff x="242275" y="6123993"/>
            <a:chExt cx="11707450" cy="664000"/>
          </a:xfrm>
        </p:grpSpPr>
        <p:grpSp>
          <p:nvGrpSpPr>
            <p:cNvPr id="12" name="Group 11">
              <a:extLst>
                <a:ext uri="{FF2B5EF4-FFF2-40B4-BE49-F238E27FC236}">
                  <a16:creationId xmlns:a16="http://schemas.microsoft.com/office/drawing/2014/main" id="{094FA575-CB79-40E9-B427-0E82B7F28EDB}"/>
                </a:ext>
              </a:extLst>
            </p:cNvPr>
            <p:cNvGrpSpPr/>
            <p:nvPr/>
          </p:nvGrpSpPr>
          <p:grpSpPr>
            <a:xfrm>
              <a:off x="242275" y="6123993"/>
              <a:ext cx="11707450" cy="664000"/>
              <a:chOff x="242275" y="6123993"/>
              <a:chExt cx="11707450" cy="664000"/>
            </a:xfrm>
          </p:grpSpPr>
          <p:sp>
            <p:nvSpPr>
              <p:cNvPr id="15" name="Rectangle 14">
                <a:extLst>
                  <a:ext uri="{FF2B5EF4-FFF2-40B4-BE49-F238E27FC236}">
                    <a16:creationId xmlns:a16="http://schemas.microsoft.com/office/drawing/2014/main" id="{6D28BA35-351D-49A5-8955-29A01A5A2886}"/>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Department of Medicine | University of Pittsburgh">
                <a:extLst>
                  <a:ext uri="{FF2B5EF4-FFF2-40B4-BE49-F238E27FC236}">
                    <a16:creationId xmlns:a16="http://schemas.microsoft.com/office/drawing/2014/main" id="{029CDB4C-4FC2-47B4-B051-21932B422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FA18348-B595-4C9A-8690-4AA560FB0608}"/>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13" name="Picture 12" descr="Image preview">
              <a:extLst>
                <a:ext uri="{FF2B5EF4-FFF2-40B4-BE49-F238E27FC236}">
                  <a16:creationId xmlns:a16="http://schemas.microsoft.com/office/drawing/2014/main" id="{FA3219DC-4E67-4FBA-9857-A3514C679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9F54A0AA-6B07-4015-BE52-BC1199199EE9}"/>
              </a:ext>
            </a:extLst>
          </p:cNvPr>
          <p:cNvSpPr/>
          <p:nvPr/>
        </p:nvSpPr>
        <p:spPr>
          <a:xfrm>
            <a:off x="2350371" y="6488668"/>
            <a:ext cx="487634" cy="369332"/>
          </a:xfrm>
          <a:prstGeom prst="rect">
            <a:avLst/>
          </a:prstGeom>
        </p:spPr>
        <p:txBody>
          <a:bodyPr wrap="none">
            <a:spAutoFit/>
          </a:bodyPr>
          <a:lstStyle/>
          <a:p>
            <a:r>
              <a:rPr lang="en-US" dirty="0"/>
              <a:t>SM</a:t>
            </a:r>
          </a:p>
        </p:txBody>
      </p:sp>
    </p:spTree>
    <p:extLst>
      <p:ext uri="{BB962C8B-B14F-4D97-AF65-F5344CB8AC3E}">
        <p14:creationId xmlns:p14="http://schemas.microsoft.com/office/powerpoint/2010/main" val="299635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1698-5A95-4B7D-95D6-FA6540809C44}"/>
              </a:ext>
            </a:extLst>
          </p:cNvPr>
          <p:cNvSpPr>
            <a:spLocks noGrp="1"/>
          </p:cNvSpPr>
          <p:nvPr>
            <p:ph type="title"/>
          </p:nvPr>
        </p:nvSpPr>
        <p:spPr/>
        <p:txBody>
          <a:bodyPr/>
          <a:lstStyle/>
          <a:p>
            <a:pPr algn="ctr"/>
            <a:r>
              <a:rPr lang="en-US" b="1" dirty="0"/>
              <a:t>Learning Objective</a:t>
            </a:r>
          </a:p>
        </p:txBody>
      </p:sp>
      <p:sp>
        <p:nvSpPr>
          <p:cNvPr id="3" name="Content Placeholder 2">
            <a:extLst>
              <a:ext uri="{FF2B5EF4-FFF2-40B4-BE49-F238E27FC236}">
                <a16:creationId xmlns:a16="http://schemas.microsoft.com/office/drawing/2014/main" id="{D062BFE0-64ED-4180-BC39-C9053B7A47DD}"/>
              </a:ext>
            </a:extLst>
          </p:cNvPr>
          <p:cNvSpPr>
            <a:spLocks noGrp="1"/>
          </p:cNvSpPr>
          <p:nvPr>
            <p:ph idx="1"/>
          </p:nvPr>
        </p:nvSpPr>
        <p:spPr>
          <a:xfrm>
            <a:off x="838200" y="2748733"/>
            <a:ext cx="10515600" cy="1945186"/>
          </a:xfrm>
          <a:solidFill>
            <a:schemeClr val="accent2">
              <a:lumMod val="20000"/>
              <a:lumOff val="80000"/>
            </a:schemeClr>
          </a:solidFill>
        </p:spPr>
        <p:txBody>
          <a:bodyPr>
            <a:normAutofit/>
          </a:bodyPr>
          <a:lstStyle/>
          <a:p>
            <a:pPr marL="0" indent="0" algn="ctr" fontAlgn="base">
              <a:buNone/>
            </a:pPr>
            <a:r>
              <a:rPr lang="en-US" sz="3600" i="1" dirty="0"/>
              <a:t>Describe the impact of a novel virtual xylazine training targeting a diverse group of professionals working with people who use drugs</a:t>
            </a:r>
            <a:endParaRPr lang="en-US" sz="3600" dirty="0"/>
          </a:p>
        </p:txBody>
      </p:sp>
      <p:grpSp>
        <p:nvGrpSpPr>
          <p:cNvPr id="4" name="Group 3">
            <a:extLst>
              <a:ext uri="{FF2B5EF4-FFF2-40B4-BE49-F238E27FC236}">
                <a16:creationId xmlns:a16="http://schemas.microsoft.com/office/drawing/2014/main" id="{8210093B-7F92-4573-A8DC-ADEB121DC074}"/>
              </a:ext>
            </a:extLst>
          </p:cNvPr>
          <p:cNvGrpSpPr/>
          <p:nvPr/>
        </p:nvGrpSpPr>
        <p:grpSpPr>
          <a:xfrm>
            <a:off x="242275" y="6123993"/>
            <a:ext cx="11707450" cy="664000"/>
            <a:chOff x="242275" y="6123993"/>
            <a:chExt cx="11707450" cy="664000"/>
          </a:xfrm>
        </p:grpSpPr>
        <p:grpSp>
          <p:nvGrpSpPr>
            <p:cNvPr id="5" name="Group 4">
              <a:extLst>
                <a:ext uri="{FF2B5EF4-FFF2-40B4-BE49-F238E27FC236}">
                  <a16:creationId xmlns:a16="http://schemas.microsoft.com/office/drawing/2014/main" id="{BE1692FA-9D85-4706-8775-30728F844C6E}"/>
                </a:ext>
              </a:extLst>
            </p:cNvPr>
            <p:cNvGrpSpPr/>
            <p:nvPr/>
          </p:nvGrpSpPr>
          <p:grpSpPr>
            <a:xfrm>
              <a:off x="242275" y="6123993"/>
              <a:ext cx="11707450" cy="664000"/>
              <a:chOff x="242275" y="6123993"/>
              <a:chExt cx="11707450" cy="664000"/>
            </a:xfrm>
          </p:grpSpPr>
          <p:sp>
            <p:nvSpPr>
              <p:cNvPr id="7" name="Rectangle 6">
                <a:extLst>
                  <a:ext uri="{FF2B5EF4-FFF2-40B4-BE49-F238E27FC236}">
                    <a16:creationId xmlns:a16="http://schemas.microsoft.com/office/drawing/2014/main" id="{7A6D10B9-1116-4DDC-B387-32B0E0767B28}"/>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epartment of Medicine | University of Pittsburgh">
                <a:extLst>
                  <a:ext uri="{FF2B5EF4-FFF2-40B4-BE49-F238E27FC236}">
                    <a16:creationId xmlns:a16="http://schemas.microsoft.com/office/drawing/2014/main" id="{705530A3-482A-459B-8E03-1D6F80002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D6C53E2-BA66-4E9D-BCF2-9221E096754F}"/>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6" name="Picture 5" descr="Image preview">
              <a:extLst>
                <a:ext uri="{FF2B5EF4-FFF2-40B4-BE49-F238E27FC236}">
                  <a16:creationId xmlns:a16="http://schemas.microsoft.com/office/drawing/2014/main" id="{6A60AE3A-9732-4855-BACB-6775A22FC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52379409-9890-4A55-9167-FC93F015CB9E}"/>
              </a:ext>
            </a:extLst>
          </p:cNvPr>
          <p:cNvSpPr/>
          <p:nvPr/>
        </p:nvSpPr>
        <p:spPr>
          <a:xfrm>
            <a:off x="2350371" y="6488668"/>
            <a:ext cx="487634" cy="369332"/>
          </a:xfrm>
          <a:prstGeom prst="rect">
            <a:avLst/>
          </a:prstGeom>
        </p:spPr>
        <p:txBody>
          <a:bodyPr wrap="none">
            <a:spAutoFit/>
          </a:bodyPr>
          <a:lstStyle/>
          <a:p>
            <a:r>
              <a:rPr lang="en-US" dirty="0"/>
              <a:t>SM</a:t>
            </a:r>
          </a:p>
        </p:txBody>
      </p:sp>
    </p:spTree>
    <p:extLst>
      <p:ext uri="{BB962C8B-B14F-4D97-AF65-F5344CB8AC3E}">
        <p14:creationId xmlns:p14="http://schemas.microsoft.com/office/powerpoint/2010/main" val="353348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A47D0044-DD52-4FB0-92D3-3E028C434422}"/>
              </a:ext>
            </a:extLst>
          </p:cNvPr>
          <p:cNvPicPr>
            <a:picLocks noChangeAspect="1"/>
          </p:cNvPicPr>
          <p:nvPr/>
        </p:nvPicPr>
        <p:blipFill rotWithShape="1">
          <a:blip r:embed="rId3"/>
          <a:srcRect l="67149" t="52825" r="23746" b="28475"/>
          <a:stretch/>
        </p:blipFill>
        <p:spPr>
          <a:xfrm>
            <a:off x="8727934" y="78575"/>
            <a:ext cx="1638173" cy="2022712"/>
          </a:xfrm>
          <a:prstGeom prst="rect">
            <a:avLst/>
          </a:prstGeom>
        </p:spPr>
      </p:pic>
      <p:sp>
        <p:nvSpPr>
          <p:cNvPr id="2" name="Title 1">
            <a:extLst>
              <a:ext uri="{FF2B5EF4-FFF2-40B4-BE49-F238E27FC236}">
                <a16:creationId xmlns:a16="http://schemas.microsoft.com/office/drawing/2014/main" id="{5733275B-F12F-67F9-C6A6-830C5253FF77}"/>
              </a:ext>
            </a:extLst>
          </p:cNvPr>
          <p:cNvSpPr>
            <a:spLocks noGrp="1"/>
          </p:cNvSpPr>
          <p:nvPr>
            <p:ph type="title"/>
          </p:nvPr>
        </p:nvSpPr>
        <p:spPr>
          <a:xfrm>
            <a:off x="195844" y="78575"/>
            <a:ext cx="4003601" cy="1325563"/>
          </a:xfrm>
        </p:spPr>
        <p:txBody>
          <a:bodyPr>
            <a:normAutofit/>
          </a:bodyPr>
          <a:lstStyle/>
          <a:p>
            <a:r>
              <a:rPr lang="en-US" b="1" dirty="0"/>
              <a:t>Background</a:t>
            </a:r>
          </a:p>
        </p:txBody>
      </p:sp>
      <p:cxnSp>
        <p:nvCxnSpPr>
          <p:cNvPr id="4" name="Straight Arrow Connector 3">
            <a:extLst>
              <a:ext uri="{FF2B5EF4-FFF2-40B4-BE49-F238E27FC236}">
                <a16:creationId xmlns:a16="http://schemas.microsoft.com/office/drawing/2014/main" id="{99D39689-D62D-C9E2-6A2B-7DBAD46833AA}"/>
              </a:ext>
            </a:extLst>
          </p:cNvPr>
          <p:cNvCxnSpPr>
            <a:cxnSpLocks/>
          </p:cNvCxnSpPr>
          <p:nvPr/>
        </p:nvCxnSpPr>
        <p:spPr>
          <a:xfrm>
            <a:off x="4947792" y="-9271"/>
            <a:ext cx="0" cy="584009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D45CD01-7A3F-D6DD-85F4-0EB96FD858D3}"/>
              </a:ext>
            </a:extLst>
          </p:cNvPr>
          <p:cNvGrpSpPr/>
          <p:nvPr/>
        </p:nvGrpSpPr>
        <p:grpSpPr>
          <a:xfrm>
            <a:off x="4856504" y="77759"/>
            <a:ext cx="4480558" cy="1057164"/>
            <a:chOff x="4829538" y="396963"/>
            <a:chExt cx="4480558" cy="1057164"/>
          </a:xfrm>
        </p:grpSpPr>
        <p:sp>
          <p:nvSpPr>
            <p:cNvPr id="6" name="Oval 5">
              <a:extLst>
                <a:ext uri="{FF2B5EF4-FFF2-40B4-BE49-F238E27FC236}">
                  <a16:creationId xmlns:a16="http://schemas.microsoft.com/office/drawing/2014/main" id="{8E6B88BC-3AA9-FD12-085E-E2525A54E548}"/>
                </a:ext>
              </a:extLst>
            </p:cNvPr>
            <p:cNvSpPr/>
            <p:nvPr/>
          </p:nvSpPr>
          <p:spPr>
            <a:xfrm>
              <a:off x="4829538" y="724789"/>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Connector 8">
              <a:extLst>
                <a:ext uri="{FF2B5EF4-FFF2-40B4-BE49-F238E27FC236}">
                  <a16:creationId xmlns:a16="http://schemas.microsoft.com/office/drawing/2014/main" id="{A19FA189-A912-3D65-77CE-076E5E454B57}"/>
                </a:ext>
              </a:extLst>
            </p:cNvPr>
            <p:cNvCxnSpPr>
              <a:cxnSpLocks/>
              <a:stCxn id="6" idx="6"/>
            </p:cNvCxnSpPr>
            <p:nvPr/>
          </p:nvCxnSpPr>
          <p:spPr>
            <a:xfrm>
              <a:off x="5058138" y="839089"/>
              <a:ext cx="1104899"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42B1A0-7D93-2658-CF39-BA5D7851DB44}"/>
                </a:ext>
              </a:extLst>
            </p:cNvPr>
            <p:cNvSpPr txBox="1"/>
            <p:nvPr/>
          </p:nvSpPr>
          <p:spPr>
            <a:xfrm>
              <a:off x="6163037" y="623130"/>
              <a:ext cx="3147059"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Segoe UI" panose="020B0502040204020203" pitchFamily="34" charset="0"/>
                </a:rPr>
                <a:t>Xylazine FDA approved for veterinary use</a:t>
              </a:r>
            </a:p>
          </p:txBody>
        </p:sp>
        <p:sp>
          <p:nvSpPr>
            <p:cNvPr id="20" name="TextBox 19">
              <a:extLst>
                <a:ext uri="{FF2B5EF4-FFF2-40B4-BE49-F238E27FC236}">
                  <a16:creationId xmlns:a16="http://schemas.microsoft.com/office/drawing/2014/main" id="{9AEE4A53-822D-7A20-EF63-93CAC7AA2E76}"/>
                </a:ext>
              </a:extLst>
            </p:cNvPr>
            <p:cNvSpPr txBox="1"/>
            <p:nvPr/>
          </p:nvSpPr>
          <p:spPr>
            <a:xfrm>
              <a:off x="5382140" y="396963"/>
              <a:ext cx="8686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1962</a:t>
              </a:r>
            </a:p>
          </p:txBody>
        </p:sp>
      </p:grpSp>
      <p:grpSp>
        <p:nvGrpSpPr>
          <p:cNvPr id="60" name="Group 59">
            <a:extLst>
              <a:ext uri="{FF2B5EF4-FFF2-40B4-BE49-F238E27FC236}">
                <a16:creationId xmlns:a16="http://schemas.microsoft.com/office/drawing/2014/main" id="{0D6C62CA-3650-C368-9A4C-0E7C231C5B29}"/>
              </a:ext>
            </a:extLst>
          </p:cNvPr>
          <p:cNvGrpSpPr/>
          <p:nvPr/>
        </p:nvGrpSpPr>
        <p:grpSpPr>
          <a:xfrm>
            <a:off x="94177" y="1758751"/>
            <a:ext cx="4984565" cy="922744"/>
            <a:chOff x="78905" y="1460925"/>
            <a:chExt cx="4984565" cy="922744"/>
          </a:xfrm>
        </p:grpSpPr>
        <p:sp>
          <p:nvSpPr>
            <p:cNvPr id="26" name="Oval 25">
              <a:extLst>
                <a:ext uri="{FF2B5EF4-FFF2-40B4-BE49-F238E27FC236}">
                  <a16:creationId xmlns:a16="http://schemas.microsoft.com/office/drawing/2014/main" id="{649F0180-C51A-6EAB-B357-1828EA4E0351}"/>
                </a:ext>
              </a:extLst>
            </p:cNvPr>
            <p:cNvSpPr/>
            <p:nvPr/>
          </p:nvSpPr>
          <p:spPr>
            <a:xfrm>
              <a:off x="4834870" y="1787864"/>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938DC8BA-CFE1-B38A-9D1F-A5137373ED9E}"/>
                </a:ext>
              </a:extLst>
            </p:cNvPr>
            <p:cNvCxnSpPr>
              <a:cxnSpLocks/>
              <a:stCxn id="26" idx="2"/>
            </p:cNvCxnSpPr>
            <p:nvPr/>
          </p:nvCxnSpPr>
          <p:spPr>
            <a:xfrm flipH="1">
              <a:off x="3626981" y="1902164"/>
              <a:ext cx="1207889" cy="14873"/>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71A75C-BC7A-B430-0F52-BBEC35C1190B}"/>
                </a:ext>
              </a:extLst>
            </p:cNvPr>
            <p:cNvSpPr txBox="1"/>
            <p:nvPr/>
          </p:nvSpPr>
          <p:spPr>
            <a:xfrm>
              <a:off x="78905" y="1922004"/>
              <a:ext cx="440298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Segoe UI" panose="020B0502040204020203" pitchFamily="34" charset="0"/>
                </a:rPr>
                <a:t>Adulterant in heroin: Puerto Rico</a:t>
              </a:r>
            </a:p>
          </p:txBody>
        </p:sp>
        <p:sp>
          <p:nvSpPr>
            <p:cNvPr id="29" name="TextBox 28">
              <a:extLst>
                <a:ext uri="{FF2B5EF4-FFF2-40B4-BE49-F238E27FC236}">
                  <a16:creationId xmlns:a16="http://schemas.microsoft.com/office/drawing/2014/main" id="{033032AF-D550-71F7-78FA-5F0040C287EA}"/>
                </a:ext>
              </a:extLst>
            </p:cNvPr>
            <p:cNvSpPr txBox="1"/>
            <p:nvPr/>
          </p:nvSpPr>
          <p:spPr>
            <a:xfrm>
              <a:off x="3217789" y="1460925"/>
              <a:ext cx="16429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Early 2000s</a:t>
              </a:r>
            </a:p>
          </p:txBody>
        </p:sp>
      </p:grpSp>
      <p:grpSp>
        <p:nvGrpSpPr>
          <p:cNvPr id="61" name="Group 60">
            <a:extLst>
              <a:ext uri="{FF2B5EF4-FFF2-40B4-BE49-F238E27FC236}">
                <a16:creationId xmlns:a16="http://schemas.microsoft.com/office/drawing/2014/main" id="{D02758E4-D510-1033-1FC7-8CDBAE3A7573}"/>
              </a:ext>
            </a:extLst>
          </p:cNvPr>
          <p:cNvGrpSpPr/>
          <p:nvPr/>
        </p:nvGrpSpPr>
        <p:grpSpPr>
          <a:xfrm>
            <a:off x="4834869" y="2491951"/>
            <a:ext cx="7024482" cy="665042"/>
            <a:chOff x="4834870" y="2247281"/>
            <a:chExt cx="7024482" cy="665042"/>
          </a:xfrm>
        </p:grpSpPr>
        <p:sp>
          <p:nvSpPr>
            <p:cNvPr id="30" name="Oval 29">
              <a:extLst>
                <a:ext uri="{FF2B5EF4-FFF2-40B4-BE49-F238E27FC236}">
                  <a16:creationId xmlns:a16="http://schemas.microsoft.com/office/drawing/2014/main" id="{616D7A7C-E371-AA41-D680-D780B40BC7C5}"/>
                </a:ext>
              </a:extLst>
            </p:cNvPr>
            <p:cNvSpPr/>
            <p:nvPr/>
          </p:nvSpPr>
          <p:spPr>
            <a:xfrm>
              <a:off x="4834870" y="2552317"/>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1" name="Straight Connector 30">
              <a:extLst>
                <a:ext uri="{FF2B5EF4-FFF2-40B4-BE49-F238E27FC236}">
                  <a16:creationId xmlns:a16="http://schemas.microsoft.com/office/drawing/2014/main" id="{02418C6E-66B6-DC4E-0DF7-A0EEC14B3D72}"/>
                </a:ext>
              </a:extLst>
            </p:cNvPr>
            <p:cNvCxnSpPr>
              <a:cxnSpLocks/>
              <a:stCxn id="30" idx="6"/>
            </p:cNvCxnSpPr>
            <p:nvPr/>
          </p:nvCxnSpPr>
          <p:spPr>
            <a:xfrm>
              <a:off x="5063470" y="2666617"/>
              <a:ext cx="1104899"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0153C2-B18F-FF35-5C06-7CD62D94889F}"/>
                </a:ext>
              </a:extLst>
            </p:cNvPr>
            <p:cNvSpPr txBox="1"/>
            <p:nvPr/>
          </p:nvSpPr>
          <p:spPr>
            <a:xfrm>
              <a:off x="6174465" y="2450658"/>
              <a:ext cx="568488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cs typeface="Segoe UI" panose="020B0502040204020203" pitchFamily="34" charset="0"/>
                </a:rPr>
                <a:t>Sporadic </a:t>
              </a:r>
              <a:r>
                <a:rPr kumimoji="0" lang="en-US" sz="2400" b="0" i="0" u="none" strike="noStrike" kern="1200" cap="none" spc="0" normalizeH="0" baseline="0" noProof="0" dirty="0">
                  <a:ln>
                    <a:noFill/>
                  </a:ln>
                  <a:solidFill>
                    <a:prstClr val="black"/>
                  </a:solidFill>
                  <a:effectLst/>
                  <a:uLnTx/>
                  <a:uFillTx/>
                  <a:cs typeface="Segoe UI" panose="020B0502040204020203" pitchFamily="34" charset="0"/>
                </a:rPr>
                <a:t>detection in Northeast region</a:t>
              </a:r>
            </a:p>
          </p:txBody>
        </p:sp>
        <p:sp>
          <p:nvSpPr>
            <p:cNvPr id="33" name="TextBox 32">
              <a:extLst>
                <a:ext uri="{FF2B5EF4-FFF2-40B4-BE49-F238E27FC236}">
                  <a16:creationId xmlns:a16="http://schemas.microsoft.com/office/drawing/2014/main" id="{78791370-C081-58E5-8B94-9E4BD6FFA6FD}"/>
                </a:ext>
              </a:extLst>
            </p:cNvPr>
            <p:cNvSpPr txBox="1"/>
            <p:nvPr/>
          </p:nvSpPr>
          <p:spPr>
            <a:xfrm>
              <a:off x="5467239" y="2247281"/>
              <a:ext cx="8686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2019</a:t>
              </a:r>
            </a:p>
          </p:txBody>
        </p:sp>
      </p:grpSp>
      <p:grpSp>
        <p:nvGrpSpPr>
          <p:cNvPr id="62" name="Group 61">
            <a:extLst>
              <a:ext uri="{FF2B5EF4-FFF2-40B4-BE49-F238E27FC236}">
                <a16:creationId xmlns:a16="http://schemas.microsoft.com/office/drawing/2014/main" id="{2CB25264-EBBC-EFD4-057A-DDFAFA85932A}"/>
              </a:ext>
            </a:extLst>
          </p:cNvPr>
          <p:cNvGrpSpPr/>
          <p:nvPr/>
        </p:nvGrpSpPr>
        <p:grpSpPr>
          <a:xfrm>
            <a:off x="159406" y="2822949"/>
            <a:ext cx="4904063" cy="1260180"/>
            <a:chOff x="159407" y="2638657"/>
            <a:chExt cx="4904063" cy="1260180"/>
          </a:xfrm>
        </p:grpSpPr>
        <p:sp>
          <p:nvSpPr>
            <p:cNvPr id="34" name="Oval 33">
              <a:extLst>
                <a:ext uri="{FF2B5EF4-FFF2-40B4-BE49-F238E27FC236}">
                  <a16:creationId xmlns:a16="http://schemas.microsoft.com/office/drawing/2014/main" id="{D7607A1A-6516-70F3-0253-E025EB9675C3}"/>
                </a:ext>
              </a:extLst>
            </p:cNvPr>
            <p:cNvSpPr/>
            <p:nvPr/>
          </p:nvSpPr>
          <p:spPr>
            <a:xfrm>
              <a:off x="4834870" y="2934377"/>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74B25173-5D63-B9D2-A14E-81FAD28ACCB8}"/>
                </a:ext>
              </a:extLst>
            </p:cNvPr>
            <p:cNvSpPr txBox="1"/>
            <p:nvPr/>
          </p:nvSpPr>
          <p:spPr>
            <a:xfrm>
              <a:off x="159407" y="3067840"/>
              <a:ext cx="4266922" cy="830997"/>
            </a:xfrm>
            <a:prstGeom prst="rect">
              <a:avLst/>
            </a:prstGeom>
            <a:noFill/>
          </p:spPr>
          <p:txBody>
            <a:bodyPr wrap="square" rtlCol="0">
              <a:spAutoFit/>
            </a:bodyPr>
            <a:lstStyle/>
            <a:p>
              <a:pPr lvl="0" algn="r">
                <a:defRPr/>
              </a:pPr>
              <a:r>
                <a:rPr lang="en-US" sz="2400" dirty="0"/>
                <a:t>↑ Xylazine in illicit opioid supply  </a:t>
              </a:r>
            </a:p>
            <a:p>
              <a:pPr lvl="0" algn="r">
                <a:defRPr/>
              </a:pPr>
              <a:r>
                <a:rPr lang="en-US" sz="2400" dirty="0"/>
                <a:t>↑ Reports of clinical harms</a:t>
              </a:r>
              <a:endParaRPr kumimoji="0" lang="en-US" sz="2400" b="0" i="0" u="none" strike="noStrike" kern="1200" cap="none" spc="0" normalizeH="0" baseline="0" noProof="0" dirty="0">
                <a:ln>
                  <a:noFill/>
                </a:ln>
                <a:solidFill>
                  <a:prstClr val="black"/>
                </a:solidFill>
                <a:effectLst/>
                <a:uLnTx/>
                <a:uFillTx/>
                <a:cs typeface="Segoe UI" panose="020B0502040204020203" pitchFamily="34" charset="0"/>
              </a:endParaRPr>
            </a:p>
          </p:txBody>
        </p:sp>
        <p:cxnSp>
          <p:nvCxnSpPr>
            <p:cNvPr id="48" name="Straight Connector 47">
              <a:extLst>
                <a:ext uri="{FF2B5EF4-FFF2-40B4-BE49-F238E27FC236}">
                  <a16:creationId xmlns:a16="http://schemas.microsoft.com/office/drawing/2014/main" id="{B8B178C8-B9EC-939B-0CD1-C54F98D98F21}"/>
                </a:ext>
              </a:extLst>
            </p:cNvPr>
            <p:cNvCxnSpPr>
              <a:cxnSpLocks/>
            </p:cNvCxnSpPr>
            <p:nvPr/>
          </p:nvCxnSpPr>
          <p:spPr>
            <a:xfrm flipH="1">
              <a:off x="3626981" y="3060404"/>
              <a:ext cx="1207889" cy="14873"/>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4D6324B-F646-EA1E-4A99-A695C34E1F8B}"/>
                </a:ext>
              </a:extLst>
            </p:cNvPr>
            <p:cNvSpPr txBox="1"/>
            <p:nvPr/>
          </p:nvSpPr>
          <p:spPr>
            <a:xfrm>
              <a:off x="3639297" y="2638657"/>
              <a:ext cx="86867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cs typeface="Segoe UI" panose="020B0502040204020203" pitchFamily="34" charset="0"/>
                </a:rPr>
                <a:t>2021</a:t>
              </a:r>
              <a:endParaRPr kumimoji="0" lang="en-US" sz="2400" b="1" i="0" u="none" strike="noStrike" kern="1200" cap="none" spc="0" normalizeH="0" baseline="0" noProof="0" dirty="0">
                <a:ln>
                  <a:noFill/>
                </a:ln>
                <a:solidFill>
                  <a:prstClr val="black"/>
                </a:solidFill>
                <a:effectLst/>
                <a:uLnTx/>
                <a:uFillTx/>
                <a:cs typeface="Segoe UI" panose="020B0502040204020203" pitchFamily="34" charset="0"/>
              </a:endParaRPr>
            </a:p>
          </p:txBody>
        </p:sp>
      </p:grpSp>
      <p:grpSp>
        <p:nvGrpSpPr>
          <p:cNvPr id="46" name="Group 45">
            <a:extLst>
              <a:ext uri="{FF2B5EF4-FFF2-40B4-BE49-F238E27FC236}">
                <a16:creationId xmlns:a16="http://schemas.microsoft.com/office/drawing/2014/main" id="{215AB013-798B-4D47-BA31-045C8383B09E}"/>
              </a:ext>
            </a:extLst>
          </p:cNvPr>
          <p:cNvGrpSpPr/>
          <p:nvPr/>
        </p:nvGrpSpPr>
        <p:grpSpPr>
          <a:xfrm>
            <a:off x="242275" y="6123993"/>
            <a:ext cx="11707450" cy="664000"/>
            <a:chOff x="242275" y="6123993"/>
            <a:chExt cx="11707450" cy="664000"/>
          </a:xfrm>
        </p:grpSpPr>
        <p:grpSp>
          <p:nvGrpSpPr>
            <p:cNvPr id="47" name="Group 46">
              <a:extLst>
                <a:ext uri="{FF2B5EF4-FFF2-40B4-BE49-F238E27FC236}">
                  <a16:creationId xmlns:a16="http://schemas.microsoft.com/office/drawing/2014/main" id="{29C18F51-B8BC-4820-A29D-A718E2B0B179}"/>
                </a:ext>
              </a:extLst>
            </p:cNvPr>
            <p:cNvGrpSpPr/>
            <p:nvPr/>
          </p:nvGrpSpPr>
          <p:grpSpPr>
            <a:xfrm>
              <a:off x="242275" y="6123993"/>
              <a:ext cx="11707450" cy="664000"/>
              <a:chOff x="242275" y="6123993"/>
              <a:chExt cx="11707450" cy="664000"/>
            </a:xfrm>
          </p:grpSpPr>
          <p:sp>
            <p:nvSpPr>
              <p:cNvPr id="52" name="Rectangle 51">
                <a:extLst>
                  <a:ext uri="{FF2B5EF4-FFF2-40B4-BE49-F238E27FC236}">
                    <a16:creationId xmlns:a16="http://schemas.microsoft.com/office/drawing/2014/main" id="{162A6E99-2A9A-4D1E-B62E-E5E35BCD3225}"/>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Department of Medicine | University of Pittsburgh">
                <a:extLst>
                  <a:ext uri="{FF2B5EF4-FFF2-40B4-BE49-F238E27FC236}">
                    <a16:creationId xmlns:a16="http://schemas.microsoft.com/office/drawing/2014/main" id="{72E3C8DE-B413-48A6-B251-643BF74BF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4A97D129-0254-4C9D-8A9E-1D9666700500}"/>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51" name="Picture 50" descr="Image preview">
              <a:extLst>
                <a:ext uri="{FF2B5EF4-FFF2-40B4-BE49-F238E27FC236}">
                  <a16:creationId xmlns:a16="http://schemas.microsoft.com/office/drawing/2014/main" id="{8E524856-58D6-4F26-B761-539847BD8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77ED20A0-7ED7-44D3-9CC4-707FEEE8CF4A}"/>
              </a:ext>
            </a:extLst>
          </p:cNvPr>
          <p:cNvSpPr/>
          <p:nvPr/>
        </p:nvSpPr>
        <p:spPr>
          <a:xfrm>
            <a:off x="5311386" y="3689763"/>
            <a:ext cx="6450244" cy="1384995"/>
          </a:xfrm>
          <a:prstGeom prst="rect">
            <a:avLst/>
          </a:prstGeom>
          <a:solidFill>
            <a:schemeClr val="accent2">
              <a:lumMod val="60000"/>
              <a:lumOff val="40000"/>
            </a:schemeClr>
          </a:solidFill>
        </p:spPr>
        <p:txBody>
          <a:bodyPr wrap="square">
            <a:spAutoFit/>
          </a:bodyPr>
          <a:lstStyle/>
          <a:p>
            <a:pPr algn="ctr"/>
            <a:r>
              <a:rPr lang="en-US" sz="2800" b="1" dirty="0"/>
              <a:t>Lack of accessible xylazine provider education and information needed to reduce harms</a:t>
            </a:r>
          </a:p>
        </p:txBody>
      </p:sp>
      <p:grpSp>
        <p:nvGrpSpPr>
          <p:cNvPr id="78" name="Group 77">
            <a:extLst>
              <a:ext uri="{FF2B5EF4-FFF2-40B4-BE49-F238E27FC236}">
                <a16:creationId xmlns:a16="http://schemas.microsoft.com/office/drawing/2014/main" id="{FCF91067-FB7E-48BC-93D4-BD84173F69D0}"/>
              </a:ext>
            </a:extLst>
          </p:cNvPr>
          <p:cNvGrpSpPr/>
          <p:nvPr/>
        </p:nvGrpSpPr>
        <p:grpSpPr>
          <a:xfrm>
            <a:off x="4836106" y="5309579"/>
            <a:ext cx="7375907" cy="711838"/>
            <a:chOff x="4829538" y="3023677"/>
            <a:chExt cx="7375907" cy="711838"/>
          </a:xfrm>
        </p:grpSpPr>
        <p:sp>
          <p:nvSpPr>
            <p:cNvPr id="79" name="Oval 78">
              <a:extLst>
                <a:ext uri="{FF2B5EF4-FFF2-40B4-BE49-F238E27FC236}">
                  <a16:creationId xmlns:a16="http://schemas.microsoft.com/office/drawing/2014/main" id="{80E99BE0-7F8E-471F-B166-041579342F1C}"/>
                </a:ext>
              </a:extLst>
            </p:cNvPr>
            <p:cNvSpPr/>
            <p:nvPr/>
          </p:nvSpPr>
          <p:spPr>
            <a:xfrm>
              <a:off x="4829538" y="3351503"/>
              <a:ext cx="228600"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cxnSp>
          <p:nvCxnSpPr>
            <p:cNvPr id="80" name="Straight Connector 79">
              <a:extLst>
                <a:ext uri="{FF2B5EF4-FFF2-40B4-BE49-F238E27FC236}">
                  <a16:creationId xmlns:a16="http://schemas.microsoft.com/office/drawing/2014/main" id="{ECA89E20-0374-4988-83D1-C472E0519488}"/>
                </a:ext>
              </a:extLst>
            </p:cNvPr>
            <p:cNvCxnSpPr>
              <a:cxnSpLocks/>
              <a:stCxn id="79" idx="6"/>
            </p:cNvCxnSpPr>
            <p:nvPr/>
          </p:nvCxnSpPr>
          <p:spPr>
            <a:xfrm>
              <a:off x="5058138" y="3465803"/>
              <a:ext cx="1104899"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B04DDA5-0A32-4AE7-AAA0-3120A1C5F81B}"/>
                </a:ext>
              </a:extLst>
            </p:cNvPr>
            <p:cNvSpPr txBox="1"/>
            <p:nvPr/>
          </p:nvSpPr>
          <p:spPr>
            <a:xfrm>
              <a:off x="6089432" y="3273850"/>
              <a:ext cx="6116013"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FF0000"/>
                  </a:solidFill>
                  <a:effectLst/>
                  <a:uLnTx/>
                  <a:uFillTx/>
                  <a:cs typeface="Segoe UI" panose="020B0502040204020203" pitchFamily="34" charset="0"/>
                </a:rPr>
                <a:t>Xylazin</a:t>
              </a:r>
              <a:r>
                <a:rPr lang="en-US" sz="2400" dirty="0">
                  <a:solidFill>
                    <a:srgbClr val="FF0000"/>
                  </a:solidFill>
                  <a:cs typeface="Segoe UI" panose="020B0502040204020203" pitchFamily="34" charset="0"/>
                </a:rPr>
                <a:t>e Training &amp; Technical Assistance begins </a:t>
              </a:r>
              <a:endParaRPr kumimoji="0" lang="en-US" sz="2400" b="0" i="0" u="none" strike="noStrike" kern="1200" cap="none" spc="0" normalizeH="0" baseline="0" noProof="0" dirty="0">
                <a:ln>
                  <a:noFill/>
                </a:ln>
                <a:solidFill>
                  <a:srgbClr val="FF0000"/>
                </a:solidFill>
                <a:effectLst/>
                <a:uLnTx/>
                <a:uFillTx/>
                <a:cs typeface="Segoe UI" panose="020B0502040204020203" pitchFamily="34" charset="0"/>
              </a:endParaRPr>
            </a:p>
          </p:txBody>
        </p:sp>
        <p:sp>
          <p:nvSpPr>
            <p:cNvPr id="82" name="TextBox 81">
              <a:extLst>
                <a:ext uri="{FF2B5EF4-FFF2-40B4-BE49-F238E27FC236}">
                  <a16:creationId xmlns:a16="http://schemas.microsoft.com/office/drawing/2014/main" id="{1B77E34B-4DC2-4A2D-B811-CB1D71E31977}"/>
                </a:ext>
              </a:extLst>
            </p:cNvPr>
            <p:cNvSpPr txBox="1"/>
            <p:nvPr/>
          </p:nvSpPr>
          <p:spPr>
            <a:xfrm>
              <a:off x="5172073" y="3023677"/>
              <a:ext cx="110489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cs typeface="Segoe UI" panose="020B0502040204020203" pitchFamily="34" charset="0"/>
                </a:rPr>
                <a:t>7/2022</a:t>
              </a:r>
              <a:endParaRPr kumimoji="0" lang="en-US" sz="2400" b="1" i="0" u="none" strike="noStrike" kern="1200" cap="none" spc="0" normalizeH="0" baseline="0" noProof="0" dirty="0">
                <a:ln>
                  <a:noFill/>
                </a:ln>
                <a:solidFill>
                  <a:srgbClr val="FF0000"/>
                </a:solidFill>
                <a:effectLst/>
                <a:uLnTx/>
                <a:uFillTx/>
                <a:cs typeface="Segoe UI" panose="020B0502040204020203" pitchFamily="34" charset="0"/>
              </a:endParaRPr>
            </a:p>
          </p:txBody>
        </p:sp>
      </p:grpSp>
      <p:sp>
        <p:nvSpPr>
          <p:cNvPr id="37" name="Rectangle 36">
            <a:extLst>
              <a:ext uri="{FF2B5EF4-FFF2-40B4-BE49-F238E27FC236}">
                <a16:creationId xmlns:a16="http://schemas.microsoft.com/office/drawing/2014/main" id="{3C09547F-8E0E-49AF-9B83-5D2FBAEDB4EB}"/>
              </a:ext>
            </a:extLst>
          </p:cNvPr>
          <p:cNvSpPr/>
          <p:nvPr/>
        </p:nvSpPr>
        <p:spPr>
          <a:xfrm>
            <a:off x="2350371" y="6488668"/>
            <a:ext cx="487634" cy="369332"/>
          </a:xfrm>
          <a:prstGeom prst="rect">
            <a:avLst/>
          </a:prstGeom>
        </p:spPr>
        <p:txBody>
          <a:bodyPr wrap="none">
            <a:spAutoFit/>
          </a:bodyPr>
          <a:lstStyle/>
          <a:p>
            <a:r>
              <a:rPr lang="en-US" dirty="0"/>
              <a:t>SM</a:t>
            </a:r>
          </a:p>
        </p:txBody>
      </p:sp>
    </p:spTree>
    <p:extLst>
      <p:ext uri="{BB962C8B-B14F-4D97-AF65-F5344CB8AC3E}">
        <p14:creationId xmlns:p14="http://schemas.microsoft.com/office/powerpoint/2010/main" val="19424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2F4D-F270-4FAA-803E-7832820FFDE1}"/>
              </a:ext>
            </a:extLst>
          </p:cNvPr>
          <p:cNvSpPr>
            <a:spLocks noGrp="1"/>
          </p:cNvSpPr>
          <p:nvPr>
            <p:ph type="title"/>
          </p:nvPr>
        </p:nvSpPr>
        <p:spPr>
          <a:xfrm>
            <a:off x="847627" y="365125"/>
            <a:ext cx="10515600" cy="1325563"/>
          </a:xfrm>
        </p:spPr>
        <p:txBody>
          <a:bodyPr/>
          <a:lstStyle/>
          <a:p>
            <a:pPr algn="ctr"/>
            <a:r>
              <a:rPr lang="en-US" b="1" dirty="0"/>
              <a:t>Program Description</a:t>
            </a:r>
          </a:p>
        </p:txBody>
      </p:sp>
      <p:sp>
        <p:nvSpPr>
          <p:cNvPr id="3" name="Content Placeholder 2">
            <a:extLst>
              <a:ext uri="{FF2B5EF4-FFF2-40B4-BE49-F238E27FC236}">
                <a16:creationId xmlns:a16="http://schemas.microsoft.com/office/drawing/2014/main" id="{2A0594F8-FF88-4C8C-AE0F-BA1781325210}"/>
              </a:ext>
            </a:extLst>
          </p:cNvPr>
          <p:cNvSpPr>
            <a:spLocks noGrp="1"/>
          </p:cNvSpPr>
          <p:nvPr>
            <p:ph idx="1"/>
          </p:nvPr>
        </p:nvSpPr>
        <p:spPr>
          <a:xfrm>
            <a:off x="539931" y="1690688"/>
            <a:ext cx="11007636" cy="4351338"/>
          </a:xfrm>
        </p:spPr>
        <p:txBody>
          <a:bodyPr>
            <a:normAutofit/>
          </a:bodyPr>
          <a:lstStyle/>
          <a:p>
            <a:pPr fontAlgn="base"/>
            <a:r>
              <a:rPr lang="en-US" dirty="0"/>
              <a:t>Leverage existing Grayken Center for Addiction Training and Technical Assistance (TTA) program </a:t>
            </a:r>
          </a:p>
          <a:p>
            <a:pPr fontAlgn="base"/>
            <a:endParaRPr lang="en-US" dirty="0"/>
          </a:p>
          <a:p>
            <a:pPr fontAlgn="base"/>
            <a:r>
              <a:rPr lang="en-US" dirty="0"/>
              <a:t>July 2022 developed an one-hour virtual session on xylazine </a:t>
            </a:r>
          </a:p>
          <a:p>
            <a:endParaRPr lang="en-US" dirty="0"/>
          </a:p>
        </p:txBody>
      </p:sp>
      <p:grpSp>
        <p:nvGrpSpPr>
          <p:cNvPr id="5" name="Group 4">
            <a:extLst>
              <a:ext uri="{FF2B5EF4-FFF2-40B4-BE49-F238E27FC236}">
                <a16:creationId xmlns:a16="http://schemas.microsoft.com/office/drawing/2014/main" id="{DCD4E0DF-E602-49D2-BC75-47CF2FAF02F2}"/>
              </a:ext>
            </a:extLst>
          </p:cNvPr>
          <p:cNvGrpSpPr/>
          <p:nvPr/>
        </p:nvGrpSpPr>
        <p:grpSpPr>
          <a:xfrm>
            <a:off x="242275" y="6123993"/>
            <a:ext cx="11707450" cy="664000"/>
            <a:chOff x="242275" y="6123993"/>
            <a:chExt cx="11707450" cy="664000"/>
          </a:xfrm>
        </p:grpSpPr>
        <p:grpSp>
          <p:nvGrpSpPr>
            <p:cNvPr id="6" name="Group 5">
              <a:extLst>
                <a:ext uri="{FF2B5EF4-FFF2-40B4-BE49-F238E27FC236}">
                  <a16:creationId xmlns:a16="http://schemas.microsoft.com/office/drawing/2014/main" id="{14888B24-3D19-436B-A690-2FCAB91C10D9}"/>
                </a:ext>
              </a:extLst>
            </p:cNvPr>
            <p:cNvGrpSpPr/>
            <p:nvPr/>
          </p:nvGrpSpPr>
          <p:grpSpPr>
            <a:xfrm>
              <a:off x="242275" y="6123993"/>
              <a:ext cx="11707450" cy="664000"/>
              <a:chOff x="242275" y="6123993"/>
              <a:chExt cx="11707450" cy="664000"/>
            </a:xfrm>
          </p:grpSpPr>
          <p:sp>
            <p:nvSpPr>
              <p:cNvPr id="8" name="Rectangle 7">
                <a:extLst>
                  <a:ext uri="{FF2B5EF4-FFF2-40B4-BE49-F238E27FC236}">
                    <a16:creationId xmlns:a16="http://schemas.microsoft.com/office/drawing/2014/main" id="{3DC7E7CD-ED19-4FEE-8744-ED0AB2688D90}"/>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epartment of Medicine | University of Pittsburgh">
                <a:extLst>
                  <a:ext uri="{FF2B5EF4-FFF2-40B4-BE49-F238E27FC236}">
                    <a16:creationId xmlns:a16="http://schemas.microsoft.com/office/drawing/2014/main" id="{88EE255F-3F25-4CFD-8230-EF83D496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B0D028-3898-4749-A636-19690D56CF3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7" name="Picture 6" descr="Image preview">
              <a:extLst>
                <a:ext uri="{FF2B5EF4-FFF2-40B4-BE49-F238E27FC236}">
                  <a16:creationId xmlns:a16="http://schemas.microsoft.com/office/drawing/2014/main" id="{5EE45A3A-E097-4E2A-BA99-AF63A2175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88C0A0CB-B8F3-436C-96D0-703824FD1BD3}"/>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56571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5788-0824-42EB-9E95-37FCEEC555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34A4CC-117E-4D9D-B4A2-877AA78FE835}"/>
              </a:ext>
            </a:extLst>
          </p:cNvPr>
          <p:cNvSpPr>
            <a:spLocks noGrp="1"/>
          </p:cNvSpPr>
          <p:nvPr>
            <p:ph idx="1"/>
          </p:nvPr>
        </p:nvSpPr>
        <p:spPr/>
        <p:txBody>
          <a:bodyPr/>
          <a:lstStyle/>
          <a:p>
            <a:endParaRPr lang="en-US" dirty="0"/>
          </a:p>
        </p:txBody>
      </p:sp>
      <p:pic>
        <p:nvPicPr>
          <p:cNvPr id="4" name="Content Placeholder 4" descr="A picture containing text, indoor&#10;&#10;Description automatically generated">
            <a:extLst>
              <a:ext uri="{FF2B5EF4-FFF2-40B4-BE49-F238E27FC236}">
                <a16:creationId xmlns:a16="http://schemas.microsoft.com/office/drawing/2014/main" id="{A6EA18B0-FCF1-4A69-B3D4-8832864B66A0}"/>
              </a:ext>
            </a:extLst>
          </p:cNvPr>
          <p:cNvPicPr>
            <a:picLocks noChangeAspect="1"/>
          </p:cNvPicPr>
          <p:nvPr/>
        </p:nvPicPr>
        <p:blipFill>
          <a:blip r:embed="rId3"/>
          <a:stretch>
            <a:fillRect/>
          </a:stretch>
        </p:blipFill>
        <p:spPr>
          <a:xfrm>
            <a:off x="-307680" y="669005"/>
            <a:ext cx="5443065" cy="3034921"/>
          </a:xfrm>
          <a:prstGeom prst="rect">
            <a:avLst/>
          </a:prstGeom>
        </p:spPr>
      </p:pic>
      <p:pic>
        <p:nvPicPr>
          <p:cNvPr id="6" name="Picture 5" descr="Website&#10;&#10;Description automatically generated">
            <a:extLst>
              <a:ext uri="{FF2B5EF4-FFF2-40B4-BE49-F238E27FC236}">
                <a16:creationId xmlns:a16="http://schemas.microsoft.com/office/drawing/2014/main" id="{8C1ED338-4F34-451A-A89C-E6E35413E0A5}"/>
              </a:ext>
            </a:extLst>
          </p:cNvPr>
          <p:cNvPicPr>
            <a:picLocks noChangeAspect="1"/>
          </p:cNvPicPr>
          <p:nvPr/>
        </p:nvPicPr>
        <p:blipFill>
          <a:blip r:embed="rId4"/>
          <a:stretch>
            <a:fillRect/>
          </a:stretch>
        </p:blipFill>
        <p:spPr>
          <a:xfrm>
            <a:off x="-256058" y="-101480"/>
            <a:ext cx="2524571" cy="1066530"/>
          </a:xfrm>
          <a:prstGeom prst="rect">
            <a:avLst/>
          </a:prstGeom>
        </p:spPr>
      </p:pic>
      <p:pic>
        <p:nvPicPr>
          <p:cNvPr id="8" name="Picture 7" descr="Text, whiteboard&#10;&#10;Description automatically generated">
            <a:extLst>
              <a:ext uri="{FF2B5EF4-FFF2-40B4-BE49-F238E27FC236}">
                <a16:creationId xmlns:a16="http://schemas.microsoft.com/office/drawing/2014/main" id="{1113822C-E08B-41A3-B14C-442257B656EE}"/>
              </a:ext>
            </a:extLst>
          </p:cNvPr>
          <p:cNvPicPr>
            <a:picLocks noChangeAspect="1"/>
          </p:cNvPicPr>
          <p:nvPr/>
        </p:nvPicPr>
        <p:blipFill rotWithShape="1">
          <a:blip r:embed="rId5"/>
          <a:srcRect t="4280" b="15546"/>
          <a:stretch/>
        </p:blipFill>
        <p:spPr>
          <a:xfrm>
            <a:off x="7007023" y="3579497"/>
            <a:ext cx="5240456" cy="3283212"/>
          </a:xfrm>
          <a:prstGeom prst="rect">
            <a:avLst/>
          </a:prstGeom>
        </p:spPr>
      </p:pic>
      <p:pic>
        <p:nvPicPr>
          <p:cNvPr id="9" name="Picture 8">
            <a:extLst>
              <a:ext uri="{FF2B5EF4-FFF2-40B4-BE49-F238E27FC236}">
                <a16:creationId xmlns:a16="http://schemas.microsoft.com/office/drawing/2014/main" id="{FA6F9D18-9989-4FC4-A0FD-D9A33D1AC6C5}"/>
              </a:ext>
            </a:extLst>
          </p:cNvPr>
          <p:cNvPicPr>
            <a:picLocks noChangeAspect="1"/>
          </p:cNvPicPr>
          <p:nvPr/>
        </p:nvPicPr>
        <p:blipFill>
          <a:blip r:embed="rId6"/>
          <a:stretch>
            <a:fillRect/>
          </a:stretch>
        </p:blipFill>
        <p:spPr>
          <a:xfrm>
            <a:off x="2284547" y="-25317"/>
            <a:ext cx="2861932" cy="3696050"/>
          </a:xfrm>
          <a:prstGeom prst="rect">
            <a:avLst/>
          </a:prstGeom>
        </p:spPr>
      </p:pic>
      <p:pic>
        <p:nvPicPr>
          <p:cNvPr id="10" name="Content Placeholder 4" descr="Graphical user interface, text, application&#10;&#10;Description automatically generated">
            <a:extLst>
              <a:ext uri="{FF2B5EF4-FFF2-40B4-BE49-F238E27FC236}">
                <a16:creationId xmlns:a16="http://schemas.microsoft.com/office/drawing/2014/main" id="{4606D83E-E9DE-4285-833F-5F829A0AE977}"/>
              </a:ext>
            </a:extLst>
          </p:cNvPr>
          <p:cNvPicPr>
            <a:picLocks noChangeAspect="1"/>
          </p:cNvPicPr>
          <p:nvPr/>
        </p:nvPicPr>
        <p:blipFill>
          <a:blip r:embed="rId7"/>
          <a:stretch>
            <a:fillRect/>
          </a:stretch>
        </p:blipFill>
        <p:spPr>
          <a:xfrm>
            <a:off x="7474893" y="49391"/>
            <a:ext cx="4671064" cy="3552467"/>
          </a:xfrm>
          <a:prstGeom prst="rect">
            <a:avLst/>
          </a:prstGeom>
        </p:spPr>
      </p:pic>
      <p:pic>
        <p:nvPicPr>
          <p:cNvPr id="11" name="Picture 10" descr="Chart&#10;&#10;Description automatically generated">
            <a:extLst>
              <a:ext uri="{FF2B5EF4-FFF2-40B4-BE49-F238E27FC236}">
                <a16:creationId xmlns:a16="http://schemas.microsoft.com/office/drawing/2014/main" id="{7378177B-EF02-49D4-93D0-5BA231CAEA57}"/>
              </a:ext>
            </a:extLst>
          </p:cNvPr>
          <p:cNvPicPr>
            <a:picLocks noChangeAspect="1"/>
          </p:cNvPicPr>
          <p:nvPr/>
        </p:nvPicPr>
        <p:blipFill rotWithShape="1">
          <a:blip r:embed="rId8"/>
          <a:srcRect l="2948" t="2557" r="1805" b="6610"/>
          <a:stretch/>
        </p:blipFill>
        <p:spPr>
          <a:xfrm>
            <a:off x="-449813" y="3223790"/>
            <a:ext cx="5090051" cy="3634210"/>
          </a:xfrm>
          <a:prstGeom prst="rect">
            <a:avLst/>
          </a:prstGeom>
        </p:spPr>
      </p:pic>
      <p:pic>
        <p:nvPicPr>
          <p:cNvPr id="7" name="Picture 6" descr="A picture containing text, indoor, items, different&#10;&#10;Description automatically generated">
            <a:extLst>
              <a:ext uri="{FF2B5EF4-FFF2-40B4-BE49-F238E27FC236}">
                <a16:creationId xmlns:a16="http://schemas.microsoft.com/office/drawing/2014/main" id="{54C72D82-9F15-4A89-8587-80DFF4B18450}"/>
              </a:ext>
            </a:extLst>
          </p:cNvPr>
          <p:cNvPicPr>
            <a:picLocks noChangeAspect="1"/>
          </p:cNvPicPr>
          <p:nvPr/>
        </p:nvPicPr>
        <p:blipFill>
          <a:blip r:embed="rId9"/>
          <a:stretch>
            <a:fillRect/>
          </a:stretch>
        </p:blipFill>
        <p:spPr>
          <a:xfrm>
            <a:off x="4359519" y="3523506"/>
            <a:ext cx="2779188" cy="3395193"/>
          </a:xfrm>
          <a:prstGeom prst="rect">
            <a:avLst/>
          </a:prstGeom>
        </p:spPr>
      </p:pic>
      <p:pic>
        <p:nvPicPr>
          <p:cNvPr id="5" name="Content Placeholder 4" descr="A picture containing person, holding, hand&#10;&#10;Description automatically generated">
            <a:extLst>
              <a:ext uri="{FF2B5EF4-FFF2-40B4-BE49-F238E27FC236}">
                <a16:creationId xmlns:a16="http://schemas.microsoft.com/office/drawing/2014/main" id="{7A81BD93-C467-4EBE-8606-8491852CB54D}"/>
              </a:ext>
            </a:extLst>
          </p:cNvPr>
          <p:cNvPicPr>
            <a:picLocks noChangeAspect="1"/>
          </p:cNvPicPr>
          <p:nvPr/>
        </p:nvPicPr>
        <p:blipFill rotWithShape="1">
          <a:blip r:embed="rId10"/>
          <a:srcRect l="42217" t="38859" r="30386" b="25157"/>
          <a:stretch/>
        </p:blipFill>
        <p:spPr>
          <a:xfrm>
            <a:off x="163236" y="3987938"/>
            <a:ext cx="2069678" cy="1905012"/>
          </a:xfrm>
          <a:prstGeom prst="rect">
            <a:avLst/>
          </a:prstGeom>
        </p:spPr>
      </p:pic>
      <p:pic>
        <p:nvPicPr>
          <p:cNvPr id="5122" name="Picture 2" descr="Prevention Point Pittsburgh">
            <a:extLst>
              <a:ext uri="{FF2B5EF4-FFF2-40B4-BE49-F238E27FC236}">
                <a16:creationId xmlns:a16="http://schemas.microsoft.com/office/drawing/2014/main" id="{A34E0EDD-250F-4FE9-80FD-136BDDBBCC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3672" y="3559431"/>
            <a:ext cx="1506208" cy="15062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vageSistersNonprofit (@savagesistersnonprofit) | TikTok">
            <a:extLst>
              <a:ext uri="{FF2B5EF4-FFF2-40B4-BE49-F238E27FC236}">
                <a16:creationId xmlns:a16="http://schemas.microsoft.com/office/drawing/2014/main" id="{36C89E10-9990-43D2-9021-86B97F57F87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584"/>
          <a:stretch/>
        </p:blipFill>
        <p:spPr bwMode="auto">
          <a:xfrm>
            <a:off x="5062620" y="-42225"/>
            <a:ext cx="2496133" cy="403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3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2F4D-F270-4FAA-803E-7832820FFDE1}"/>
              </a:ext>
            </a:extLst>
          </p:cNvPr>
          <p:cNvSpPr>
            <a:spLocks noGrp="1"/>
          </p:cNvSpPr>
          <p:nvPr>
            <p:ph type="title"/>
          </p:nvPr>
        </p:nvSpPr>
        <p:spPr>
          <a:xfrm>
            <a:off x="847627" y="365125"/>
            <a:ext cx="10515600" cy="1325563"/>
          </a:xfrm>
        </p:spPr>
        <p:txBody>
          <a:bodyPr/>
          <a:lstStyle/>
          <a:p>
            <a:pPr algn="ctr"/>
            <a:r>
              <a:rPr lang="en-US" b="1" dirty="0"/>
              <a:t>Program Description</a:t>
            </a:r>
          </a:p>
        </p:txBody>
      </p:sp>
      <p:sp>
        <p:nvSpPr>
          <p:cNvPr id="3" name="Content Placeholder 2">
            <a:extLst>
              <a:ext uri="{FF2B5EF4-FFF2-40B4-BE49-F238E27FC236}">
                <a16:creationId xmlns:a16="http://schemas.microsoft.com/office/drawing/2014/main" id="{2A0594F8-FF88-4C8C-AE0F-BA1781325210}"/>
              </a:ext>
            </a:extLst>
          </p:cNvPr>
          <p:cNvSpPr>
            <a:spLocks noGrp="1"/>
          </p:cNvSpPr>
          <p:nvPr>
            <p:ph idx="1"/>
          </p:nvPr>
        </p:nvSpPr>
        <p:spPr>
          <a:xfrm>
            <a:off x="539931" y="1690688"/>
            <a:ext cx="11007636" cy="4351338"/>
          </a:xfrm>
        </p:spPr>
        <p:txBody>
          <a:bodyPr>
            <a:normAutofit/>
          </a:bodyPr>
          <a:lstStyle/>
          <a:p>
            <a:pPr fontAlgn="base"/>
            <a:r>
              <a:rPr lang="en-US" dirty="0"/>
              <a:t>Leverage existing Grayken Center for Addiction Training and Technical Assistance (TTA) program </a:t>
            </a:r>
          </a:p>
          <a:p>
            <a:pPr fontAlgn="base"/>
            <a:endParaRPr lang="en-US" dirty="0"/>
          </a:p>
          <a:p>
            <a:pPr fontAlgn="base"/>
            <a:r>
              <a:rPr lang="en-US" dirty="0"/>
              <a:t>July 2022 developed an one-hour virtual session on xylazine </a:t>
            </a:r>
          </a:p>
          <a:p>
            <a:pPr marL="0" indent="0" fontAlgn="base">
              <a:buNone/>
            </a:pPr>
            <a:endParaRPr lang="en-US" dirty="0"/>
          </a:p>
          <a:p>
            <a:pPr fontAlgn="base"/>
            <a:r>
              <a:rPr lang="en-US" dirty="0"/>
              <a:t>The training objectives:</a:t>
            </a:r>
          </a:p>
          <a:p>
            <a:pPr lvl="1" fontAlgn="base"/>
            <a:r>
              <a:rPr lang="en-US" dirty="0"/>
              <a:t>Introduce xylazine as an adulterant</a:t>
            </a:r>
          </a:p>
          <a:p>
            <a:pPr lvl="1" fontAlgn="base"/>
            <a:r>
              <a:rPr lang="en-US" dirty="0"/>
              <a:t>Review xylazine-associated harms </a:t>
            </a:r>
          </a:p>
          <a:p>
            <a:pPr lvl="1" fontAlgn="base"/>
            <a:r>
              <a:rPr lang="en-US" dirty="0"/>
              <a:t>Introduce harm reduction and clinical strategies related to xylazine use</a:t>
            </a:r>
          </a:p>
        </p:txBody>
      </p:sp>
      <p:grpSp>
        <p:nvGrpSpPr>
          <p:cNvPr id="5" name="Group 4">
            <a:extLst>
              <a:ext uri="{FF2B5EF4-FFF2-40B4-BE49-F238E27FC236}">
                <a16:creationId xmlns:a16="http://schemas.microsoft.com/office/drawing/2014/main" id="{DCD4E0DF-E602-49D2-BC75-47CF2FAF02F2}"/>
              </a:ext>
            </a:extLst>
          </p:cNvPr>
          <p:cNvGrpSpPr/>
          <p:nvPr/>
        </p:nvGrpSpPr>
        <p:grpSpPr>
          <a:xfrm>
            <a:off x="242275" y="6123993"/>
            <a:ext cx="11707450" cy="664000"/>
            <a:chOff x="242275" y="6123993"/>
            <a:chExt cx="11707450" cy="664000"/>
          </a:xfrm>
        </p:grpSpPr>
        <p:grpSp>
          <p:nvGrpSpPr>
            <p:cNvPr id="6" name="Group 5">
              <a:extLst>
                <a:ext uri="{FF2B5EF4-FFF2-40B4-BE49-F238E27FC236}">
                  <a16:creationId xmlns:a16="http://schemas.microsoft.com/office/drawing/2014/main" id="{14888B24-3D19-436B-A690-2FCAB91C10D9}"/>
                </a:ext>
              </a:extLst>
            </p:cNvPr>
            <p:cNvGrpSpPr/>
            <p:nvPr/>
          </p:nvGrpSpPr>
          <p:grpSpPr>
            <a:xfrm>
              <a:off x="242275" y="6123993"/>
              <a:ext cx="11707450" cy="664000"/>
              <a:chOff x="242275" y="6123993"/>
              <a:chExt cx="11707450" cy="664000"/>
            </a:xfrm>
          </p:grpSpPr>
          <p:sp>
            <p:nvSpPr>
              <p:cNvPr id="8" name="Rectangle 7">
                <a:extLst>
                  <a:ext uri="{FF2B5EF4-FFF2-40B4-BE49-F238E27FC236}">
                    <a16:creationId xmlns:a16="http://schemas.microsoft.com/office/drawing/2014/main" id="{3DC7E7CD-ED19-4FEE-8744-ED0AB2688D90}"/>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epartment of Medicine | University of Pittsburgh">
                <a:extLst>
                  <a:ext uri="{FF2B5EF4-FFF2-40B4-BE49-F238E27FC236}">
                    <a16:creationId xmlns:a16="http://schemas.microsoft.com/office/drawing/2014/main" id="{88EE255F-3F25-4CFD-8230-EF83D496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B0D028-3898-4749-A636-19690D56CF3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7" name="Picture 6" descr="Image preview">
              <a:extLst>
                <a:ext uri="{FF2B5EF4-FFF2-40B4-BE49-F238E27FC236}">
                  <a16:creationId xmlns:a16="http://schemas.microsoft.com/office/drawing/2014/main" id="{5EE45A3A-E097-4E2A-BA99-AF63A2175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786E2D94-1300-4115-8249-629E56464F32}"/>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68929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6F26-36ED-760C-3C02-DA1BF0439777}"/>
              </a:ext>
            </a:extLst>
          </p:cNvPr>
          <p:cNvSpPr>
            <a:spLocks noGrp="1"/>
          </p:cNvSpPr>
          <p:nvPr>
            <p:ph type="title"/>
          </p:nvPr>
        </p:nvSpPr>
        <p:spPr>
          <a:xfrm>
            <a:off x="195144" y="682138"/>
            <a:ext cx="3321054" cy="1325563"/>
          </a:xfrm>
          <a:solidFill>
            <a:schemeClr val="accent4">
              <a:lumMod val="60000"/>
              <a:lumOff val="40000"/>
            </a:schemeClr>
          </a:solidFill>
        </p:spPr>
        <p:txBody>
          <a:bodyPr>
            <a:normAutofit/>
          </a:bodyPr>
          <a:lstStyle/>
          <a:p>
            <a:pPr algn="ctr"/>
            <a:r>
              <a:rPr lang="en-US" sz="3600" b="1" dirty="0">
                <a:cs typeface="Calibri" panose="020F0502020204030204" pitchFamily="34" charset="0"/>
              </a:rPr>
              <a:t>Prolonged sedation</a:t>
            </a:r>
          </a:p>
        </p:txBody>
      </p:sp>
      <p:grpSp>
        <p:nvGrpSpPr>
          <p:cNvPr id="5" name="Group 4">
            <a:extLst>
              <a:ext uri="{FF2B5EF4-FFF2-40B4-BE49-F238E27FC236}">
                <a16:creationId xmlns:a16="http://schemas.microsoft.com/office/drawing/2014/main" id="{AAA1FDE7-ED8B-446C-9DD2-C3F957F79488}"/>
              </a:ext>
            </a:extLst>
          </p:cNvPr>
          <p:cNvGrpSpPr/>
          <p:nvPr/>
        </p:nvGrpSpPr>
        <p:grpSpPr>
          <a:xfrm>
            <a:off x="242274" y="6073484"/>
            <a:ext cx="11707450" cy="664000"/>
            <a:chOff x="242275" y="6123993"/>
            <a:chExt cx="11707450" cy="664000"/>
          </a:xfrm>
        </p:grpSpPr>
        <p:sp>
          <p:nvSpPr>
            <p:cNvPr id="8" name="Rectangle 7">
              <a:extLst>
                <a:ext uri="{FF2B5EF4-FFF2-40B4-BE49-F238E27FC236}">
                  <a16:creationId xmlns:a16="http://schemas.microsoft.com/office/drawing/2014/main" id="{212AC944-EF89-45B0-9230-0FD3A66740C3}"/>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2" descr="Department of Medicine | University of Pittsburgh">
              <a:extLst>
                <a:ext uri="{FF2B5EF4-FFF2-40B4-BE49-F238E27FC236}">
                  <a16:creationId xmlns:a16="http://schemas.microsoft.com/office/drawing/2014/main" id="{11E38072-6026-41C5-812A-C8CF3DF26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BC0DB32-A46D-4BA0-9333-CDB38A13B3B4}"/>
                </a:ext>
              </a:extLst>
            </p:cNvPr>
            <p:cNvSpPr/>
            <p:nvPr/>
          </p:nvSpPr>
          <p:spPr>
            <a:xfrm>
              <a:off x="2897776" y="6178083"/>
              <a:ext cx="5830158" cy="400110"/>
            </a:xfrm>
            <a:prstGeom prst="rect">
              <a:avLst/>
            </a:prstGeom>
            <a:noFill/>
          </p:spPr>
          <p:txBody>
            <a:bodyPr wrap="square" lIns="91440" tIns="45720" rIns="91440" bIns="45720">
              <a:spAutoFit/>
            </a:bodyPr>
            <a:lstStyle/>
            <a:p>
              <a:pPr algn="ctr"/>
              <a:endParaRPr lang="en-US" sz="2000" dirty="0">
                <a:ln w="0"/>
                <a:solidFill>
                  <a:schemeClr val="accent1">
                    <a:lumMod val="75000"/>
                  </a:schemeClr>
                </a:solidFill>
                <a:effectLst>
                  <a:outerShdw blurRad="38100" dist="25400" dir="5400000" algn="ctr" rotWithShape="0">
                    <a:srgbClr val="6E747A">
                      <a:alpha val="43000"/>
                    </a:srgbClr>
                  </a:outerShdw>
                </a:effectLst>
              </a:endParaRPr>
            </a:p>
          </p:txBody>
        </p:sp>
      </p:grpSp>
      <p:sp>
        <p:nvSpPr>
          <p:cNvPr id="17" name="TextBox 16">
            <a:extLst>
              <a:ext uri="{FF2B5EF4-FFF2-40B4-BE49-F238E27FC236}">
                <a16:creationId xmlns:a16="http://schemas.microsoft.com/office/drawing/2014/main" id="{CF2778EB-1A10-4EB5-915F-CD47A935227D}"/>
              </a:ext>
            </a:extLst>
          </p:cNvPr>
          <p:cNvSpPr txBox="1"/>
          <p:nvPr/>
        </p:nvSpPr>
        <p:spPr>
          <a:xfrm>
            <a:off x="195142" y="2207383"/>
            <a:ext cx="3321056" cy="3785652"/>
          </a:xfrm>
          <a:prstGeom prst="rect">
            <a:avLst/>
          </a:prstGeom>
          <a:solidFill>
            <a:schemeClr val="accent4">
              <a:lumMod val="20000"/>
              <a:lumOff val="80000"/>
            </a:schemeClr>
          </a:solidFill>
        </p:spPr>
        <p:txBody>
          <a:bodyPr wrap="square">
            <a:spAutoFit/>
          </a:bodyPr>
          <a:lstStyle/>
          <a:p>
            <a:r>
              <a:rPr lang="en-US" sz="2000" u="sng" dirty="0">
                <a:cs typeface="Calibri" panose="020F0502020204030204" pitchFamily="34" charset="0"/>
              </a:rPr>
              <a:t>Extended immobility = ↑risk:</a:t>
            </a:r>
          </a:p>
          <a:p>
            <a:pPr marL="342900" indent="-342900">
              <a:buFont typeface="Arial" panose="020B0604020202020204" pitchFamily="34" charset="0"/>
              <a:buChar char="•"/>
            </a:pPr>
            <a:r>
              <a:rPr lang="en-US" sz="2000" dirty="0">
                <a:cs typeface="Calibri" panose="020F0502020204030204" pitchFamily="34" charset="0"/>
              </a:rPr>
              <a:t>Blood clots,  soft tissue, muscle and nerve damage</a:t>
            </a:r>
          </a:p>
          <a:p>
            <a:pPr marL="285750" lvl="3" indent="-285750">
              <a:buFont typeface="Arial" panose="020B0604020202020204" pitchFamily="34" charset="0"/>
              <a:buChar char="•"/>
            </a:pPr>
            <a:r>
              <a:rPr lang="en-US" sz="2000" dirty="0">
                <a:cs typeface="Calibri" panose="020F0502020204030204" pitchFamily="34" charset="0"/>
                <a:sym typeface="Wingdings" pitchFamily="2" charset="2"/>
              </a:rPr>
              <a:t>Environmental Injury</a:t>
            </a:r>
          </a:p>
          <a:p>
            <a:endParaRPr lang="en-US" sz="2000" u="sng" dirty="0"/>
          </a:p>
          <a:p>
            <a:endParaRPr lang="en-US" sz="2000" u="sng" dirty="0"/>
          </a:p>
          <a:p>
            <a:r>
              <a:rPr lang="en-US" sz="2000" u="sng" dirty="0"/>
              <a:t>Harm reduction strategies:</a:t>
            </a:r>
          </a:p>
          <a:p>
            <a:pPr marL="457200" indent="-457200">
              <a:buFont typeface="Arial" panose="020B0604020202020204" pitchFamily="34" charset="0"/>
              <a:buChar char="•"/>
            </a:pPr>
            <a:r>
              <a:rPr lang="en-US" sz="2000" dirty="0"/>
              <a:t>Sit/lay down in a safe place after using</a:t>
            </a:r>
          </a:p>
          <a:p>
            <a:pPr marL="457200" indent="-457200">
              <a:buFont typeface="Arial" panose="020B0604020202020204" pitchFamily="34" charset="0"/>
              <a:buChar char="•"/>
            </a:pPr>
            <a:r>
              <a:rPr lang="en-US" sz="2000" dirty="0"/>
              <a:t>Place in recovery position, avoid atypical positions</a:t>
            </a:r>
          </a:p>
        </p:txBody>
      </p:sp>
      <p:sp>
        <p:nvSpPr>
          <p:cNvPr id="3" name="Rectangle 2">
            <a:extLst>
              <a:ext uri="{FF2B5EF4-FFF2-40B4-BE49-F238E27FC236}">
                <a16:creationId xmlns:a16="http://schemas.microsoft.com/office/drawing/2014/main" id="{C5221875-F0D6-4BEA-BFC5-A2D5C716A81A}"/>
              </a:ext>
            </a:extLst>
          </p:cNvPr>
          <p:cNvSpPr/>
          <p:nvPr/>
        </p:nvSpPr>
        <p:spPr>
          <a:xfrm>
            <a:off x="3589500" y="2183924"/>
            <a:ext cx="4600138" cy="3785652"/>
          </a:xfrm>
          <a:prstGeom prst="rect">
            <a:avLst/>
          </a:prstGeom>
          <a:solidFill>
            <a:schemeClr val="accent2">
              <a:lumMod val="20000"/>
              <a:lumOff val="80000"/>
            </a:schemeClr>
          </a:solidFill>
        </p:spPr>
        <p:txBody>
          <a:bodyPr wrap="square">
            <a:spAutoFit/>
          </a:bodyPr>
          <a:lstStyle/>
          <a:p>
            <a:pPr marL="228600" indent="-342900">
              <a:buAutoNum type="arabicPeriod"/>
            </a:pPr>
            <a:r>
              <a:rPr lang="en-US" sz="2000" b="1" dirty="0">
                <a:solidFill>
                  <a:srgbClr val="FF0000"/>
                </a:solidFill>
                <a:effectLst>
                  <a:outerShdw blurRad="38100" dist="38100" dir="2700000" algn="tl">
                    <a:srgbClr val="000000">
                      <a:alpha val="43137"/>
                    </a:srgbClr>
                  </a:outerShdw>
                </a:effectLst>
                <a:cs typeface="Calibri" panose="020F0502020204030204" pitchFamily="34" charset="0"/>
              </a:rPr>
              <a:t>Administer naloxone!!</a:t>
            </a:r>
          </a:p>
          <a:p>
            <a:pPr marL="228600" indent="-342900">
              <a:buAutoNum type="arabicPeriod"/>
            </a:pPr>
            <a:endParaRPr lang="en-US" sz="2000" b="1" dirty="0">
              <a:solidFill>
                <a:srgbClr val="FF0000"/>
              </a:solidFill>
              <a:effectLst>
                <a:outerShdw blurRad="38100" dist="38100" dir="2700000" algn="tl">
                  <a:srgbClr val="000000">
                    <a:alpha val="43137"/>
                  </a:srgbClr>
                </a:outerShdw>
              </a:effectLst>
              <a:cs typeface="Calibri" panose="020F0502020204030204" pitchFamily="34" charset="0"/>
            </a:endParaRPr>
          </a:p>
          <a:p>
            <a:pPr marL="228600" indent="-342900">
              <a:buAutoNum type="arabicPeriod"/>
            </a:pPr>
            <a:r>
              <a:rPr lang="en-US" sz="2000" dirty="0">
                <a:cs typeface="Calibri" panose="020F0502020204030204" pitchFamily="34" charset="0"/>
              </a:rPr>
              <a:t>Place in recovery position</a:t>
            </a:r>
          </a:p>
          <a:p>
            <a:pPr marL="228600" indent="-342900">
              <a:buFontTx/>
              <a:buAutoNum type="arabicPeriod"/>
            </a:pPr>
            <a:endParaRPr lang="en-US" sz="2000" dirty="0">
              <a:cs typeface="Calibri" panose="020F0502020204030204" pitchFamily="34" charset="0"/>
            </a:endParaRPr>
          </a:p>
          <a:p>
            <a:pPr marL="228600" indent="-342900">
              <a:buFontTx/>
              <a:buAutoNum type="arabicPeriod"/>
            </a:pPr>
            <a:r>
              <a:rPr lang="en-US" sz="2000" dirty="0">
                <a:cs typeface="Calibri" panose="020F0502020204030204" pitchFamily="34" charset="0"/>
              </a:rPr>
              <a:t>Wait 2-3 minutes, redoes if needed</a:t>
            </a:r>
          </a:p>
          <a:p>
            <a:pPr marL="228600" indent="-342900">
              <a:buFontTx/>
              <a:buAutoNum type="arabicPeriod"/>
            </a:pPr>
            <a:endParaRPr lang="en-US" sz="2000" dirty="0">
              <a:cs typeface="Calibri" panose="020F0502020204030204" pitchFamily="34" charset="0"/>
            </a:endParaRPr>
          </a:p>
          <a:p>
            <a:pPr marL="228600" indent="-342900">
              <a:buFontTx/>
              <a:buAutoNum type="arabicPeriod"/>
            </a:pPr>
            <a:r>
              <a:rPr lang="en-US" sz="2000" dirty="0">
                <a:cs typeface="Calibri" panose="020F0502020204030204" pitchFamily="34" charset="0"/>
              </a:rPr>
              <a:t>Supportive field management until sedation wears off: </a:t>
            </a:r>
          </a:p>
          <a:p>
            <a:pPr marL="685800" lvl="1" indent="-342900">
              <a:buFont typeface="Arial" panose="020B0604020202020204" pitchFamily="34" charset="0"/>
              <a:buChar char="•"/>
            </a:pPr>
            <a:r>
              <a:rPr lang="en-US" sz="2000" dirty="0">
                <a:cs typeface="Calibri" panose="020F0502020204030204" pitchFamily="34" charset="0"/>
              </a:rPr>
              <a:t>Rescue breathing</a:t>
            </a:r>
          </a:p>
          <a:p>
            <a:pPr marL="685800" lvl="1" indent="-342900">
              <a:buFont typeface="Arial" panose="020B0604020202020204" pitchFamily="34" charset="0"/>
              <a:buChar char="•"/>
            </a:pPr>
            <a:r>
              <a:rPr lang="en-US" sz="2000" dirty="0">
                <a:cs typeface="Calibri" panose="020F0502020204030204" pitchFamily="34" charset="0"/>
              </a:rPr>
              <a:t>Continuous pulse oximetry, supplemental O2</a:t>
            </a:r>
          </a:p>
          <a:p>
            <a:pPr marL="685800" lvl="1" indent="-342900">
              <a:buFont typeface="Arial" panose="020B0604020202020204" pitchFamily="34" charset="0"/>
              <a:buChar char="•"/>
            </a:pPr>
            <a:r>
              <a:rPr lang="en-US" sz="2000" dirty="0">
                <a:cs typeface="Calibri" panose="020F0502020204030204" pitchFamily="34" charset="0"/>
              </a:rPr>
              <a:t>Rotating positions</a:t>
            </a:r>
          </a:p>
        </p:txBody>
      </p:sp>
      <p:sp>
        <p:nvSpPr>
          <p:cNvPr id="12" name="Title 1">
            <a:extLst>
              <a:ext uri="{FF2B5EF4-FFF2-40B4-BE49-F238E27FC236}">
                <a16:creationId xmlns:a16="http://schemas.microsoft.com/office/drawing/2014/main" id="{4231C3B6-0D85-49C4-8531-FA760C1E069C}"/>
              </a:ext>
            </a:extLst>
          </p:cNvPr>
          <p:cNvSpPr txBox="1">
            <a:spLocks/>
          </p:cNvSpPr>
          <p:nvPr/>
        </p:nvSpPr>
        <p:spPr>
          <a:xfrm>
            <a:off x="3589500" y="677953"/>
            <a:ext cx="4600138" cy="1325562"/>
          </a:xfrm>
          <a:prstGeom prst="rect">
            <a:avLst/>
          </a:prstGeom>
          <a:solidFill>
            <a:schemeClr val="accent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Calibri" panose="020F0502020204030204" pitchFamily="34" charset="0"/>
              </a:rPr>
              <a:t>Xylazine associated </a:t>
            </a:r>
          </a:p>
          <a:p>
            <a:pPr algn="ctr"/>
            <a:r>
              <a:rPr lang="en-US" sz="3600" b="1" dirty="0">
                <a:cs typeface="Calibri" panose="020F0502020204030204" pitchFamily="34" charset="0"/>
              </a:rPr>
              <a:t>overdose</a:t>
            </a:r>
          </a:p>
        </p:txBody>
      </p:sp>
      <p:sp>
        <p:nvSpPr>
          <p:cNvPr id="14" name="Title 1">
            <a:extLst>
              <a:ext uri="{FF2B5EF4-FFF2-40B4-BE49-F238E27FC236}">
                <a16:creationId xmlns:a16="http://schemas.microsoft.com/office/drawing/2014/main" id="{001DE63D-AB43-47CE-A70B-B9A7F36E1E78}"/>
              </a:ext>
            </a:extLst>
          </p:cNvPr>
          <p:cNvSpPr txBox="1">
            <a:spLocks/>
          </p:cNvSpPr>
          <p:nvPr/>
        </p:nvSpPr>
        <p:spPr>
          <a:xfrm>
            <a:off x="8253511" y="709537"/>
            <a:ext cx="3709101" cy="1325563"/>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Calibri" panose="020F0502020204030204" pitchFamily="34" charset="0"/>
              </a:rPr>
              <a:t>Xylazine associated wounds</a:t>
            </a:r>
          </a:p>
        </p:txBody>
      </p:sp>
      <p:sp>
        <p:nvSpPr>
          <p:cNvPr id="4" name="Rectangle 3">
            <a:extLst>
              <a:ext uri="{FF2B5EF4-FFF2-40B4-BE49-F238E27FC236}">
                <a16:creationId xmlns:a16="http://schemas.microsoft.com/office/drawing/2014/main" id="{B7E36625-B3EF-43A7-A01A-4714127979E4}"/>
              </a:ext>
            </a:extLst>
          </p:cNvPr>
          <p:cNvSpPr/>
          <p:nvPr/>
        </p:nvSpPr>
        <p:spPr>
          <a:xfrm>
            <a:off x="8253511" y="2207383"/>
            <a:ext cx="3709101" cy="3785652"/>
          </a:xfrm>
          <a:prstGeom prst="rect">
            <a:avLst/>
          </a:prstGeom>
          <a:solidFill>
            <a:schemeClr val="accent6">
              <a:lumMod val="20000"/>
              <a:lumOff val="80000"/>
            </a:schemeClr>
          </a:solidFill>
        </p:spPr>
        <p:txBody>
          <a:bodyPr wrap="square">
            <a:spAutoFit/>
          </a:bodyPr>
          <a:lstStyle/>
          <a:p>
            <a:pPr marL="214313" indent="-214313">
              <a:buFont typeface="Arial" panose="020B0604020202020204" pitchFamily="34" charset="0"/>
              <a:buChar char="•"/>
            </a:pPr>
            <a:r>
              <a:rPr lang="en-US" sz="2000" dirty="0">
                <a:ea typeface="Calibri" panose="020F0502020204030204" pitchFamily="34" charset="0"/>
                <a:cs typeface="Calibri" panose="020F0502020204030204" pitchFamily="34" charset="0"/>
              </a:rPr>
              <a:t>Range in presentation, injection and non-injection sites</a:t>
            </a:r>
          </a:p>
          <a:p>
            <a:pPr marL="214313" indent="-214313">
              <a:buFont typeface="Arial" panose="020B0604020202020204" pitchFamily="34" charset="0"/>
              <a:buChar char="•"/>
            </a:pPr>
            <a:endParaRPr lang="en-US" sz="2000" dirty="0">
              <a:cs typeface="Calibri" panose="020F0502020204030204" pitchFamily="34" charset="0"/>
            </a:endParaRPr>
          </a:p>
          <a:p>
            <a:pPr marL="214313" indent="-214313">
              <a:buFont typeface="Arial" panose="020B0604020202020204" pitchFamily="34" charset="0"/>
              <a:buChar char="•"/>
            </a:pPr>
            <a:r>
              <a:rPr lang="en-US" sz="2000" dirty="0"/>
              <a:t>Healing with low-barrier wound care</a:t>
            </a:r>
          </a:p>
          <a:p>
            <a:endParaRPr lang="en-US" sz="2000" dirty="0"/>
          </a:p>
          <a:p>
            <a:pPr marL="214313" indent="-214313">
              <a:buFont typeface="Arial" panose="020B0604020202020204" pitchFamily="34" charset="0"/>
              <a:buChar char="•"/>
            </a:pPr>
            <a:r>
              <a:rPr lang="en-US" sz="2000" dirty="0">
                <a:cs typeface="Calibri" panose="020F0502020204030204" pitchFamily="34" charset="0"/>
              </a:rPr>
              <a:t>Framework for wound care:</a:t>
            </a:r>
          </a:p>
          <a:p>
            <a:pPr marL="571500" indent="-342900">
              <a:spcBef>
                <a:spcPts val="0"/>
              </a:spcBef>
              <a:buAutoNum type="arabicParenR"/>
            </a:pPr>
            <a:r>
              <a:rPr lang="en-US" sz="2000" dirty="0">
                <a:cs typeface="Calibri" panose="020F0502020204030204" pitchFamily="34" charset="0"/>
              </a:rPr>
              <a:t>Evaluate for infection </a:t>
            </a:r>
          </a:p>
          <a:p>
            <a:pPr marL="571500" indent="-342900">
              <a:spcBef>
                <a:spcPts val="0"/>
              </a:spcBef>
              <a:buAutoNum type="arabicParenR"/>
            </a:pPr>
            <a:r>
              <a:rPr lang="en-US" sz="2000" dirty="0">
                <a:cs typeface="Calibri" panose="020F0502020204030204" pitchFamily="34" charset="0"/>
              </a:rPr>
              <a:t>Cleanse</a:t>
            </a:r>
          </a:p>
          <a:p>
            <a:pPr marL="571500" indent="-342900">
              <a:spcBef>
                <a:spcPts val="0"/>
              </a:spcBef>
              <a:buAutoNum type="arabicParenR"/>
            </a:pPr>
            <a:r>
              <a:rPr lang="en-US" sz="2000" dirty="0"/>
              <a:t>Moisturize/Medicate</a:t>
            </a:r>
          </a:p>
          <a:p>
            <a:pPr marL="571500" indent="-342900">
              <a:spcBef>
                <a:spcPts val="0"/>
              </a:spcBef>
              <a:buAutoNum type="arabicParenR"/>
            </a:pPr>
            <a:r>
              <a:rPr lang="en-US" sz="2000" dirty="0"/>
              <a:t>Cover/ wrap</a:t>
            </a:r>
          </a:p>
          <a:p>
            <a:pPr marL="228600">
              <a:spcBef>
                <a:spcPts val="0"/>
              </a:spcBef>
            </a:pPr>
            <a:endParaRPr lang="en-US" sz="2000" dirty="0"/>
          </a:p>
        </p:txBody>
      </p:sp>
      <p:pic>
        <p:nvPicPr>
          <p:cNvPr id="15" name="Picture 14" descr="Image preview">
            <a:extLst>
              <a:ext uri="{FF2B5EF4-FFF2-40B4-BE49-F238E27FC236}">
                <a16:creationId xmlns:a16="http://schemas.microsoft.com/office/drawing/2014/main" id="{7C573C84-0288-4F9E-970A-E47D47446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56D0E8F-282E-40F1-97CA-A424E24EE684}"/>
              </a:ext>
            </a:extLst>
          </p:cNvPr>
          <p:cNvSpPr/>
          <p:nvPr/>
        </p:nvSpPr>
        <p:spPr>
          <a:xfrm>
            <a:off x="2350371" y="6488668"/>
            <a:ext cx="487634" cy="369332"/>
          </a:xfrm>
          <a:prstGeom prst="rect">
            <a:avLst/>
          </a:prstGeom>
        </p:spPr>
        <p:txBody>
          <a:bodyPr wrap="none">
            <a:spAutoFit/>
          </a:bodyPr>
          <a:lstStyle/>
          <a:p>
            <a:r>
              <a:rPr lang="en-US" dirty="0"/>
              <a:t>SM</a:t>
            </a:r>
          </a:p>
        </p:txBody>
      </p:sp>
    </p:spTree>
    <p:extLst>
      <p:ext uri="{BB962C8B-B14F-4D97-AF65-F5344CB8AC3E}">
        <p14:creationId xmlns:p14="http://schemas.microsoft.com/office/powerpoint/2010/main" val="160406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99D39689-D62D-C9E2-6A2B-7DBAD46833AA}"/>
              </a:ext>
            </a:extLst>
          </p:cNvPr>
          <p:cNvCxnSpPr>
            <a:cxnSpLocks/>
          </p:cNvCxnSpPr>
          <p:nvPr/>
        </p:nvCxnSpPr>
        <p:spPr>
          <a:xfrm>
            <a:off x="4934144" y="573206"/>
            <a:ext cx="0" cy="527285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0874097-F694-E779-0BE5-5DCF44940D2B}"/>
              </a:ext>
            </a:extLst>
          </p:cNvPr>
          <p:cNvGrpSpPr/>
          <p:nvPr/>
        </p:nvGrpSpPr>
        <p:grpSpPr>
          <a:xfrm>
            <a:off x="4824420" y="1908423"/>
            <a:ext cx="5767373" cy="1055749"/>
            <a:chOff x="4829538" y="-906828"/>
            <a:chExt cx="5767373" cy="1055749"/>
          </a:xfrm>
        </p:grpSpPr>
        <p:sp>
          <p:nvSpPr>
            <p:cNvPr id="38" name="Oval 37">
              <a:extLst>
                <a:ext uri="{FF2B5EF4-FFF2-40B4-BE49-F238E27FC236}">
                  <a16:creationId xmlns:a16="http://schemas.microsoft.com/office/drawing/2014/main" id="{95AE2B2B-DA0A-BECD-7917-79874F4668D3}"/>
                </a:ext>
              </a:extLst>
            </p:cNvPr>
            <p:cNvSpPr/>
            <p:nvPr/>
          </p:nvSpPr>
          <p:spPr>
            <a:xfrm>
              <a:off x="4829538" y="-580417"/>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9" name="Straight Connector 38">
              <a:extLst>
                <a:ext uri="{FF2B5EF4-FFF2-40B4-BE49-F238E27FC236}">
                  <a16:creationId xmlns:a16="http://schemas.microsoft.com/office/drawing/2014/main" id="{5A923A4A-F8A1-D508-A408-62DD43A9967B}"/>
                </a:ext>
              </a:extLst>
            </p:cNvPr>
            <p:cNvCxnSpPr>
              <a:cxnSpLocks/>
              <a:stCxn id="38" idx="6"/>
            </p:cNvCxnSpPr>
            <p:nvPr/>
          </p:nvCxnSpPr>
          <p:spPr>
            <a:xfrm>
              <a:off x="5058138" y="-466117"/>
              <a:ext cx="1104899"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454A1DA-3CA6-327B-5F75-28A677496F0F}"/>
                </a:ext>
              </a:extLst>
            </p:cNvPr>
            <p:cNvSpPr txBox="1"/>
            <p:nvPr/>
          </p:nvSpPr>
          <p:spPr>
            <a:xfrm>
              <a:off x="6163036" y="-682076"/>
              <a:ext cx="4433875" cy="830997"/>
            </a:xfrm>
            <a:prstGeom prst="rect">
              <a:avLst/>
            </a:prstGeom>
            <a:noFill/>
          </p:spPr>
          <p:txBody>
            <a:bodyPr wrap="square" rtlCol="0">
              <a:spAutoFit/>
            </a:bodyPr>
            <a:lstStyle/>
            <a:p>
              <a:pPr>
                <a:defRPr/>
              </a:pPr>
              <a:r>
                <a:rPr lang="en-US" sz="2400" dirty="0">
                  <a:solidFill>
                    <a:prstClr val="black"/>
                  </a:solidFill>
                  <a:cs typeface="Segoe UI" panose="020B0502040204020203" pitchFamily="34" charset="0"/>
                </a:rPr>
                <a:t>DEA Joint Intelligence Report: Xylazine</a:t>
              </a:r>
            </a:p>
          </p:txBody>
        </p:sp>
        <p:sp>
          <p:nvSpPr>
            <p:cNvPr id="41" name="TextBox 40">
              <a:extLst>
                <a:ext uri="{FF2B5EF4-FFF2-40B4-BE49-F238E27FC236}">
                  <a16:creationId xmlns:a16="http://schemas.microsoft.com/office/drawing/2014/main" id="{BD01545F-E62D-F10A-CD5B-F10C2C65B10C}"/>
                </a:ext>
              </a:extLst>
            </p:cNvPr>
            <p:cNvSpPr txBox="1"/>
            <p:nvPr/>
          </p:nvSpPr>
          <p:spPr>
            <a:xfrm>
              <a:off x="5044666" y="-906828"/>
              <a:ext cx="133763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10/2022</a:t>
              </a:r>
            </a:p>
          </p:txBody>
        </p:sp>
      </p:grpSp>
      <p:grpSp>
        <p:nvGrpSpPr>
          <p:cNvPr id="17" name="Group 16">
            <a:extLst>
              <a:ext uri="{FF2B5EF4-FFF2-40B4-BE49-F238E27FC236}">
                <a16:creationId xmlns:a16="http://schemas.microsoft.com/office/drawing/2014/main" id="{82CFFE47-DD75-44FF-3F9A-BFC05721397E}"/>
              </a:ext>
            </a:extLst>
          </p:cNvPr>
          <p:cNvGrpSpPr/>
          <p:nvPr/>
        </p:nvGrpSpPr>
        <p:grpSpPr>
          <a:xfrm>
            <a:off x="0" y="3981884"/>
            <a:ext cx="5074222" cy="1234010"/>
            <a:chOff x="-20398" y="311694"/>
            <a:chExt cx="5074222" cy="1234010"/>
          </a:xfrm>
        </p:grpSpPr>
        <p:sp>
          <p:nvSpPr>
            <p:cNvPr id="55" name="Oval 54">
              <a:extLst>
                <a:ext uri="{FF2B5EF4-FFF2-40B4-BE49-F238E27FC236}">
                  <a16:creationId xmlns:a16="http://schemas.microsoft.com/office/drawing/2014/main" id="{B865ED86-D83B-4C6B-583A-3D58E32A7B3E}"/>
                </a:ext>
              </a:extLst>
            </p:cNvPr>
            <p:cNvSpPr/>
            <p:nvPr/>
          </p:nvSpPr>
          <p:spPr>
            <a:xfrm>
              <a:off x="4825224" y="632930"/>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TextBox 55">
              <a:extLst>
                <a:ext uri="{FF2B5EF4-FFF2-40B4-BE49-F238E27FC236}">
                  <a16:creationId xmlns:a16="http://schemas.microsoft.com/office/drawing/2014/main" id="{22233058-073A-EA0E-E3A0-6A40AE930F5B}"/>
                </a:ext>
              </a:extLst>
            </p:cNvPr>
            <p:cNvSpPr txBox="1"/>
            <p:nvPr/>
          </p:nvSpPr>
          <p:spPr>
            <a:xfrm>
              <a:off x="-20398" y="714707"/>
              <a:ext cx="442161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cs typeface="Segoe UI" panose="020B0502040204020203" pitchFamily="34" charset="0"/>
                </a:rPr>
                <a:t>Fentanyl-Xylazine Designated U.S. Emerging Threat</a:t>
              </a:r>
              <a:endParaRPr kumimoji="0" lang="en-US" sz="2400" b="0" i="0" u="none" strike="noStrike" kern="1200" cap="none" spc="0" normalizeH="0" baseline="0" noProof="0" dirty="0">
                <a:ln>
                  <a:noFill/>
                </a:ln>
                <a:solidFill>
                  <a:prstClr val="black"/>
                </a:solidFill>
                <a:effectLst/>
                <a:uLnTx/>
                <a:uFillTx/>
                <a:cs typeface="Segoe UI" panose="020B0502040204020203" pitchFamily="34" charset="0"/>
              </a:endParaRPr>
            </a:p>
          </p:txBody>
        </p:sp>
        <p:cxnSp>
          <p:nvCxnSpPr>
            <p:cNvPr id="57" name="Straight Connector 56">
              <a:extLst>
                <a:ext uri="{FF2B5EF4-FFF2-40B4-BE49-F238E27FC236}">
                  <a16:creationId xmlns:a16="http://schemas.microsoft.com/office/drawing/2014/main" id="{9715F401-B47F-0386-EE83-8B7970305E7D}"/>
                </a:ext>
              </a:extLst>
            </p:cNvPr>
            <p:cNvCxnSpPr>
              <a:cxnSpLocks/>
            </p:cNvCxnSpPr>
            <p:nvPr/>
          </p:nvCxnSpPr>
          <p:spPr>
            <a:xfrm flipH="1">
              <a:off x="3617335" y="750866"/>
              <a:ext cx="1207889" cy="14873"/>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38167C6-33E5-F1A8-0164-F85CA61C5A67}"/>
                </a:ext>
              </a:extLst>
            </p:cNvPr>
            <p:cNvSpPr txBox="1"/>
            <p:nvPr/>
          </p:nvSpPr>
          <p:spPr>
            <a:xfrm>
              <a:off x="3419211" y="311694"/>
              <a:ext cx="114007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4/2023</a:t>
              </a:r>
            </a:p>
          </p:txBody>
        </p:sp>
      </p:grpSp>
      <p:grpSp>
        <p:nvGrpSpPr>
          <p:cNvPr id="18" name="Group 17">
            <a:extLst>
              <a:ext uri="{FF2B5EF4-FFF2-40B4-BE49-F238E27FC236}">
                <a16:creationId xmlns:a16="http://schemas.microsoft.com/office/drawing/2014/main" id="{52E69B8A-7062-FBD3-B3C1-8A0EF3EDD188}"/>
              </a:ext>
            </a:extLst>
          </p:cNvPr>
          <p:cNvGrpSpPr/>
          <p:nvPr/>
        </p:nvGrpSpPr>
        <p:grpSpPr>
          <a:xfrm>
            <a:off x="4845622" y="4977494"/>
            <a:ext cx="5331623" cy="756412"/>
            <a:chOff x="4844778" y="4669597"/>
            <a:chExt cx="5331623" cy="756412"/>
          </a:xfrm>
        </p:grpSpPr>
        <p:sp>
          <p:nvSpPr>
            <p:cNvPr id="3" name="Oval 2">
              <a:extLst>
                <a:ext uri="{FF2B5EF4-FFF2-40B4-BE49-F238E27FC236}">
                  <a16:creationId xmlns:a16="http://schemas.microsoft.com/office/drawing/2014/main" id="{EF1B48A3-3B55-8E7F-B2CC-4D6357F353DB}"/>
                </a:ext>
              </a:extLst>
            </p:cNvPr>
            <p:cNvSpPr/>
            <p:nvPr/>
          </p:nvSpPr>
          <p:spPr>
            <a:xfrm>
              <a:off x="4844778" y="4997423"/>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BB808678-29A8-21EB-63EA-7D0D237797D6}"/>
                </a:ext>
              </a:extLst>
            </p:cNvPr>
            <p:cNvCxnSpPr>
              <a:cxnSpLocks/>
              <a:stCxn id="3" idx="6"/>
            </p:cNvCxnSpPr>
            <p:nvPr/>
          </p:nvCxnSpPr>
          <p:spPr>
            <a:xfrm>
              <a:off x="5073378" y="5111723"/>
              <a:ext cx="1104899"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5E862B-BDD0-90B2-F97D-E8540A794FB3}"/>
                </a:ext>
              </a:extLst>
            </p:cNvPr>
            <p:cNvSpPr txBox="1"/>
            <p:nvPr/>
          </p:nvSpPr>
          <p:spPr>
            <a:xfrm>
              <a:off x="6178277" y="4964344"/>
              <a:ext cx="399812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Segoe UI" panose="020B0502040204020203" pitchFamily="34" charset="0"/>
                </a:rPr>
                <a:t>ONDCP releases National Plan</a:t>
              </a:r>
            </a:p>
          </p:txBody>
        </p:sp>
        <p:sp>
          <p:nvSpPr>
            <p:cNvPr id="8" name="TextBox 7">
              <a:extLst>
                <a:ext uri="{FF2B5EF4-FFF2-40B4-BE49-F238E27FC236}">
                  <a16:creationId xmlns:a16="http://schemas.microsoft.com/office/drawing/2014/main" id="{2E25CDB4-892E-05AD-CE37-B20C2F03CA03}"/>
                </a:ext>
              </a:extLst>
            </p:cNvPr>
            <p:cNvSpPr txBox="1"/>
            <p:nvPr/>
          </p:nvSpPr>
          <p:spPr>
            <a:xfrm>
              <a:off x="5161158" y="4669597"/>
              <a:ext cx="110489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7/2023</a:t>
              </a:r>
            </a:p>
          </p:txBody>
        </p:sp>
      </p:grpSp>
      <p:grpSp>
        <p:nvGrpSpPr>
          <p:cNvPr id="50" name="Group 49">
            <a:extLst>
              <a:ext uri="{FF2B5EF4-FFF2-40B4-BE49-F238E27FC236}">
                <a16:creationId xmlns:a16="http://schemas.microsoft.com/office/drawing/2014/main" id="{43E5A6FA-B59B-407B-9AC2-4133E81C72A2}"/>
              </a:ext>
            </a:extLst>
          </p:cNvPr>
          <p:cNvGrpSpPr/>
          <p:nvPr/>
        </p:nvGrpSpPr>
        <p:grpSpPr>
          <a:xfrm>
            <a:off x="242275" y="6123993"/>
            <a:ext cx="11707450" cy="664000"/>
            <a:chOff x="242275" y="6123993"/>
            <a:chExt cx="11707450" cy="664000"/>
          </a:xfrm>
        </p:grpSpPr>
        <p:grpSp>
          <p:nvGrpSpPr>
            <p:cNvPr id="51" name="Group 50">
              <a:extLst>
                <a:ext uri="{FF2B5EF4-FFF2-40B4-BE49-F238E27FC236}">
                  <a16:creationId xmlns:a16="http://schemas.microsoft.com/office/drawing/2014/main" id="{371C6E64-AF5B-44CF-B8B3-A672D7BE9392}"/>
                </a:ext>
              </a:extLst>
            </p:cNvPr>
            <p:cNvGrpSpPr/>
            <p:nvPr/>
          </p:nvGrpSpPr>
          <p:grpSpPr>
            <a:xfrm>
              <a:off x="242275" y="6123993"/>
              <a:ext cx="11707450" cy="664000"/>
              <a:chOff x="242275" y="6123993"/>
              <a:chExt cx="11707450" cy="664000"/>
            </a:xfrm>
          </p:grpSpPr>
          <p:sp>
            <p:nvSpPr>
              <p:cNvPr id="53" name="Rectangle 52">
                <a:extLst>
                  <a:ext uri="{FF2B5EF4-FFF2-40B4-BE49-F238E27FC236}">
                    <a16:creationId xmlns:a16="http://schemas.microsoft.com/office/drawing/2014/main" id="{46F5558F-D672-463F-9B83-F16DE01A3BE7}"/>
                  </a:ext>
                </a:extLst>
              </p:cNvPr>
              <p:cNvSpPr/>
              <p:nvPr/>
            </p:nvSpPr>
            <p:spPr>
              <a:xfrm>
                <a:off x="242275" y="6123993"/>
                <a:ext cx="11707450" cy="661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Department of Medicine | University of Pittsburgh">
                <a:extLst>
                  <a:ext uri="{FF2B5EF4-FFF2-40B4-BE49-F238E27FC236}">
                    <a16:creationId xmlns:a16="http://schemas.microsoft.com/office/drawing/2014/main" id="{8B5D09E7-E8A3-445B-B1FE-F42E9371F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6167709"/>
                <a:ext cx="2009185" cy="62028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8B1D9DDA-27EE-411E-9430-63B6D3BFB1B7}"/>
                  </a:ext>
                </a:extLst>
              </p:cNvPr>
              <p:cNvSpPr/>
              <p:nvPr/>
            </p:nvSpPr>
            <p:spPr>
              <a:xfrm>
                <a:off x="2897776" y="6178083"/>
                <a:ext cx="5830158" cy="523220"/>
              </a:xfrm>
              <a:prstGeom prst="rect">
                <a:avLst/>
              </a:prstGeom>
              <a:noFill/>
            </p:spPr>
            <p:txBody>
              <a:bodyPr wrap="square" lIns="91440" tIns="45720" rIns="91440" bIns="45720">
                <a:spAutoFit/>
              </a:bodyPr>
              <a:lstStyle/>
              <a:p>
                <a:pPr algn="ctr"/>
                <a:endParaRPr lang="en-US" sz="2800" dirty="0">
                  <a:ln w="0"/>
                  <a:solidFill>
                    <a:schemeClr val="accent1">
                      <a:lumMod val="75000"/>
                    </a:schemeClr>
                  </a:solidFill>
                  <a:effectLst>
                    <a:outerShdw blurRad="38100" dist="25400" dir="5400000" algn="ctr" rotWithShape="0">
                      <a:srgbClr val="6E747A">
                        <a:alpha val="43000"/>
                      </a:srgbClr>
                    </a:outerShdw>
                  </a:effectLst>
                  <a:latin typeface="+mj-lt"/>
                </a:endParaRPr>
              </a:p>
            </p:txBody>
          </p:sp>
        </p:grpSp>
        <p:pic>
          <p:nvPicPr>
            <p:cNvPr id="52" name="Picture 51" descr="Image preview">
              <a:extLst>
                <a:ext uri="{FF2B5EF4-FFF2-40B4-BE49-F238E27FC236}">
                  <a16:creationId xmlns:a16="http://schemas.microsoft.com/office/drawing/2014/main" id="{FA85D56D-49AF-435D-9B30-FF9EFE88B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111" y="6199372"/>
              <a:ext cx="2524240" cy="543864"/>
            </a:xfrm>
            <a:prstGeom prst="rect">
              <a:avLst/>
            </a:prstGeom>
            <a:noFill/>
            <a:extLst>
              <a:ext uri="{909E8E84-426E-40DD-AFC4-6F175D3DCCD1}">
                <a14:hiddenFill xmlns:a14="http://schemas.microsoft.com/office/drawing/2010/main">
                  <a:solidFill>
                    <a:srgbClr val="FFFFFF"/>
                  </a:solidFill>
                </a14:hiddenFill>
              </a:ext>
            </a:extLst>
          </p:spPr>
        </p:pic>
      </p:grpSp>
      <p:pic>
        <p:nvPicPr>
          <p:cNvPr id="63" name="Picture 62">
            <a:extLst>
              <a:ext uri="{FF2B5EF4-FFF2-40B4-BE49-F238E27FC236}">
                <a16:creationId xmlns:a16="http://schemas.microsoft.com/office/drawing/2014/main" id="{0387F315-CF72-4F11-B0A2-6F2AE8402F58}"/>
              </a:ext>
            </a:extLst>
          </p:cNvPr>
          <p:cNvPicPr>
            <a:picLocks noChangeAspect="1"/>
          </p:cNvPicPr>
          <p:nvPr/>
        </p:nvPicPr>
        <p:blipFill rotWithShape="1">
          <a:blip r:embed="rId5"/>
          <a:srcRect l="29798" t="49404" r="50339" b="27937"/>
          <a:stretch/>
        </p:blipFill>
        <p:spPr>
          <a:xfrm>
            <a:off x="9930554" y="3601093"/>
            <a:ext cx="1950298" cy="1337600"/>
          </a:xfrm>
          <a:prstGeom prst="rect">
            <a:avLst/>
          </a:prstGeom>
        </p:spPr>
      </p:pic>
      <p:grpSp>
        <p:nvGrpSpPr>
          <p:cNvPr id="71" name="Group 70">
            <a:extLst>
              <a:ext uri="{FF2B5EF4-FFF2-40B4-BE49-F238E27FC236}">
                <a16:creationId xmlns:a16="http://schemas.microsoft.com/office/drawing/2014/main" id="{471ADC41-493E-4662-B50F-BDD79A84751E}"/>
              </a:ext>
            </a:extLst>
          </p:cNvPr>
          <p:cNvGrpSpPr/>
          <p:nvPr/>
        </p:nvGrpSpPr>
        <p:grpSpPr>
          <a:xfrm>
            <a:off x="4838836" y="3513481"/>
            <a:ext cx="5331623" cy="756412"/>
            <a:chOff x="4844778" y="4669597"/>
            <a:chExt cx="5331623" cy="756412"/>
          </a:xfrm>
        </p:grpSpPr>
        <p:sp>
          <p:nvSpPr>
            <p:cNvPr id="72" name="Oval 71">
              <a:extLst>
                <a:ext uri="{FF2B5EF4-FFF2-40B4-BE49-F238E27FC236}">
                  <a16:creationId xmlns:a16="http://schemas.microsoft.com/office/drawing/2014/main" id="{5C5640EB-A0C4-4FD8-9E88-2CBD4B8DF9C8}"/>
                </a:ext>
              </a:extLst>
            </p:cNvPr>
            <p:cNvSpPr/>
            <p:nvPr/>
          </p:nvSpPr>
          <p:spPr>
            <a:xfrm>
              <a:off x="4844778" y="4997423"/>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3" name="Straight Connector 72">
              <a:extLst>
                <a:ext uri="{FF2B5EF4-FFF2-40B4-BE49-F238E27FC236}">
                  <a16:creationId xmlns:a16="http://schemas.microsoft.com/office/drawing/2014/main" id="{37A1C042-6CE6-4D40-9868-61143A4C01B8}"/>
                </a:ext>
              </a:extLst>
            </p:cNvPr>
            <p:cNvCxnSpPr>
              <a:cxnSpLocks/>
              <a:stCxn id="72" idx="6"/>
            </p:cNvCxnSpPr>
            <p:nvPr/>
          </p:nvCxnSpPr>
          <p:spPr>
            <a:xfrm>
              <a:off x="5073378" y="5111723"/>
              <a:ext cx="1104899"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B25CD79-F6CD-4258-9A29-00C2C757CAB8}"/>
                </a:ext>
              </a:extLst>
            </p:cNvPr>
            <p:cNvSpPr txBox="1"/>
            <p:nvPr/>
          </p:nvSpPr>
          <p:spPr>
            <a:xfrm>
              <a:off x="6178277" y="4964344"/>
              <a:ext cx="3998124" cy="461665"/>
            </a:xfrm>
            <a:prstGeom prst="rect">
              <a:avLst/>
            </a:prstGeom>
            <a:noFill/>
          </p:spPr>
          <p:txBody>
            <a:bodyPr wrap="square" rtlCol="0">
              <a:spAutoFit/>
            </a:bodyPr>
            <a:lstStyle/>
            <a:p>
              <a:pPr>
                <a:defRPr/>
              </a:pPr>
              <a:r>
                <a:rPr lang="en-US" sz="2400" dirty="0">
                  <a:solidFill>
                    <a:prstClr val="black"/>
                  </a:solidFill>
                  <a:cs typeface="Segoe UI" panose="020B0502040204020203" pitchFamily="34" charset="0"/>
                </a:rPr>
                <a:t>Xylazine Test Strips Available </a:t>
              </a:r>
            </a:p>
          </p:txBody>
        </p:sp>
        <p:sp>
          <p:nvSpPr>
            <p:cNvPr id="75" name="TextBox 74">
              <a:extLst>
                <a:ext uri="{FF2B5EF4-FFF2-40B4-BE49-F238E27FC236}">
                  <a16:creationId xmlns:a16="http://schemas.microsoft.com/office/drawing/2014/main" id="{A005F5BD-A04A-4F8B-9D85-53BD9155EF4C}"/>
                </a:ext>
              </a:extLst>
            </p:cNvPr>
            <p:cNvSpPr txBox="1"/>
            <p:nvPr/>
          </p:nvSpPr>
          <p:spPr>
            <a:xfrm>
              <a:off x="5161158" y="4669597"/>
              <a:ext cx="110489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3/2023</a:t>
              </a:r>
            </a:p>
          </p:txBody>
        </p:sp>
      </p:grpSp>
      <p:grpSp>
        <p:nvGrpSpPr>
          <p:cNvPr id="76" name="Group 75">
            <a:extLst>
              <a:ext uri="{FF2B5EF4-FFF2-40B4-BE49-F238E27FC236}">
                <a16:creationId xmlns:a16="http://schemas.microsoft.com/office/drawing/2014/main" id="{9E19F450-0491-4B7C-891A-EE492AE0041F}"/>
              </a:ext>
            </a:extLst>
          </p:cNvPr>
          <p:cNvGrpSpPr/>
          <p:nvPr/>
        </p:nvGrpSpPr>
        <p:grpSpPr>
          <a:xfrm>
            <a:off x="-279986" y="1864816"/>
            <a:ext cx="5538799" cy="1150620"/>
            <a:chOff x="-289253" y="-289090"/>
            <a:chExt cx="5538799" cy="1150620"/>
          </a:xfrm>
        </p:grpSpPr>
        <p:sp>
          <p:nvSpPr>
            <p:cNvPr id="77" name="Oval 76">
              <a:extLst>
                <a:ext uri="{FF2B5EF4-FFF2-40B4-BE49-F238E27FC236}">
                  <a16:creationId xmlns:a16="http://schemas.microsoft.com/office/drawing/2014/main" id="{057231D1-B31B-4153-8E90-07000CD05AA3}"/>
                </a:ext>
              </a:extLst>
            </p:cNvPr>
            <p:cNvSpPr/>
            <p:nvPr/>
          </p:nvSpPr>
          <p:spPr>
            <a:xfrm>
              <a:off x="4825224" y="632930"/>
              <a:ext cx="228600" cy="228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BD24E43D-7320-4AE4-9DDB-C279BCACD914}"/>
                </a:ext>
              </a:extLst>
            </p:cNvPr>
            <p:cNvSpPr txBox="1"/>
            <p:nvPr/>
          </p:nvSpPr>
          <p:spPr>
            <a:xfrm>
              <a:off x="-289253" y="-289090"/>
              <a:ext cx="4214636"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Segoe UI" panose="020B0502040204020203" pitchFamily="34" charset="0"/>
                </a:rPr>
                <a:t>FDA alerts Healthcare professionals of Xylazine risks</a:t>
              </a:r>
            </a:p>
          </p:txBody>
        </p:sp>
        <p:cxnSp>
          <p:nvCxnSpPr>
            <p:cNvPr id="79" name="Straight Connector 78">
              <a:extLst>
                <a:ext uri="{FF2B5EF4-FFF2-40B4-BE49-F238E27FC236}">
                  <a16:creationId xmlns:a16="http://schemas.microsoft.com/office/drawing/2014/main" id="{DDC9FB34-C8C1-4D0E-A6A8-63D23C72C348}"/>
                </a:ext>
              </a:extLst>
            </p:cNvPr>
            <p:cNvCxnSpPr>
              <a:cxnSpLocks/>
            </p:cNvCxnSpPr>
            <p:nvPr/>
          </p:nvCxnSpPr>
          <p:spPr>
            <a:xfrm flipH="1">
              <a:off x="3617335" y="750866"/>
              <a:ext cx="1207889" cy="14873"/>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5268C04-319D-45D0-A1D2-8ADC78299DC0}"/>
                </a:ext>
              </a:extLst>
            </p:cNvPr>
            <p:cNvSpPr txBox="1"/>
            <p:nvPr/>
          </p:nvSpPr>
          <p:spPr>
            <a:xfrm>
              <a:off x="3552881" y="348253"/>
              <a:ext cx="169666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cs typeface="Segoe UI" panose="020B0502040204020203" pitchFamily="34" charset="0"/>
                </a:rPr>
                <a:t>11</a:t>
              </a:r>
              <a:r>
                <a:rPr kumimoji="0" lang="en-US" sz="2400" b="1" i="0" u="none" strike="noStrike" kern="1200" cap="none" spc="0" normalizeH="0" baseline="0" noProof="0" dirty="0">
                  <a:ln>
                    <a:noFill/>
                  </a:ln>
                  <a:solidFill>
                    <a:prstClr val="black"/>
                  </a:solidFill>
                  <a:effectLst/>
                  <a:uLnTx/>
                  <a:uFillTx/>
                  <a:cs typeface="Segoe UI" panose="020B0502040204020203" pitchFamily="34" charset="0"/>
                </a:rPr>
                <a:t>/2022</a:t>
              </a:r>
            </a:p>
          </p:txBody>
        </p:sp>
      </p:grpSp>
      <p:pic>
        <p:nvPicPr>
          <p:cNvPr id="82" name="Picture 81">
            <a:extLst>
              <a:ext uri="{FF2B5EF4-FFF2-40B4-BE49-F238E27FC236}">
                <a16:creationId xmlns:a16="http://schemas.microsoft.com/office/drawing/2014/main" id="{AC6E6185-4A07-42E8-8BA7-5C3F5FABD650}"/>
              </a:ext>
            </a:extLst>
          </p:cNvPr>
          <p:cNvPicPr>
            <a:picLocks noChangeAspect="1"/>
          </p:cNvPicPr>
          <p:nvPr/>
        </p:nvPicPr>
        <p:blipFill rotWithShape="1">
          <a:blip r:embed="rId6"/>
          <a:srcRect l="45252" t="11581" r="45998" b="79202"/>
          <a:stretch/>
        </p:blipFill>
        <p:spPr>
          <a:xfrm>
            <a:off x="653232" y="3479489"/>
            <a:ext cx="2060625" cy="841387"/>
          </a:xfrm>
          <a:prstGeom prst="rect">
            <a:avLst/>
          </a:prstGeom>
        </p:spPr>
      </p:pic>
      <p:grpSp>
        <p:nvGrpSpPr>
          <p:cNvPr id="81" name="Group 80">
            <a:extLst>
              <a:ext uri="{FF2B5EF4-FFF2-40B4-BE49-F238E27FC236}">
                <a16:creationId xmlns:a16="http://schemas.microsoft.com/office/drawing/2014/main" id="{494F2AD1-A885-41E5-AAC1-B72B51BBA9DA}"/>
              </a:ext>
            </a:extLst>
          </p:cNvPr>
          <p:cNvGrpSpPr/>
          <p:nvPr/>
        </p:nvGrpSpPr>
        <p:grpSpPr>
          <a:xfrm>
            <a:off x="4650534" y="431273"/>
            <a:ext cx="7020763" cy="858341"/>
            <a:chOff x="4829538" y="3047314"/>
            <a:chExt cx="7020763" cy="858341"/>
          </a:xfrm>
        </p:grpSpPr>
        <p:sp>
          <p:nvSpPr>
            <p:cNvPr id="83" name="Oval 82">
              <a:extLst>
                <a:ext uri="{FF2B5EF4-FFF2-40B4-BE49-F238E27FC236}">
                  <a16:creationId xmlns:a16="http://schemas.microsoft.com/office/drawing/2014/main" id="{F2BAAB14-C8A8-41DA-8DE2-F4A96A7CDD27}"/>
                </a:ext>
              </a:extLst>
            </p:cNvPr>
            <p:cNvSpPr/>
            <p:nvPr/>
          </p:nvSpPr>
          <p:spPr>
            <a:xfrm>
              <a:off x="4829538" y="3351503"/>
              <a:ext cx="228600" cy="228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cxnSp>
          <p:nvCxnSpPr>
            <p:cNvPr id="84" name="Straight Connector 83">
              <a:extLst>
                <a:ext uri="{FF2B5EF4-FFF2-40B4-BE49-F238E27FC236}">
                  <a16:creationId xmlns:a16="http://schemas.microsoft.com/office/drawing/2014/main" id="{F257901A-DEED-4E2A-87D7-FB083957A2B0}"/>
                </a:ext>
              </a:extLst>
            </p:cNvPr>
            <p:cNvCxnSpPr>
              <a:cxnSpLocks/>
              <a:stCxn id="83" idx="6"/>
            </p:cNvCxnSpPr>
            <p:nvPr/>
          </p:nvCxnSpPr>
          <p:spPr>
            <a:xfrm>
              <a:off x="5058138" y="3465803"/>
              <a:ext cx="1104899"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54DE1D5-0783-4C95-A83A-9A6D987570DD}"/>
                </a:ext>
              </a:extLst>
            </p:cNvPr>
            <p:cNvSpPr txBox="1"/>
            <p:nvPr/>
          </p:nvSpPr>
          <p:spPr>
            <a:xfrm>
              <a:off x="6201365" y="3074658"/>
              <a:ext cx="5648936"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FF0000"/>
                  </a:solidFill>
                  <a:effectLst/>
                  <a:uLnTx/>
                  <a:uFillTx/>
                  <a:cs typeface="Segoe UI" panose="020B0502040204020203" pitchFamily="34" charset="0"/>
                </a:rPr>
                <a:t>Xylazin</a:t>
              </a:r>
              <a:r>
                <a:rPr lang="en-US" sz="2400" dirty="0">
                  <a:solidFill>
                    <a:srgbClr val="FF0000"/>
                  </a:solidFill>
                  <a:cs typeface="Segoe UI" panose="020B0502040204020203" pitchFamily="34" charset="0"/>
                </a:rPr>
                <a:t>e Training and Technical Assistance begins </a:t>
              </a:r>
              <a:endParaRPr kumimoji="0" lang="en-US" sz="2400" b="0" i="0" u="none" strike="noStrike" kern="1200" cap="none" spc="0" normalizeH="0" baseline="0" noProof="0" dirty="0">
                <a:ln>
                  <a:noFill/>
                </a:ln>
                <a:solidFill>
                  <a:srgbClr val="FF0000"/>
                </a:solidFill>
                <a:effectLst/>
                <a:uLnTx/>
                <a:uFillTx/>
                <a:cs typeface="Segoe UI" panose="020B0502040204020203" pitchFamily="34" charset="0"/>
              </a:endParaRPr>
            </a:p>
          </p:txBody>
        </p:sp>
        <p:sp>
          <p:nvSpPr>
            <p:cNvPr id="86" name="TextBox 85">
              <a:extLst>
                <a:ext uri="{FF2B5EF4-FFF2-40B4-BE49-F238E27FC236}">
                  <a16:creationId xmlns:a16="http://schemas.microsoft.com/office/drawing/2014/main" id="{6E544607-7589-4D65-A007-128A172C7E80}"/>
                </a:ext>
              </a:extLst>
            </p:cNvPr>
            <p:cNvSpPr txBox="1"/>
            <p:nvPr/>
          </p:nvSpPr>
          <p:spPr>
            <a:xfrm>
              <a:off x="5208457" y="3047314"/>
              <a:ext cx="110489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cs typeface="Segoe UI" panose="020B0502040204020203" pitchFamily="34" charset="0"/>
                </a:rPr>
                <a:t>7/2022</a:t>
              </a:r>
              <a:endParaRPr kumimoji="0" lang="en-US" sz="2400" b="1" i="0" u="none" strike="noStrike" kern="1200" cap="none" spc="0" normalizeH="0" baseline="0" noProof="0" dirty="0">
                <a:ln>
                  <a:noFill/>
                </a:ln>
                <a:solidFill>
                  <a:srgbClr val="FF0000"/>
                </a:solidFill>
                <a:effectLst/>
                <a:uLnTx/>
                <a:uFillTx/>
                <a:cs typeface="Segoe UI" panose="020B0502040204020203" pitchFamily="34" charset="0"/>
              </a:endParaRPr>
            </a:p>
          </p:txBody>
        </p:sp>
      </p:grpSp>
      <p:sp>
        <p:nvSpPr>
          <p:cNvPr id="87" name="Title 1">
            <a:extLst>
              <a:ext uri="{FF2B5EF4-FFF2-40B4-BE49-F238E27FC236}">
                <a16:creationId xmlns:a16="http://schemas.microsoft.com/office/drawing/2014/main" id="{6F981739-3432-4FA8-AC58-89501BDB99A1}"/>
              </a:ext>
            </a:extLst>
          </p:cNvPr>
          <p:cNvSpPr>
            <a:spLocks noGrp="1"/>
          </p:cNvSpPr>
          <p:nvPr>
            <p:ph type="title"/>
          </p:nvPr>
        </p:nvSpPr>
        <p:spPr>
          <a:xfrm>
            <a:off x="195844" y="78575"/>
            <a:ext cx="4454690" cy="1325563"/>
          </a:xfrm>
        </p:spPr>
        <p:txBody>
          <a:bodyPr>
            <a:normAutofit/>
          </a:bodyPr>
          <a:lstStyle/>
          <a:p>
            <a:r>
              <a:rPr lang="en-US" b="1" dirty="0"/>
              <a:t>Evolving landscape </a:t>
            </a:r>
          </a:p>
        </p:txBody>
      </p:sp>
      <p:cxnSp>
        <p:nvCxnSpPr>
          <p:cNvPr id="88" name="Straight Arrow Connector 87">
            <a:extLst>
              <a:ext uri="{FF2B5EF4-FFF2-40B4-BE49-F238E27FC236}">
                <a16:creationId xmlns:a16="http://schemas.microsoft.com/office/drawing/2014/main" id="{6097F563-CF80-436A-924C-B9F9A634DEE4}"/>
              </a:ext>
            </a:extLst>
          </p:cNvPr>
          <p:cNvCxnSpPr>
            <a:cxnSpLocks/>
          </p:cNvCxnSpPr>
          <p:nvPr/>
        </p:nvCxnSpPr>
        <p:spPr>
          <a:xfrm>
            <a:off x="4764834" y="735462"/>
            <a:ext cx="0" cy="5110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The Growing Threat of Xylazine and its Mixture with Illicit Drugs">
            <a:extLst>
              <a:ext uri="{FF2B5EF4-FFF2-40B4-BE49-F238E27FC236}">
                <a16:creationId xmlns:a16="http://schemas.microsoft.com/office/drawing/2014/main" id="{DF0A5993-B078-4446-AEAD-CD9CE6E571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6408" y="1711556"/>
            <a:ext cx="1503755" cy="15037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D017378B-8C58-4286-9440-BCACF5E758F4}"/>
              </a:ext>
            </a:extLst>
          </p:cNvPr>
          <p:cNvSpPr/>
          <p:nvPr/>
        </p:nvSpPr>
        <p:spPr>
          <a:xfrm>
            <a:off x="2350371" y="6488668"/>
            <a:ext cx="383438" cy="369332"/>
          </a:xfrm>
          <a:prstGeom prst="rect">
            <a:avLst/>
          </a:prstGeom>
        </p:spPr>
        <p:txBody>
          <a:bodyPr wrap="none">
            <a:spAutoFit/>
          </a:bodyPr>
          <a:lstStyle/>
          <a:p>
            <a:r>
              <a:rPr lang="en-US" dirty="0"/>
              <a:t>RJ</a:t>
            </a:r>
          </a:p>
        </p:txBody>
      </p:sp>
    </p:spTree>
    <p:extLst>
      <p:ext uri="{BB962C8B-B14F-4D97-AF65-F5344CB8AC3E}">
        <p14:creationId xmlns:p14="http://schemas.microsoft.com/office/powerpoint/2010/main" val="4266058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B6F975B8DBAC43A7643773B0A4B969" ma:contentTypeVersion="13" ma:contentTypeDescription="Create a new document." ma:contentTypeScope="" ma:versionID="ee32fc20be60cd602cd816122a74f059">
  <xsd:schema xmlns:xsd="http://www.w3.org/2001/XMLSchema" xmlns:xs="http://www.w3.org/2001/XMLSchema" xmlns:p="http://schemas.microsoft.com/office/2006/metadata/properties" xmlns:ns3="23a0cb32-a91d-4c95-9cbe-6e5ca8cf5a7b" xmlns:ns4="4accac3b-f155-47d8-b7ee-2ded847ed2bf" targetNamespace="http://schemas.microsoft.com/office/2006/metadata/properties" ma:root="true" ma:fieldsID="2af50be3824ff6eb494d275eadcf69a4" ns3:_="" ns4:_="">
    <xsd:import namespace="23a0cb32-a91d-4c95-9cbe-6e5ca8cf5a7b"/>
    <xsd:import namespace="4accac3b-f155-47d8-b7ee-2ded847ed2b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a0cb32-a91d-4c95-9cbe-6e5ca8cf5a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ccac3b-f155-47d8-b7ee-2ded847ed2b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3a0cb32-a91d-4c95-9cbe-6e5ca8cf5a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04C989-5740-4513-A49B-452476CB9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a0cb32-a91d-4c95-9cbe-6e5ca8cf5a7b"/>
    <ds:schemaRef ds:uri="4accac3b-f155-47d8-b7ee-2ded847ed2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23D3FC-1F50-43DC-879E-45C174C977C5}">
  <ds:schemaRefs>
    <ds:schemaRef ds:uri="http://schemas.microsoft.com/office/2006/metadata/properties"/>
    <ds:schemaRef ds:uri="http://purl.org/dc/elements/1.1/"/>
    <ds:schemaRef ds:uri="http://purl.org/dc/terms/"/>
    <ds:schemaRef ds:uri="4accac3b-f155-47d8-b7ee-2ded847ed2bf"/>
    <ds:schemaRef ds:uri="http://schemas.microsoft.com/office/2006/documentManagement/types"/>
    <ds:schemaRef ds:uri="http://schemas.openxmlformats.org/package/2006/metadata/core-properties"/>
    <ds:schemaRef ds:uri="http://schemas.microsoft.com/office/infopath/2007/PartnerControls"/>
    <ds:schemaRef ds:uri="23a0cb32-a91d-4c95-9cbe-6e5ca8cf5a7b"/>
    <ds:schemaRef ds:uri="http://www.w3.org/XML/1998/namespace"/>
    <ds:schemaRef ds:uri="http://purl.org/dc/dcmitype/"/>
  </ds:schemaRefs>
</ds:datastoreItem>
</file>

<file path=customXml/itemProps3.xml><?xml version="1.0" encoding="utf-8"?>
<ds:datastoreItem xmlns:ds="http://schemas.openxmlformats.org/officeDocument/2006/customXml" ds:itemID="{ECF421AA-613B-48E9-A6FA-04C39C44E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13887</TotalTime>
  <Words>2839</Words>
  <Application>Microsoft Office PowerPoint</Application>
  <PresentationFormat>Widescreen</PresentationFormat>
  <Paragraphs>298</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Lustria</vt:lpstr>
      <vt:lpstr>Segoe UI</vt:lpstr>
      <vt:lpstr>Wingdings</vt:lpstr>
      <vt:lpstr>Office Theme</vt:lpstr>
      <vt:lpstr>Xylazine in the Illicit Drug Supply A Need for Responsive Educational Models</vt:lpstr>
      <vt:lpstr>Disclosures, Funding, Acknowledgement</vt:lpstr>
      <vt:lpstr>Learning Objective</vt:lpstr>
      <vt:lpstr>Background</vt:lpstr>
      <vt:lpstr>Program Description</vt:lpstr>
      <vt:lpstr>PowerPoint Presentation</vt:lpstr>
      <vt:lpstr>Program Description</vt:lpstr>
      <vt:lpstr>Prolonged sedation</vt:lpstr>
      <vt:lpstr>Evolving landscape </vt:lpstr>
      <vt:lpstr>Diversity, Equity, Inclusion</vt:lpstr>
      <vt:lpstr>Methods</vt:lpstr>
      <vt:lpstr>Xylazine Training Reach October-July 2023 (n=2,312)</vt:lpstr>
      <vt:lpstr>“How did this program/course affect professional development, clinical practice, or patient outcomes?”  </vt:lpstr>
      <vt:lpstr>PowerPoint Presentation</vt:lpstr>
      <vt:lpstr>Additional requests for organization specific xylazine training and technical assistance (TTA)</vt:lpstr>
      <vt:lpstr>Conclusions</vt:lpstr>
      <vt:lpstr>Thank You!!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Zeroing in on Xylazine Part 1</dc:title>
  <dc:creator>raagini jawa</dc:creator>
  <cp:lastModifiedBy>Jawa, Raagini</cp:lastModifiedBy>
  <cp:revision>166</cp:revision>
  <dcterms:created xsi:type="dcterms:W3CDTF">2022-10-20T00:59:31Z</dcterms:created>
  <dcterms:modified xsi:type="dcterms:W3CDTF">2023-11-04T10:51:24Z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0x01010044B6F975B8DBAC43A7643773B0A4B969</vt:lpwstr>
  </property>
</Properties>
</file>