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787" r:id="rId1"/>
    <p:sldMasterId id="2147483652" r:id="rId2"/>
  </p:sldMasterIdLst>
  <p:notesMasterIdLst>
    <p:notesMasterId r:id="rId18"/>
  </p:notesMasterIdLst>
  <p:handoutMasterIdLst>
    <p:handoutMasterId r:id="rId19"/>
  </p:handoutMasterIdLst>
  <p:sldIdLst>
    <p:sldId id="272" r:id="rId3"/>
    <p:sldId id="367" r:id="rId4"/>
    <p:sldId id="365" r:id="rId5"/>
    <p:sldId id="282" r:id="rId6"/>
    <p:sldId id="286" r:id="rId7"/>
    <p:sldId id="288" r:id="rId8"/>
    <p:sldId id="284" r:id="rId9"/>
    <p:sldId id="289" r:id="rId10"/>
    <p:sldId id="359" r:id="rId11"/>
    <p:sldId id="371" r:id="rId12"/>
    <p:sldId id="368" r:id="rId13"/>
    <p:sldId id="369" r:id="rId14"/>
    <p:sldId id="370" r:id="rId15"/>
    <p:sldId id="283" r:id="rId16"/>
    <p:sldId id="273" r:id="rId17"/>
  </p:sldIdLst>
  <p:sldSz cx="9144000" cy="5143500" type="screen16x9"/>
  <p:notesSz cx="6858000" cy="9144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8"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DDB"/>
    <a:srgbClr val="09254C"/>
    <a:srgbClr val="10345A"/>
    <a:srgbClr val="244883"/>
    <a:srgbClr val="0E67B4"/>
    <a:srgbClr val="ECECEC"/>
    <a:srgbClr val="0B428A"/>
    <a:srgbClr val="0D51AC"/>
    <a:srgbClr val="1A457D"/>
    <a:srgbClr val="0C46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41818" autoAdjust="0"/>
  </p:normalViewPr>
  <p:slideViewPr>
    <p:cSldViewPr snapToGrid="0">
      <p:cViewPr varScale="1">
        <p:scale>
          <a:sx n="35" d="100"/>
          <a:sy n="35" d="100"/>
        </p:scale>
        <p:origin x="2572" y="36"/>
      </p:cViewPr>
      <p:guideLst>
        <p:guide orient="horz" pos="2988"/>
        <p:guide pos="28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Lamont" userId="3c36b8a8-c7b9-4d3d-9b6d-7d7b125622fe" providerId="ADAL" clId="{E380420F-D78A-45CF-BAC9-F3C99C159F63}"/>
    <pc:docChg chg="modSld">
      <pc:chgData name="Isabel Lamont" userId="3c36b8a8-c7b9-4d3d-9b6d-7d7b125622fe" providerId="ADAL" clId="{E380420F-D78A-45CF-BAC9-F3C99C159F63}" dt="2024-11-14T18:59:52.414" v="5" actId="20577"/>
      <pc:docMkLst>
        <pc:docMk/>
      </pc:docMkLst>
      <pc:sldChg chg="modNotesTx">
        <pc:chgData name="Isabel Lamont" userId="3c36b8a8-c7b9-4d3d-9b6d-7d7b125622fe" providerId="ADAL" clId="{E380420F-D78A-45CF-BAC9-F3C99C159F63}" dt="2024-11-14T18:59:52.414" v="5" actId="20577"/>
        <pc:sldMkLst>
          <pc:docMk/>
          <pc:sldMk cId="2878294156" sldId="36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500">
                <a:solidFill>
                  <a:schemeClr val="bg2">
                    <a:lumMod val="10000"/>
                  </a:schemeClr>
                </a:solidFill>
                <a:latin typeface="Arial" panose="020B0604020202020204" pitchFamily="34" charset="0"/>
                <a:cs typeface="Arial" panose="020B0604020202020204" pitchFamily="34"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B99-8643-AF81-6E7647C5CEC6}"/>
            </c:ext>
          </c:extLst>
        </c:ser>
        <c:ser>
          <c:idx val="1"/>
          <c:order val="1"/>
          <c:tx>
            <c:strRef>
              <c:f>Sheet1!$C$1</c:f>
              <c:strCache>
                <c:ptCount val="1"/>
                <c:pt idx="0">
                  <c:v>Series 2</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B99-8643-AF81-6E7647C5CEC6}"/>
            </c:ext>
          </c:extLst>
        </c:ser>
        <c:dLbls>
          <c:showLegendKey val="0"/>
          <c:showVal val="1"/>
          <c:showCatName val="0"/>
          <c:showSerName val="0"/>
          <c:showPercent val="0"/>
          <c:showBubbleSize val="0"/>
        </c:dLbls>
        <c:gapWidth val="182"/>
        <c:axId val="-259906400"/>
        <c:axId val="-363768480"/>
      </c:barChart>
      <c:catAx>
        <c:axId val="-259906400"/>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363768480"/>
        <c:crosses val="autoZero"/>
        <c:auto val="1"/>
        <c:lblAlgn val="ctr"/>
        <c:lblOffset val="100"/>
        <c:noMultiLvlLbl val="0"/>
      </c:catAx>
      <c:valAx>
        <c:axId val="-363768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25990640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ln>
                  <a:noFill/>
                </a:ln>
                <a:solidFill>
                  <a:schemeClr val="bg2">
                    <a:lumMod val="10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sz="1500" b="0" i="0" baseline="0">
                <a:effectLst/>
                <a:latin typeface="Arial" panose="020B0604020202020204" pitchFamily="34" charset="0"/>
                <a:cs typeface="Arial" panose="020B0604020202020204" pitchFamily="34" charset="0"/>
              </a:rPr>
              <a:t>Chart Title</a:t>
            </a:r>
            <a:endParaRPr lang="en-US" sz="1500">
              <a:effectLst/>
              <a:latin typeface="Arial" panose="020B0604020202020204" pitchFamily="34" charset="0"/>
              <a:cs typeface="Arial" panose="020B0604020202020204" pitchFamily="34" charset="0"/>
            </a:endParaRPr>
          </a:p>
        </c:rich>
      </c:tx>
      <c:layout>
        <c:manualLayout>
          <c:xMode val="edge"/>
          <c:yMode val="edge"/>
          <c:x val="0.32621295489858471"/>
          <c:y val="5.9312673966379261E-3"/>
        </c:manualLayout>
      </c:layout>
      <c:overlay val="0"/>
    </c:title>
    <c:autoTitleDeleted val="0"/>
    <c:plotArea>
      <c:layout/>
      <c:pieChart>
        <c:varyColors val="1"/>
        <c:ser>
          <c:idx val="0"/>
          <c:order val="0"/>
          <c:tx>
            <c:strRef>
              <c:f>Sheet1!$B$1</c:f>
              <c:strCache>
                <c:ptCount val="1"/>
                <c:pt idx="0">
                  <c:v>Sales</c:v>
                </c:pt>
              </c:strCache>
            </c:strRef>
          </c:tx>
          <c:spPr>
            <a:solidFill>
              <a:schemeClr val="tx2"/>
            </a:solidFill>
            <a:ln>
              <a:noFill/>
            </a:ln>
          </c:spPr>
          <c:dPt>
            <c:idx val="0"/>
            <c:bubble3D val="0"/>
            <c:spPr>
              <a:solidFill>
                <a:srgbClr val="8EBDDB"/>
              </a:solidFill>
              <a:ln>
                <a:noFill/>
              </a:ln>
              <a:effectLst>
                <a:outerShdw blurRad="40000" dist="23000" dir="5400000" rotWithShape="0">
                  <a:srgbClr val="09254C">
                    <a:alpha val="35000"/>
                  </a:srgbClr>
                </a:outerShdw>
              </a:effectLst>
            </c:spPr>
            <c:extLst>
              <c:ext xmlns:c16="http://schemas.microsoft.com/office/drawing/2014/chart" uri="{C3380CC4-5D6E-409C-BE32-E72D297353CC}">
                <c16:uniqueId val="{00000001-4248-8A46-9FF9-FB825C759940}"/>
              </c:ext>
            </c:extLst>
          </c:dPt>
          <c:dPt>
            <c:idx val="1"/>
            <c:bubble3D val="0"/>
            <c:explosion val="1"/>
            <c:extLst>
              <c:ext xmlns:c16="http://schemas.microsoft.com/office/drawing/2014/chart" uri="{C3380CC4-5D6E-409C-BE32-E72D297353CC}">
                <c16:uniqueId val="{00000002-4248-8A46-9FF9-FB825C759940}"/>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3-4248-8A46-9FF9-FB825C759940}"/>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200" baseline="0">
                <a:solidFill>
                  <a:schemeClr val="bg2">
                    <a:lumMod val="10000"/>
                  </a:schemeClr>
                </a:solidFill>
              </a:defRPr>
            </a:pPr>
            <a:endParaRPr lang="en-US"/>
          </a:p>
        </c:txPr>
      </c:legendEntry>
      <c:legendEntry>
        <c:idx val="1"/>
        <c:txPr>
          <a:bodyPr/>
          <a:lstStyle/>
          <a:p>
            <a:pPr>
              <a:defRPr sz="1200" baseline="0">
                <a:solidFill>
                  <a:schemeClr val="bg2">
                    <a:lumMod val="10000"/>
                  </a:schemeClr>
                </a:solidFill>
              </a:defRPr>
            </a:pPr>
            <a:endParaRPr lang="en-US"/>
          </a:p>
        </c:txPr>
      </c:legendEntry>
      <c:layout>
        <c:manualLayout>
          <c:xMode val="edge"/>
          <c:yMode val="edge"/>
          <c:x val="0.74153323451511521"/>
          <c:y val="0.47651611962985135"/>
          <c:w val="0.16482481067165256"/>
          <c:h val="0.14735005016494812"/>
        </c:manualLayout>
      </c:layout>
      <c:overlay val="0"/>
      <c:txPr>
        <a:bodyPr/>
        <a:lstStyle/>
        <a:p>
          <a:pPr>
            <a:defRPr>
              <a:solidFill>
                <a:schemeClr val="bg2">
                  <a:lumMod val="1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7AA4EF-F006-F60D-069A-F2DBBAE4EC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2C3C34-6CF9-BCD4-1823-2A758AAA33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DE65E9-EDB2-394A-AC3A-0BA250FEF2BD}" type="datetimeFigureOut">
              <a:rPr lang="en-US" smtClean="0"/>
              <a:t>11/14/2024</a:t>
            </a:fld>
            <a:endParaRPr lang="en-US"/>
          </a:p>
        </p:txBody>
      </p:sp>
      <p:sp>
        <p:nvSpPr>
          <p:cNvPr id="4" name="Footer Placeholder 3">
            <a:extLst>
              <a:ext uri="{FF2B5EF4-FFF2-40B4-BE49-F238E27FC236}">
                <a16:creationId xmlns:a16="http://schemas.microsoft.com/office/drawing/2014/main" id="{7218764B-A7D9-7FD3-B09F-6067188E3A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84BAC4-4D76-8388-2768-8D41099F24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5B8B03-DF5C-4147-9DEB-E66D620F68E1}" type="slidenum">
              <a:rPr lang="en-US" smtClean="0"/>
              <a:t>‹#›</a:t>
            </a:fld>
            <a:endParaRPr lang="en-US"/>
          </a:p>
        </p:txBody>
      </p:sp>
    </p:spTree>
    <p:extLst>
      <p:ext uri="{BB962C8B-B14F-4D97-AF65-F5344CB8AC3E}">
        <p14:creationId xmlns:p14="http://schemas.microsoft.com/office/powerpoint/2010/main" val="343091506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F7FAC-0227-DD4F-9070-B2C35648C1B9}"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0CBF4-1EFC-3545-B1E3-865B58F85BD6}" type="slidenum">
              <a:rPr lang="en-US" smtClean="0"/>
              <a:t>‹#›</a:t>
            </a:fld>
            <a:endParaRPr lang="en-US"/>
          </a:p>
        </p:txBody>
      </p:sp>
    </p:spTree>
    <p:extLst>
      <p:ext uri="{BB962C8B-B14F-4D97-AF65-F5344CB8AC3E}">
        <p14:creationId xmlns:p14="http://schemas.microsoft.com/office/powerpoint/2010/main" val="2507161093"/>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Good afternoon everyone, my name is Isabel Lamont. I'm a research coordinator at Albert Einstein College of Medicine and a pre-health student, and I'm so excited to be sharing this research with you all here at AMERSA. </a:t>
            </a:r>
          </a:p>
          <a:p>
            <a:r>
              <a:rPr lang="en-US" dirty="0">
                <a:cs typeface="Calibri" panose="020F0502020204030204"/>
              </a:rPr>
              <a:t>Today we will be talking about stimulant-related overdoses and our qualitative project that focused on patient experiences of such overdoses and the care they received in the hospital after.</a:t>
            </a:r>
          </a:p>
        </p:txBody>
      </p:sp>
      <p:sp>
        <p:nvSpPr>
          <p:cNvPr id="4" name="Slide Number Placeholder 3"/>
          <p:cNvSpPr>
            <a:spLocks noGrp="1"/>
          </p:cNvSpPr>
          <p:nvPr>
            <p:ph type="sldNum" sz="quarter" idx="5"/>
          </p:nvPr>
        </p:nvSpPr>
        <p:spPr/>
        <p:txBody>
          <a:bodyPr/>
          <a:lstStyle/>
          <a:p>
            <a:fld id="{3940CBF4-1EFC-3545-B1E3-865B58F85BD6}" type="slidenum">
              <a:rPr lang="en-US" smtClean="0"/>
              <a:t>2</a:t>
            </a:fld>
            <a:endParaRPr lang="en-US"/>
          </a:p>
        </p:txBody>
      </p:sp>
    </p:spTree>
    <p:extLst>
      <p:ext uri="{BB962C8B-B14F-4D97-AF65-F5344CB8AC3E}">
        <p14:creationId xmlns:p14="http://schemas.microsoft.com/office/powerpoint/2010/main" val="658923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Ultimately, we completed, transcribed and analyzed 6 interviews before we closed recruitment.</a:t>
            </a:r>
          </a:p>
        </p:txBody>
      </p:sp>
      <p:sp>
        <p:nvSpPr>
          <p:cNvPr id="4" name="Slide Number Placeholder 3"/>
          <p:cNvSpPr>
            <a:spLocks noGrp="1"/>
          </p:cNvSpPr>
          <p:nvPr>
            <p:ph type="sldNum" sz="quarter" idx="5"/>
          </p:nvPr>
        </p:nvSpPr>
        <p:spPr/>
        <p:txBody>
          <a:bodyPr/>
          <a:lstStyle/>
          <a:p>
            <a:fld id="{3940CBF4-1EFC-3545-B1E3-865B58F85BD6}" type="slidenum">
              <a:rPr lang="en-US" smtClean="0"/>
              <a:t>11</a:t>
            </a:fld>
            <a:endParaRPr lang="en-US"/>
          </a:p>
        </p:txBody>
      </p:sp>
    </p:spTree>
    <p:extLst>
      <p:ext uri="{BB962C8B-B14F-4D97-AF65-F5344CB8AC3E}">
        <p14:creationId xmlns:p14="http://schemas.microsoft.com/office/powerpoint/2010/main" val="180158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saw a spectrum of experiences in the ED from our interviews, with some people being known, repeat encounters and others leaving the hospital as a closed door they will never return to. We interviewed both patients who experienced depressive overdose and patients who experienced stimulant-only overdoses, illustrating the distinctions between these two presentations of overdose. While the depressive stimulant-involved overdoses presented similarly to opioid-only depressive overdoses, the presentations for a stimulant-only overdose were more varied. With depressive overdoses, the individual has little to no agency in seeking hospitalization since they will likely be unconscious at the time of OD. However, with stimulant-overdoses, there is no one presentation—people may experience psychiatric symptoms or cardiovascular symptoms, seek care themselves, or another individual will make the decision to seek medical care—it can look different for different people.</a:t>
            </a:r>
          </a:p>
        </p:txBody>
      </p:sp>
      <p:sp>
        <p:nvSpPr>
          <p:cNvPr id="4" name="Slide Number Placeholder 3"/>
          <p:cNvSpPr>
            <a:spLocks noGrp="1"/>
          </p:cNvSpPr>
          <p:nvPr>
            <p:ph type="sldNum" sz="quarter" idx="5"/>
          </p:nvPr>
        </p:nvSpPr>
        <p:spPr/>
        <p:txBody>
          <a:bodyPr/>
          <a:lstStyle/>
          <a:p>
            <a:fld id="{3940CBF4-1EFC-3545-B1E3-865B58F85BD6}" type="slidenum">
              <a:rPr lang="en-US" smtClean="0"/>
              <a:t>12</a:t>
            </a:fld>
            <a:endParaRPr lang="en-US"/>
          </a:p>
        </p:txBody>
      </p:sp>
    </p:spTree>
    <p:extLst>
      <p:ext uri="{BB962C8B-B14F-4D97-AF65-F5344CB8AC3E}">
        <p14:creationId xmlns:p14="http://schemas.microsoft.com/office/powerpoint/2010/main" val="4292294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psychological and behavioral impact of stimulant use was a recurring topic among interviews. For one interviewee, this is the reason she sought medical care after stimulant use. Other interviewees note this as well.</a:t>
            </a:r>
          </a:p>
        </p:txBody>
      </p:sp>
      <p:sp>
        <p:nvSpPr>
          <p:cNvPr id="4" name="Slide Number Placeholder 3"/>
          <p:cNvSpPr>
            <a:spLocks noGrp="1"/>
          </p:cNvSpPr>
          <p:nvPr>
            <p:ph type="sldNum" sz="quarter" idx="5"/>
          </p:nvPr>
        </p:nvSpPr>
        <p:spPr/>
        <p:txBody>
          <a:bodyPr/>
          <a:lstStyle/>
          <a:p>
            <a:fld id="{3940CBF4-1EFC-3545-B1E3-865B58F85BD6}" type="slidenum">
              <a:rPr lang="en-US" smtClean="0"/>
              <a:t>13</a:t>
            </a:fld>
            <a:endParaRPr lang="en-US"/>
          </a:p>
        </p:txBody>
      </p:sp>
    </p:spTree>
    <p:extLst>
      <p:ext uri="{BB962C8B-B14F-4D97-AF65-F5344CB8AC3E}">
        <p14:creationId xmlns:p14="http://schemas.microsoft.com/office/powerpoint/2010/main" val="229185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discussing patients' experience in the ED, there were instances that the patient discovered serious health issues during their post-simulant hospitalization. </a:t>
            </a:r>
          </a:p>
        </p:txBody>
      </p:sp>
      <p:sp>
        <p:nvSpPr>
          <p:cNvPr id="4" name="Slide Number Placeholder 3"/>
          <p:cNvSpPr>
            <a:spLocks noGrp="1"/>
          </p:cNvSpPr>
          <p:nvPr>
            <p:ph type="sldNum" sz="quarter" idx="5"/>
          </p:nvPr>
        </p:nvSpPr>
        <p:spPr/>
        <p:txBody>
          <a:bodyPr/>
          <a:lstStyle/>
          <a:p>
            <a:fld id="{3940CBF4-1EFC-3545-B1E3-865B58F85BD6}" type="slidenum">
              <a:rPr lang="en-US" smtClean="0"/>
              <a:t>14</a:t>
            </a:fld>
            <a:endParaRPr lang="en-US"/>
          </a:p>
        </p:txBody>
      </p:sp>
    </p:spTree>
    <p:extLst>
      <p:ext uri="{BB962C8B-B14F-4D97-AF65-F5344CB8AC3E}">
        <p14:creationId xmlns:p14="http://schemas.microsoft.com/office/powerpoint/2010/main" val="2438056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we can really take away from this research is the variability of why patients receive emergency care after a stimulant overdose and in what they want and need from such a hospitalization. We know that patients are the experts of their own experiences, and it will be crucial to understand these experiences so that healthcare workers can best respond to them. </a:t>
            </a:r>
          </a:p>
          <a:p>
            <a:r>
              <a:rPr lang="en-US" dirty="0">
                <a:cs typeface="Calibri"/>
              </a:rPr>
              <a:t>We ended up ceasing recruitment after encountering the limits of our recruitment strategy and scope of our project. We specifically focused on acute care encounters in the ED because we thought that this is where people would interface with the health system after a stimulant overdose. If these patients are sick enough to require a hospitalization, they may be sicker than the general population, and may not want to or have the capacity to sit down for an interview. </a:t>
            </a:r>
          </a:p>
          <a:p>
            <a:r>
              <a:rPr lang="en-US" dirty="0">
                <a:cs typeface="Calibri"/>
              </a:rPr>
              <a:t>Community </a:t>
            </a:r>
            <a:r>
              <a:rPr lang="en-US" dirty="0" err="1">
                <a:cs typeface="Calibri"/>
              </a:rPr>
              <a:t>settinsg</a:t>
            </a:r>
            <a:r>
              <a:rPr lang="en-US" dirty="0">
                <a:cs typeface="Calibri"/>
              </a:rPr>
              <a:t> like harm reduction agencies or ambulatory care settings may yield individuals with histories of stimulant OD who have the necessary resources to participate in qualitative work.</a:t>
            </a:r>
          </a:p>
          <a:p>
            <a:r>
              <a:rPr lang="en-US" dirty="0">
                <a:cs typeface="Calibri"/>
              </a:rPr>
              <a:t>This is hard work—we're having hard conversations with people having a hard time. However, it's deeply important work that can absolutely be built upon, especially given what our preliminary findings suggest in terms of improving ED outcomes.</a:t>
            </a:r>
          </a:p>
        </p:txBody>
      </p:sp>
      <p:sp>
        <p:nvSpPr>
          <p:cNvPr id="4" name="Slide Number Placeholder 3"/>
          <p:cNvSpPr>
            <a:spLocks noGrp="1"/>
          </p:cNvSpPr>
          <p:nvPr>
            <p:ph type="sldNum" sz="quarter" idx="5"/>
          </p:nvPr>
        </p:nvSpPr>
        <p:spPr/>
        <p:txBody>
          <a:bodyPr/>
          <a:lstStyle/>
          <a:p>
            <a:fld id="{3940CBF4-1EFC-3545-B1E3-865B58F85BD6}" type="slidenum">
              <a:rPr lang="en-US" smtClean="0"/>
              <a:t>15</a:t>
            </a:fld>
            <a:endParaRPr lang="en-US"/>
          </a:p>
        </p:txBody>
      </p:sp>
    </p:spTree>
    <p:extLst>
      <p:ext uri="{BB962C8B-B14F-4D97-AF65-F5344CB8AC3E}">
        <p14:creationId xmlns:p14="http://schemas.microsoft.com/office/powerpoint/2010/main" val="391787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940CBF4-1EFC-3545-B1E3-865B58F85BD6}" type="slidenum">
              <a:rPr lang="en-US" smtClean="0"/>
              <a:t>3</a:t>
            </a:fld>
            <a:endParaRPr lang="en-US"/>
          </a:p>
        </p:txBody>
      </p:sp>
    </p:spTree>
    <p:extLst>
      <p:ext uri="{BB962C8B-B14F-4D97-AF65-F5344CB8AC3E}">
        <p14:creationId xmlns:p14="http://schemas.microsoft.com/office/powerpoint/2010/main" val="256350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past decade, we have notably seen the number of stimulant overdose deaths involving synthetic opioid co-use (mostly fentanyl) increase, as well as an increase in overdose deaths involving stimulants only. </a:t>
            </a:r>
          </a:p>
          <a:p>
            <a:r>
              <a:rPr lang="en-US"/>
              <a:t>It is </a:t>
            </a:r>
            <a:r>
              <a:rPr lang="en-US" dirty="0"/>
              <a:t>critical to note that there are health disparities at play here with the population of Black individuals in the US experiencing the sharpest increase in stimulant-involved overdose deaths, followed by Hispanic and Indigenous populations, respectively. It is as important to acknowledge that this significant increase among marginalized  racial identities does not indicate a "sicker" population by virtue of their identity, nor can it even be solely explained by rates of past year cocaine use in each group. Instead, these rising numbers are symptomatic of deeper health disparities </a:t>
            </a:r>
            <a:r>
              <a:rPr lang="en-US" dirty="0" err="1"/>
              <a:t>relat</a:t>
            </a:r>
            <a:r>
              <a:rPr lang="en-US" dirty="0"/>
              <a:t> ed to drug use that we have historically seen in marginalized groups (for example, crack vs. powder cocaine sentencing, contrasting responses to the crack epidemic in the 1980s vs. Opioid epidemic of the 2000s).</a:t>
            </a:r>
          </a:p>
          <a:p>
            <a:endParaRPr lang="en-US" dirty="0">
              <a:cs typeface="Calibri"/>
            </a:endParaRPr>
          </a:p>
          <a:p>
            <a:r>
              <a:rPr lang="en-US" dirty="0">
                <a:cs typeface="Calibri"/>
              </a:rPr>
              <a:t>We now have a strong repertoire of studies focusing on contextual factors related to opioid overdoses, and the interventions we currently use for reducing overdose risk are centered around opioid overdoses. </a:t>
            </a:r>
          </a:p>
          <a:p>
            <a:endParaRPr lang="en-US" dirty="0">
              <a:cs typeface="Calibri"/>
            </a:endParaRPr>
          </a:p>
          <a:p>
            <a:r>
              <a:rPr lang="en-US" dirty="0">
                <a:cs typeface="Calibri"/>
              </a:rPr>
              <a:t>Qualitative research can be a key resource in addressing issues of equity by centering the experiences of patients and learning from them. We don't have much in the way of qualitative work to help us understand the unique risks of stimulant overdoses, nor do we have much in the way of understanding how to prevent and care for stimulant overdoses.</a:t>
            </a:r>
          </a:p>
          <a:p>
            <a:endParaRPr lang="en-US" dirty="0">
              <a:cs typeface="Calibri"/>
            </a:endParaRPr>
          </a:p>
        </p:txBody>
      </p:sp>
      <p:sp>
        <p:nvSpPr>
          <p:cNvPr id="4" name="Slide Number Placeholder 3"/>
          <p:cNvSpPr>
            <a:spLocks noGrp="1"/>
          </p:cNvSpPr>
          <p:nvPr>
            <p:ph type="sldNum" sz="quarter" idx="5"/>
          </p:nvPr>
        </p:nvSpPr>
        <p:spPr/>
        <p:txBody>
          <a:bodyPr/>
          <a:lstStyle/>
          <a:p>
            <a:fld id="{3940CBF4-1EFC-3545-B1E3-865B58F85BD6}" type="slidenum">
              <a:rPr lang="en-US" smtClean="0"/>
              <a:t>4</a:t>
            </a:fld>
            <a:endParaRPr lang="en-US"/>
          </a:p>
        </p:txBody>
      </p:sp>
    </p:spTree>
    <p:extLst>
      <p:ext uri="{BB962C8B-B14F-4D97-AF65-F5344CB8AC3E}">
        <p14:creationId xmlns:p14="http://schemas.microsoft.com/office/powerpoint/2010/main" val="81231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in this project was to better understand how people experience stimulant overdoses, and use these experiences to help inform how our hospitals can best respond to and prevent stimulant overdoses. </a:t>
            </a:r>
          </a:p>
        </p:txBody>
      </p:sp>
      <p:sp>
        <p:nvSpPr>
          <p:cNvPr id="4" name="Slide Number Placeholder 3"/>
          <p:cNvSpPr>
            <a:spLocks noGrp="1"/>
          </p:cNvSpPr>
          <p:nvPr>
            <p:ph type="sldNum" sz="quarter" idx="5"/>
          </p:nvPr>
        </p:nvSpPr>
        <p:spPr/>
        <p:txBody>
          <a:bodyPr/>
          <a:lstStyle/>
          <a:p>
            <a:fld id="{3940CBF4-1EFC-3545-B1E3-865B58F85BD6}" type="slidenum">
              <a:rPr lang="en-US" smtClean="0"/>
              <a:t>5</a:t>
            </a:fld>
            <a:endParaRPr lang="en-US"/>
          </a:p>
        </p:txBody>
      </p:sp>
    </p:spTree>
    <p:extLst>
      <p:ext uri="{BB962C8B-B14F-4D97-AF65-F5344CB8AC3E}">
        <p14:creationId xmlns:p14="http://schemas.microsoft.com/office/powerpoint/2010/main" val="113991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were looking to interview English-speaking adults over 18 who had gone to the hospital or ED due to an adverse effect of stimulant use.</a:t>
            </a:r>
          </a:p>
          <a:p>
            <a:r>
              <a:rPr lang="en-US" dirty="0">
                <a:cs typeface="Calibri"/>
              </a:rPr>
              <a:t>We developed an interview guide that asked patients about their experiences with stimulant overdose and perspectives on the care they received in the hospital after. Our interview guide was informed by theoretical writing in this area about what influences stimulant-related harms, in particular the Rhodes Risk environment framework.</a:t>
            </a:r>
          </a:p>
          <a:p>
            <a:r>
              <a:rPr lang="en-US" dirty="0">
                <a:cs typeface="Calibri"/>
              </a:rPr>
              <a:t>In order to get a sampling that was representative of the people who get care in our system, we recruited from the Montefiore Addiction Consult Service and a de0identified healthcare database from a large urban healthcare system.</a:t>
            </a:r>
          </a:p>
          <a:p>
            <a:endParaRPr lang="en-US" dirty="0">
              <a:cs typeface="Calibri"/>
            </a:endParaRPr>
          </a:p>
        </p:txBody>
      </p:sp>
      <p:sp>
        <p:nvSpPr>
          <p:cNvPr id="4" name="Slide Number Placeholder 3"/>
          <p:cNvSpPr>
            <a:spLocks noGrp="1"/>
          </p:cNvSpPr>
          <p:nvPr>
            <p:ph type="sldNum" sz="quarter" idx="5"/>
          </p:nvPr>
        </p:nvSpPr>
        <p:spPr/>
        <p:txBody>
          <a:bodyPr/>
          <a:lstStyle/>
          <a:p>
            <a:fld id="{3940CBF4-1EFC-3545-B1E3-865B58F85BD6}" type="slidenum">
              <a:rPr lang="en-US" smtClean="0"/>
              <a:t>6</a:t>
            </a:fld>
            <a:endParaRPr lang="en-US"/>
          </a:p>
        </p:txBody>
      </p:sp>
    </p:spTree>
    <p:extLst>
      <p:ext uri="{BB962C8B-B14F-4D97-AF65-F5344CB8AC3E}">
        <p14:creationId xmlns:p14="http://schemas.microsoft.com/office/powerpoint/2010/main" val="2948223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employed a traditional recruitment method of sending OPT-IN letters to patients from our two database sources and conducting follow-up phone calls after letters were sent.</a:t>
            </a:r>
          </a:p>
        </p:txBody>
      </p:sp>
      <p:sp>
        <p:nvSpPr>
          <p:cNvPr id="4" name="Slide Number Placeholder 3"/>
          <p:cNvSpPr>
            <a:spLocks noGrp="1"/>
          </p:cNvSpPr>
          <p:nvPr>
            <p:ph type="sldNum" sz="quarter" idx="5"/>
          </p:nvPr>
        </p:nvSpPr>
        <p:spPr/>
        <p:txBody>
          <a:bodyPr/>
          <a:lstStyle/>
          <a:p>
            <a:fld id="{3940CBF4-1EFC-3545-B1E3-865B58F85BD6}" type="slidenum">
              <a:rPr lang="en-US" smtClean="0"/>
              <a:t>7</a:t>
            </a:fld>
            <a:endParaRPr lang="en-US"/>
          </a:p>
        </p:txBody>
      </p:sp>
    </p:spTree>
    <p:extLst>
      <p:ext uri="{BB962C8B-B14F-4D97-AF65-F5344CB8AC3E}">
        <p14:creationId xmlns:p14="http://schemas.microsoft.com/office/powerpoint/2010/main" val="71341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defined two distinct groups of stimulant-involved overdoses: opioid or depressive overdoses and overamps. </a:t>
            </a:r>
          </a:p>
          <a:p>
            <a:r>
              <a:rPr lang="en-US" dirty="0">
                <a:cs typeface="Calibri"/>
              </a:rPr>
              <a:t>"Overamp" is a term used to describe an adverse effect due to excessive use of a stimulant. These are different from the depressive, opioid-forward overdoses involving stimulants. Overamps are distinct from depressive overdoses symptomatically, and are usually characterized by things like chest pain, extreme anxiety, shortness of breath, and breaking out into cold sweats.</a:t>
            </a:r>
          </a:p>
          <a:p>
            <a:r>
              <a:rPr lang="en-US" dirty="0">
                <a:cs typeface="Calibri"/>
              </a:rPr>
              <a:t>When we requested our data pull, we defined the two group using ICD codes. For depressive stimulant-involved overdoses, we used the ICD opioid overdose code in addition to either urine toxicology results with stimulant use indicated or one of the stimulant-related codes, including "cocaine poisoning," "poisoning by psychostimulants," and "cocaine abuse with cocaine-induced psychotic disorder.“ For overamps, we identified them using the solely the stimulant related codes. </a:t>
            </a:r>
          </a:p>
        </p:txBody>
      </p:sp>
      <p:sp>
        <p:nvSpPr>
          <p:cNvPr id="4" name="Slide Number Placeholder 3"/>
          <p:cNvSpPr>
            <a:spLocks noGrp="1"/>
          </p:cNvSpPr>
          <p:nvPr>
            <p:ph type="sldNum" sz="quarter" idx="5"/>
          </p:nvPr>
        </p:nvSpPr>
        <p:spPr/>
        <p:txBody>
          <a:bodyPr/>
          <a:lstStyle/>
          <a:p>
            <a:fld id="{3940CBF4-1EFC-3545-B1E3-865B58F85BD6}" type="slidenum">
              <a:rPr lang="en-US" smtClean="0"/>
              <a:t>8</a:t>
            </a:fld>
            <a:endParaRPr lang="en-US"/>
          </a:p>
        </p:txBody>
      </p:sp>
    </p:spTree>
    <p:extLst>
      <p:ext uri="{BB962C8B-B14F-4D97-AF65-F5344CB8AC3E}">
        <p14:creationId xmlns:p14="http://schemas.microsoft.com/office/powerpoint/2010/main" val="3693273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we can get into our results.</a:t>
            </a:r>
          </a:p>
        </p:txBody>
      </p:sp>
      <p:sp>
        <p:nvSpPr>
          <p:cNvPr id="4" name="Slide Number Placeholder 3"/>
          <p:cNvSpPr>
            <a:spLocks noGrp="1"/>
          </p:cNvSpPr>
          <p:nvPr>
            <p:ph type="sldNum" sz="quarter" idx="5"/>
          </p:nvPr>
        </p:nvSpPr>
        <p:spPr/>
        <p:txBody>
          <a:bodyPr/>
          <a:lstStyle/>
          <a:p>
            <a:fld id="{3940CBF4-1EFC-3545-B1E3-865B58F85BD6}" type="slidenum">
              <a:rPr lang="en-US" smtClean="0"/>
              <a:t>9</a:t>
            </a:fld>
            <a:endParaRPr lang="en-US"/>
          </a:p>
        </p:txBody>
      </p:sp>
    </p:spTree>
    <p:extLst>
      <p:ext uri="{BB962C8B-B14F-4D97-AF65-F5344CB8AC3E}">
        <p14:creationId xmlns:p14="http://schemas.microsoft.com/office/powerpoint/2010/main" val="3689186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bfb4adc9f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bfb4adc9f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practice, we sent out 270 letters, and then each potential participant was called roughly twice.  We screened 22 individuals and ended up consenting and scheduling ten of them. – reasons for screening out included individuals denying that they </a:t>
            </a:r>
            <a:r>
              <a:rPr lang="en-US" b="0" i="0" dirty="0">
                <a:solidFill>
                  <a:srgbClr val="3C4043"/>
                </a:solidFill>
                <a:effectLst/>
                <a:latin typeface="Roboto"/>
                <a:ea typeface="Roboto"/>
                <a:cs typeface="Roboto"/>
              </a:rPr>
              <a:t>used stimulants, denying having experienced a stimulant-involved OD/AE, denying going to the hospital or </a:t>
            </a:r>
            <a:r>
              <a:rPr lang="en-US" dirty="0">
                <a:solidFill>
                  <a:srgbClr val="3C4043"/>
                </a:solidFill>
                <a:latin typeface="Roboto"/>
                <a:ea typeface="Roboto"/>
                <a:cs typeface="Roboto"/>
              </a:rPr>
              <a:t>seeking</a:t>
            </a:r>
            <a:r>
              <a:rPr lang="en-US" b="0" i="0" dirty="0">
                <a:solidFill>
                  <a:srgbClr val="3C4043"/>
                </a:solidFill>
                <a:effectLst/>
                <a:latin typeface="Roboto"/>
                <a:ea typeface="Roboto"/>
                <a:cs typeface="Roboto"/>
              </a:rPr>
              <a:t> medical attention after stimulant-involved OD/AE. </a:t>
            </a:r>
            <a:endParaRPr dirty="0">
              <a:latin typeface="Roboto"/>
              <a:ea typeface="Roboto"/>
              <a:cs typeface="Roboto"/>
            </a:endParaRPr>
          </a:p>
        </p:txBody>
      </p:sp>
    </p:spTree>
    <p:extLst>
      <p:ext uri="{BB962C8B-B14F-4D97-AF65-F5344CB8AC3E}">
        <p14:creationId xmlns:p14="http://schemas.microsoft.com/office/powerpoint/2010/main" val="926706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8DFF3D-5C44-ED7E-1843-E114D9D40025}"/>
              </a:ext>
            </a:extLst>
          </p:cNvPr>
          <p:cNvSpPr/>
          <p:nvPr userDrawn="1"/>
        </p:nvSpPr>
        <p:spPr>
          <a:xfrm>
            <a:off x="0" y="0"/>
            <a:ext cx="9144000" cy="5143500"/>
          </a:xfrm>
          <a:prstGeom prst="rect">
            <a:avLst/>
          </a:prstGeom>
          <a:solidFill>
            <a:srgbClr val="09254C"/>
          </a:solidFill>
          <a:effectLst>
            <a:outerShdw blurRad="40000" dist="23000" dir="5400000" rotWithShape="0">
              <a:srgbClr val="8EBDDB">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FA7C8C35-7525-62C6-49D0-3BEAF5F4CDDF}"/>
              </a:ext>
            </a:extLst>
          </p:cNvPr>
          <p:cNvPicPr>
            <a:picLocks noChangeAspect="1"/>
          </p:cNvPicPr>
          <p:nvPr userDrawn="1"/>
        </p:nvPicPr>
        <p:blipFill rotWithShape="1">
          <a:blip r:embed="rId2">
            <a:alphaModFix amt="32000"/>
          </a:blip>
          <a:srcRect t="21617" r="5618" b="14936"/>
          <a:stretch/>
        </p:blipFill>
        <p:spPr>
          <a:xfrm>
            <a:off x="4470400" y="0"/>
            <a:ext cx="4673600" cy="5143500"/>
          </a:xfrm>
          <a:prstGeom prst="rect">
            <a:avLst/>
          </a:prstGeom>
          <a:effectLst>
            <a:outerShdw dist="50800" sx="1000" sy="1000" algn="ctr" rotWithShape="0">
              <a:srgbClr val="000000"/>
            </a:outerShdw>
          </a:effectLst>
        </p:spPr>
      </p:pic>
      <p:sp>
        <p:nvSpPr>
          <p:cNvPr id="9" name="Text Box 16">
            <a:extLst>
              <a:ext uri="{FF2B5EF4-FFF2-40B4-BE49-F238E27FC236}">
                <a16:creationId xmlns:a16="http://schemas.microsoft.com/office/drawing/2014/main" id="{FC7770FC-432F-C89A-5B2A-8D0DC8366C3E}"/>
              </a:ext>
            </a:extLst>
          </p:cNvPr>
          <p:cNvSpPr txBox="1">
            <a:spLocks noChangeArrowheads="1"/>
          </p:cNvSpPr>
          <p:nvPr userDrawn="1"/>
        </p:nvSpPr>
        <p:spPr bwMode="auto">
          <a:xfrm>
            <a:off x="806428" y="4463205"/>
            <a:ext cx="4118344" cy="261610"/>
          </a:xfrm>
          <a:prstGeom prst="rect">
            <a:avLst/>
          </a:prstGeom>
          <a:noFill/>
          <a:ln w="9525">
            <a:no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spcBef>
                <a:spcPct val="50000"/>
              </a:spcBef>
              <a:defRPr/>
            </a:pPr>
            <a:r>
              <a:rPr lang="en-US" altLang="en-US" sz="1100">
                <a:solidFill>
                  <a:schemeClr val="bg1"/>
                </a:solidFill>
              </a:rPr>
              <a:t>Science at the heart of medicine</a:t>
            </a:r>
          </a:p>
        </p:txBody>
      </p:sp>
      <p:pic>
        <p:nvPicPr>
          <p:cNvPr id="3" name="Picture 2">
            <a:extLst>
              <a:ext uri="{FF2B5EF4-FFF2-40B4-BE49-F238E27FC236}">
                <a16:creationId xmlns:a16="http://schemas.microsoft.com/office/drawing/2014/main" id="{AD763DE5-A579-DC4C-A9BD-2B68DD7AE1BE}"/>
              </a:ext>
            </a:extLst>
          </p:cNvPr>
          <p:cNvPicPr>
            <a:picLocks noChangeAspect="1"/>
          </p:cNvPicPr>
          <p:nvPr userDrawn="1"/>
        </p:nvPicPr>
        <p:blipFill>
          <a:blip r:embed="rId3"/>
          <a:srcRect/>
          <a:stretch/>
        </p:blipFill>
        <p:spPr>
          <a:xfrm>
            <a:off x="5379144" y="4350663"/>
            <a:ext cx="3222552" cy="532863"/>
          </a:xfrm>
          <a:prstGeom prst="rect">
            <a:avLst/>
          </a:prstGeom>
        </p:spPr>
      </p:pic>
      <p:sp>
        <p:nvSpPr>
          <p:cNvPr id="2" name="Subtitle 2">
            <a:extLst>
              <a:ext uri="{FF2B5EF4-FFF2-40B4-BE49-F238E27FC236}">
                <a16:creationId xmlns:a16="http://schemas.microsoft.com/office/drawing/2014/main" id="{F53BB6FF-6EDB-9C64-AF99-0C19AC5BCF84}"/>
              </a:ext>
            </a:extLst>
          </p:cNvPr>
          <p:cNvSpPr>
            <a:spLocks noGrp="1"/>
          </p:cNvSpPr>
          <p:nvPr>
            <p:ph type="subTitle" idx="1"/>
          </p:nvPr>
        </p:nvSpPr>
        <p:spPr>
          <a:xfrm>
            <a:off x="846221" y="2951993"/>
            <a:ext cx="4673600" cy="810999"/>
          </a:xfrm>
          <a:prstGeom prst="rect">
            <a:avLst/>
          </a:prstGeom>
        </p:spPr>
        <p:txBody>
          <a:bodyPr lIns="0" tIns="0" rIns="0" bIns="0"/>
          <a:lstStyle>
            <a:lvl1pPr marL="0" indent="0" algn="l">
              <a:lnSpc>
                <a:spcPts val="2000"/>
              </a:lnSpc>
              <a:spcBef>
                <a:spcPts val="0"/>
              </a:spcBef>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le 2">
            <a:extLst>
              <a:ext uri="{FF2B5EF4-FFF2-40B4-BE49-F238E27FC236}">
                <a16:creationId xmlns:a16="http://schemas.microsoft.com/office/drawing/2014/main" id="{20AB9E7E-0BA3-3816-65E9-34BF13F19E7E}"/>
              </a:ext>
            </a:extLst>
          </p:cNvPr>
          <p:cNvSpPr>
            <a:spLocks noGrp="1"/>
          </p:cNvSpPr>
          <p:nvPr>
            <p:ph type="title"/>
          </p:nvPr>
        </p:nvSpPr>
        <p:spPr>
          <a:xfrm>
            <a:off x="850392" y="1370547"/>
            <a:ext cx="5542724" cy="993775"/>
          </a:xfrm>
          <a:prstGeom prst="rect">
            <a:avLst/>
          </a:prstGeom>
        </p:spPr>
        <p:txBody>
          <a:bodyPr lIns="0" tIns="0" rIns="0" bIns="0"/>
          <a:lstStyle>
            <a:lvl1pPr>
              <a:defRPr sz="3300" b="1">
                <a:solidFill>
                  <a:schemeClr val="bg1"/>
                </a:solidFill>
              </a:defRPr>
            </a:lvl1pPr>
          </a:lstStyle>
          <a:p>
            <a:r>
              <a:rPr lang="en-US"/>
              <a:t>Click to edit Master title style</a:t>
            </a:r>
          </a:p>
        </p:txBody>
      </p:sp>
    </p:spTree>
    <p:extLst>
      <p:ext uri="{BB962C8B-B14F-4D97-AF65-F5344CB8AC3E}">
        <p14:creationId xmlns:p14="http://schemas.microsoft.com/office/powerpoint/2010/main" val="37023401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47C131E-0BAF-CB59-1CFC-249E68FFDD22}"/>
              </a:ext>
            </a:extLst>
          </p:cNvPr>
          <p:cNvSpPr>
            <a:spLocks noGrp="1"/>
          </p:cNvSpPr>
          <p:nvPr>
            <p:ph type="sldNum" sz="quarter" idx="12"/>
          </p:nvPr>
        </p:nvSpPr>
        <p:spPr>
          <a:xfrm>
            <a:off x="38100" y="4718050"/>
            <a:ext cx="393700" cy="425450"/>
          </a:xfrm>
          <a:prstGeom prst="rect">
            <a:avLst/>
          </a:prstGeom>
        </p:spPr>
        <p:txBody>
          <a:bodyPr/>
          <a:lstStyle/>
          <a:p>
            <a:fld id="{CEA4F25D-53C8-744A-9259-CB9883C6E928}" type="slidenum">
              <a:rPr lang="en-US" smtClean="0"/>
              <a:t>‹#›</a:t>
            </a:fld>
            <a:endParaRPr lang="en-US"/>
          </a:p>
        </p:txBody>
      </p:sp>
      <p:sp>
        <p:nvSpPr>
          <p:cNvPr id="7" name="Title 1">
            <a:extLst>
              <a:ext uri="{FF2B5EF4-FFF2-40B4-BE49-F238E27FC236}">
                <a16:creationId xmlns:a16="http://schemas.microsoft.com/office/drawing/2014/main" id="{0FF1BC1E-D885-A377-B9C5-088C53A49183}"/>
              </a:ext>
            </a:extLst>
          </p:cNvPr>
          <p:cNvSpPr>
            <a:spLocks noGrp="1"/>
          </p:cNvSpPr>
          <p:nvPr>
            <p:ph type="title"/>
          </p:nvPr>
        </p:nvSpPr>
        <p:spPr>
          <a:xfrm>
            <a:off x="850392" y="418742"/>
            <a:ext cx="7886700" cy="684894"/>
          </a:xfrm>
          <a:prstGeom prst="rect">
            <a:avLst/>
          </a:prstGeom>
        </p:spPr>
        <p:txBody>
          <a:bodyPr lIns="0" tIns="0" rIns="0" bIns="0"/>
          <a:lstStyle>
            <a:lvl1pPr>
              <a:defRPr sz="2700" b="1" i="0" baseline="0"/>
            </a:lvl1pPr>
          </a:lstStyle>
          <a:p>
            <a:r>
              <a:rPr lang="en-US"/>
              <a:t>Click to edit Master title style</a:t>
            </a:r>
          </a:p>
        </p:txBody>
      </p:sp>
      <p:sp>
        <p:nvSpPr>
          <p:cNvPr id="17" name="Text Placeholder 16">
            <a:extLst>
              <a:ext uri="{FF2B5EF4-FFF2-40B4-BE49-F238E27FC236}">
                <a16:creationId xmlns:a16="http://schemas.microsoft.com/office/drawing/2014/main" id="{937CE4CB-0644-F392-DE73-526526E946BA}"/>
              </a:ext>
            </a:extLst>
          </p:cNvPr>
          <p:cNvSpPr>
            <a:spLocks noGrp="1"/>
          </p:cNvSpPr>
          <p:nvPr>
            <p:ph type="body" sz="quarter" idx="13" hasCustomPrompt="1"/>
          </p:nvPr>
        </p:nvSpPr>
        <p:spPr>
          <a:xfrm>
            <a:off x="5447323" y="1572768"/>
            <a:ext cx="3289769" cy="413483"/>
          </a:xfrm>
          <a:prstGeom prst="rect">
            <a:avLst/>
          </a:prstGeom>
        </p:spPr>
        <p:txBody>
          <a:bodyPr lIns="0" tIns="0" rIns="0" bIns="0"/>
          <a:lstStyle>
            <a:lvl1pPr marL="0" indent="0">
              <a:buFontTx/>
              <a:buNone/>
              <a:defRPr sz="1800" b="1" i="0" baseline="0"/>
            </a:lvl1pPr>
          </a:lstStyle>
          <a:p>
            <a:pPr lvl="0"/>
            <a:r>
              <a:rPr lang="en-US"/>
              <a:t>Click to edit Master title style</a:t>
            </a:r>
          </a:p>
        </p:txBody>
      </p:sp>
      <p:sp>
        <p:nvSpPr>
          <p:cNvPr id="19" name="Text Placeholder 18">
            <a:extLst>
              <a:ext uri="{FF2B5EF4-FFF2-40B4-BE49-F238E27FC236}">
                <a16:creationId xmlns:a16="http://schemas.microsoft.com/office/drawing/2014/main" id="{4ADDAAD6-F55A-7186-829B-6A242F0A69C7}"/>
              </a:ext>
            </a:extLst>
          </p:cNvPr>
          <p:cNvSpPr>
            <a:spLocks noGrp="1"/>
          </p:cNvSpPr>
          <p:nvPr>
            <p:ph type="body" sz="quarter" idx="14"/>
          </p:nvPr>
        </p:nvSpPr>
        <p:spPr>
          <a:xfrm>
            <a:off x="5438775" y="2112264"/>
            <a:ext cx="3298825" cy="2243381"/>
          </a:xfrm>
          <a:prstGeom prst="rect">
            <a:avLst/>
          </a:prstGeom>
        </p:spPr>
        <p:txBody>
          <a:bodyPr lIns="0" tIns="0" rIns="0" bIns="0"/>
          <a:lstStyle>
            <a:lvl1pPr marL="137160" indent="-137160">
              <a:buClr>
                <a:schemeClr val="accent5"/>
              </a:buClr>
              <a:defRPr sz="1200" baseline="0">
                <a:solidFill>
                  <a:schemeClr val="bg2">
                    <a:lumMod val="10000"/>
                  </a:schemeClr>
                </a:solidFill>
              </a:defRPr>
            </a:lvl1pPr>
          </a:lstStyle>
          <a:p>
            <a:pPr lvl="0"/>
            <a:r>
              <a:rPr lang="en-US"/>
              <a:t>Click to edit Master text styles</a:t>
            </a:r>
          </a:p>
        </p:txBody>
      </p:sp>
      <p:graphicFrame>
        <p:nvGraphicFramePr>
          <p:cNvPr id="8" name="Chart 7">
            <a:extLst>
              <a:ext uri="{FF2B5EF4-FFF2-40B4-BE49-F238E27FC236}">
                <a16:creationId xmlns:a16="http://schemas.microsoft.com/office/drawing/2014/main" id="{C5BFFC5F-4DA3-4138-9C90-E58CDEB5B53C}"/>
              </a:ext>
            </a:extLst>
          </p:cNvPr>
          <p:cNvGraphicFramePr/>
          <p:nvPr userDrawn="1">
            <p:extLst>
              <p:ext uri="{D42A27DB-BD31-4B8C-83A1-F6EECF244321}">
                <p14:modId xmlns:p14="http://schemas.microsoft.com/office/powerpoint/2010/main" val="3644162028"/>
              </p:ext>
            </p:extLst>
          </p:nvPr>
        </p:nvGraphicFramePr>
        <p:xfrm>
          <a:off x="518477" y="1180717"/>
          <a:ext cx="4475558" cy="33210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486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1C3C8-056E-CB63-4FBA-F7E04D7A146F}"/>
              </a:ext>
            </a:extLst>
          </p:cNvPr>
          <p:cNvSpPr>
            <a:spLocks noGrp="1"/>
          </p:cNvSpPr>
          <p:nvPr>
            <p:ph type="title"/>
          </p:nvPr>
        </p:nvSpPr>
        <p:spPr>
          <a:xfrm>
            <a:off x="850392" y="418741"/>
            <a:ext cx="7886700" cy="993775"/>
          </a:xfrm>
          <a:prstGeom prst="rect">
            <a:avLst/>
          </a:prstGeom>
        </p:spPr>
        <p:txBody>
          <a:bodyPr lIns="0" tIns="0" rIns="0" bIns="0"/>
          <a:lstStyle>
            <a:lvl1pPr>
              <a:defRPr sz="2700" b="1" i="0" baseline="0">
                <a:solidFill>
                  <a:schemeClr val="accent5"/>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5A08AA0-37CF-4591-1A54-446124DFDF71}"/>
              </a:ext>
            </a:extLst>
          </p:cNvPr>
          <p:cNvSpPr>
            <a:spLocks noGrp="1"/>
          </p:cNvSpPr>
          <p:nvPr>
            <p:ph type="sldNum" sz="quarter" idx="10"/>
          </p:nvPr>
        </p:nvSpPr>
        <p:spPr/>
        <p:txBody>
          <a:bodyPr/>
          <a:lstStyle/>
          <a:p>
            <a:fld id="{CEA4F25D-53C8-744A-9259-CB9883C6E928}" type="slidenum">
              <a:rPr lang="en-US" smtClean="0"/>
              <a:pPr/>
              <a:t>‹#›</a:t>
            </a:fld>
            <a:endParaRPr lang="en-US"/>
          </a:p>
        </p:txBody>
      </p:sp>
    </p:spTree>
    <p:extLst>
      <p:ext uri="{BB962C8B-B14F-4D97-AF65-F5344CB8AC3E}">
        <p14:creationId xmlns:p14="http://schemas.microsoft.com/office/powerpoint/2010/main" val="2264285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AA315B-C6A9-B58D-0582-EF1BB3ACA1D1}"/>
              </a:ext>
            </a:extLst>
          </p:cNvPr>
          <p:cNvSpPr/>
          <p:nvPr userDrawn="1"/>
        </p:nvSpPr>
        <p:spPr>
          <a:xfrm>
            <a:off x="442998" y="0"/>
            <a:ext cx="8701002" cy="5143500"/>
          </a:xfrm>
          <a:prstGeom prst="rect">
            <a:avLst/>
          </a:prstGeom>
          <a:solidFill>
            <a:srgbClr val="09254C"/>
          </a:solidFill>
          <a:effectLst>
            <a:outerShdw blurRad="40000" dist="23000" dir="5400000" rotWithShape="0">
              <a:srgbClr val="8EBDDB">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Content Placeholder 2">
            <a:extLst>
              <a:ext uri="{FF2B5EF4-FFF2-40B4-BE49-F238E27FC236}">
                <a16:creationId xmlns:a16="http://schemas.microsoft.com/office/drawing/2014/main" id="{C9C5CE64-69FF-8954-984E-C730062202B7}"/>
              </a:ext>
            </a:extLst>
          </p:cNvPr>
          <p:cNvSpPr>
            <a:spLocks noGrp="1"/>
          </p:cNvSpPr>
          <p:nvPr>
            <p:ph idx="1"/>
          </p:nvPr>
        </p:nvSpPr>
        <p:spPr>
          <a:xfrm>
            <a:off x="850392" y="1371600"/>
            <a:ext cx="7886700" cy="3262312"/>
          </a:xfrm>
          <a:prstGeom prst="rect">
            <a:avLst/>
          </a:prstGeom>
        </p:spPr>
        <p:txBody>
          <a:bodyPr lIns="0" tIns="0" rIns="0" bIns="0"/>
          <a:lstStyle>
            <a:lvl1pPr>
              <a:spcAft>
                <a:spcPts val="600"/>
              </a:spcAft>
              <a:buClr>
                <a:schemeClr val="accent5"/>
              </a:buClr>
              <a:defRPr sz="1800" baseline="0">
                <a:solidFill>
                  <a:schemeClr val="bg1"/>
                </a:solidFill>
              </a:defRPr>
            </a:lvl1pPr>
            <a:lvl2pPr marL="685800" indent="-228600">
              <a:lnSpc>
                <a:spcPct val="100000"/>
              </a:lnSpc>
              <a:spcAft>
                <a:spcPts val="500"/>
              </a:spcAft>
              <a:buClr>
                <a:schemeClr val="accent5"/>
              </a:buClr>
              <a:buFont typeface="Menlo Regular" panose="020B0609030804020204" pitchFamily="49" charset="0"/>
              <a:buChar char="▻"/>
              <a:defRPr sz="1600" baseline="0">
                <a:solidFill>
                  <a:schemeClr val="bg1"/>
                </a:solidFill>
              </a:defRPr>
            </a:lvl2pPr>
            <a:lvl3pPr marL="1143000" indent="-228600">
              <a:lnSpc>
                <a:spcPct val="100000"/>
              </a:lnSpc>
              <a:spcAft>
                <a:spcPts val="500"/>
              </a:spcAft>
              <a:buClr>
                <a:schemeClr val="accent5"/>
              </a:buClr>
              <a:buFont typeface="Monaco" pitchFamily="2" charset="77"/>
              <a:buChar char="⎻"/>
              <a:defRPr sz="1600">
                <a:solidFill>
                  <a:schemeClr val="bg1"/>
                </a:solidFill>
              </a:defRPr>
            </a:lvl3pPr>
            <a:lvl4pPr>
              <a:defRPr sz="1500"/>
            </a:lvl4pPr>
            <a:lvl5pPr>
              <a:defRPr sz="15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71CA6D6D-9C9F-C384-66F8-A2EFE8F6162E}"/>
              </a:ext>
            </a:extLst>
          </p:cNvPr>
          <p:cNvSpPr>
            <a:spLocks noGrp="1"/>
          </p:cNvSpPr>
          <p:nvPr>
            <p:ph type="sldNum" sz="quarter" idx="12"/>
          </p:nvPr>
        </p:nvSpPr>
        <p:spPr>
          <a:xfrm>
            <a:off x="38100" y="4718050"/>
            <a:ext cx="393700" cy="425450"/>
          </a:xfrm>
          <a:prstGeom prst="rect">
            <a:avLst/>
          </a:prstGeom>
        </p:spPr>
        <p:txBody>
          <a:bodyPr/>
          <a:lstStyle/>
          <a:p>
            <a:fld id="{CEA4F25D-53C8-744A-9259-CB9883C6E928}" type="slidenum">
              <a:rPr lang="en-US" smtClean="0"/>
              <a:t>‹#›</a:t>
            </a:fld>
            <a:endParaRPr lang="en-US"/>
          </a:p>
        </p:txBody>
      </p:sp>
      <p:sp>
        <p:nvSpPr>
          <p:cNvPr id="7" name="Title 1">
            <a:extLst>
              <a:ext uri="{FF2B5EF4-FFF2-40B4-BE49-F238E27FC236}">
                <a16:creationId xmlns:a16="http://schemas.microsoft.com/office/drawing/2014/main" id="{FE5F2899-4252-70FE-995C-5B4E05DDE43B}"/>
              </a:ext>
            </a:extLst>
          </p:cNvPr>
          <p:cNvSpPr>
            <a:spLocks noGrp="1"/>
          </p:cNvSpPr>
          <p:nvPr>
            <p:ph type="title"/>
          </p:nvPr>
        </p:nvSpPr>
        <p:spPr>
          <a:xfrm>
            <a:off x="850392" y="418741"/>
            <a:ext cx="7886700" cy="870797"/>
          </a:xfrm>
          <a:prstGeom prst="rect">
            <a:avLst/>
          </a:prstGeom>
        </p:spPr>
        <p:txBody>
          <a:bodyPr lIns="0" tIns="0" rIns="0" bIns="0"/>
          <a:lstStyle>
            <a:lvl1pPr>
              <a:defRPr sz="2700" b="1" i="0" baseline="0">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E424EA4E-A3A1-14D8-E95C-CE522D840803}"/>
              </a:ext>
            </a:extLst>
          </p:cNvPr>
          <p:cNvSpPr/>
          <p:nvPr userDrawn="1"/>
        </p:nvSpPr>
        <p:spPr>
          <a:xfrm>
            <a:off x="1" y="0"/>
            <a:ext cx="466792"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Slide Number Placeholder 5">
            <a:extLst>
              <a:ext uri="{FF2B5EF4-FFF2-40B4-BE49-F238E27FC236}">
                <a16:creationId xmlns:a16="http://schemas.microsoft.com/office/drawing/2014/main" id="{6E987A54-7FEF-B574-B7F3-F26E0484014C}"/>
              </a:ext>
            </a:extLst>
          </p:cNvPr>
          <p:cNvSpPr txBox="1">
            <a:spLocks/>
          </p:cNvSpPr>
          <p:nvPr userDrawn="1"/>
        </p:nvSpPr>
        <p:spPr>
          <a:xfrm>
            <a:off x="43699" y="4718050"/>
            <a:ext cx="393700" cy="425450"/>
          </a:xfrm>
          <a:prstGeom prst="rect">
            <a:avLst/>
          </a:prstGeom>
        </p:spPr>
        <p:txBody>
          <a:bodyPr/>
          <a:lstStyle>
            <a:defPPr>
              <a:defRPr lang="en-US"/>
            </a:defPPr>
            <a:lvl1pPr marL="0" algn="ctr" defTabSz="457189" rtl="0" eaLnBrk="1" latinLnBrk="0" hangingPunct="1">
              <a:defRPr sz="1000" kern="1200" baseline="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fld id="{CEA4F25D-53C8-744A-9259-CB9883C6E928}" type="slidenum">
              <a:rPr lang="en-US" smtClean="0"/>
              <a:pPr/>
              <a:t>‹#›</a:t>
            </a:fld>
            <a:endParaRPr lang="en-US"/>
          </a:p>
        </p:txBody>
      </p:sp>
      <p:sp>
        <p:nvSpPr>
          <p:cNvPr id="13" name="Rectangle 12">
            <a:extLst>
              <a:ext uri="{FF2B5EF4-FFF2-40B4-BE49-F238E27FC236}">
                <a16:creationId xmlns:a16="http://schemas.microsoft.com/office/drawing/2014/main" id="{D7FBDC65-142D-828C-5505-C25B5F08164D}"/>
              </a:ext>
            </a:extLst>
          </p:cNvPr>
          <p:cNvSpPr/>
          <p:nvPr userDrawn="1"/>
        </p:nvSpPr>
        <p:spPr>
          <a:xfrm>
            <a:off x="0" y="0"/>
            <a:ext cx="457200" cy="5143500"/>
          </a:xfrm>
          <a:prstGeom prst="rect">
            <a:avLst/>
          </a:prstGeom>
          <a:solidFill>
            <a:srgbClr val="8EBD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Slide Number Placeholder 5">
            <a:extLst>
              <a:ext uri="{FF2B5EF4-FFF2-40B4-BE49-F238E27FC236}">
                <a16:creationId xmlns:a16="http://schemas.microsoft.com/office/drawing/2014/main" id="{FE995F67-7625-5135-C160-44E33384297F}"/>
              </a:ext>
            </a:extLst>
          </p:cNvPr>
          <p:cNvSpPr txBox="1">
            <a:spLocks/>
          </p:cNvSpPr>
          <p:nvPr userDrawn="1"/>
        </p:nvSpPr>
        <p:spPr>
          <a:xfrm>
            <a:off x="38099" y="4718050"/>
            <a:ext cx="393700" cy="425450"/>
          </a:xfrm>
          <a:prstGeom prst="rect">
            <a:avLst/>
          </a:prstGeom>
        </p:spPr>
        <p:txBody>
          <a:bodyPr/>
          <a:lstStyle>
            <a:defPPr>
              <a:defRPr lang="en-US"/>
            </a:defPPr>
            <a:lvl1pPr marL="0" algn="ctr" defTabSz="457189" rtl="0" eaLnBrk="1" latinLnBrk="0" hangingPunct="1">
              <a:defRPr sz="1000" kern="1200" baseline="0">
                <a:solidFill>
                  <a:schemeClr val="bg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fld id="{CEA4F25D-53C8-744A-9259-CB9883C6E928}" type="slidenum">
              <a:rPr lang="en-US" smtClean="0"/>
              <a:pPr/>
              <a:t>‹#›</a:t>
            </a:fld>
            <a:endParaRPr lang="en-US"/>
          </a:p>
        </p:txBody>
      </p:sp>
      <p:pic>
        <p:nvPicPr>
          <p:cNvPr id="2" name="Picture 11">
            <a:extLst>
              <a:ext uri="{FF2B5EF4-FFF2-40B4-BE49-F238E27FC236}">
                <a16:creationId xmlns:a16="http://schemas.microsoft.com/office/drawing/2014/main" id="{1A2BF6AA-8F79-9F87-B7B7-A170C257F5DF}"/>
              </a:ext>
            </a:extLst>
          </p:cNvPr>
          <p:cNvPicPr>
            <a:picLocks noChangeAspect="1"/>
          </p:cNvPicPr>
          <p:nvPr userDrawn="1"/>
        </p:nvPicPr>
        <p:blipFill>
          <a:blip r:embed="rId2"/>
          <a:srcRect/>
          <a:stretch/>
        </p:blipFill>
        <p:spPr bwMode="auto">
          <a:xfrm>
            <a:off x="7192256" y="4701827"/>
            <a:ext cx="1666058" cy="27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203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53134EB-34CE-602D-8152-858A7FB89DD7}"/>
              </a:ext>
            </a:extLst>
          </p:cNvPr>
          <p:cNvSpPr/>
          <p:nvPr userDrawn="1"/>
        </p:nvSpPr>
        <p:spPr>
          <a:xfrm>
            <a:off x="-1" y="0"/>
            <a:ext cx="9144000" cy="5143500"/>
          </a:xfrm>
          <a:prstGeom prst="rect">
            <a:avLst/>
          </a:prstGeom>
          <a:solidFill>
            <a:srgbClr val="09254C"/>
          </a:solidFill>
          <a:effectLst>
            <a:outerShdw blurRad="40000" dist="23000" dir="5400000" rotWithShape="0">
              <a:srgbClr val="8EBDDB">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91489947-29FF-E061-D480-E036AE12735C}"/>
              </a:ext>
            </a:extLst>
          </p:cNvPr>
          <p:cNvSpPr/>
          <p:nvPr userDrawn="1"/>
        </p:nvSpPr>
        <p:spPr>
          <a:xfrm>
            <a:off x="1" y="0"/>
            <a:ext cx="457200" cy="5143500"/>
          </a:xfrm>
          <a:prstGeom prst="rect">
            <a:avLst/>
          </a:prstGeom>
          <a:solidFill>
            <a:srgbClr val="8EBD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FBE2AF89-DCD0-29F2-20BF-975B77648FE8}"/>
              </a:ext>
            </a:extLst>
          </p:cNvPr>
          <p:cNvSpPr>
            <a:spLocks noGrp="1"/>
          </p:cNvSpPr>
          <p:nvPr>
            <p:ph type="title"/>
          </p:nvPr>
        </p:nvSpPr>
        <p:spPr>
          <a:xfrm>
            <a:off x="847223" y="1965960"/>
            <a:ext cx="6191250" cy="1801812"/>
          </a:xfrm>
          <a:prstGeom prst="rect">
            <a:avLst/>
          </a:prstGeom>
        </p:spPr>
        <p:txBody>
          <a:bodyPr lIns="0" tIns="0" rIns="0" bIns="0"/>
          <a:lstStyle>
            <a:lvl1pPr>
              <a:defRPr sz="3300" b="1" i="0" baseline="0">
                <a:solidFill>
                  <a:schemeClr val="bg1"/>
                </a:solidFill>
                <a:latin typeface="Arial" panose="020B0604020202020204" pitchFamily="34" charset="0"/>
              </a:defRPr>
            </a:lvl1pPr>
          </a:lstStyle>
          <a:p>
            <a:r>
              <a:rPr lang="en-US"/>
              <a:t>Click to edit Master title style</a:t>
            </a:r>
          </a:p>
        </p:txBody>
      </p:sp>
      <p:sp>
        <p:nvSpPr>
          <p:cNvPr id="11" name="Slide Number Placeholder 5">
            <a:extLst>
              <a:ext uri="{FF2B5EF4-FFF2-40B4-BE49-F238E27FC236}">
                <a16:creationId xmlns:a16="http://schemas.microsoft.com/office/drawing/2014/main" id="{D43FAA36-B6BB-31EA-131F-602C670304E4}"/>
              </a:ext>
            </a:extLst>
          </p:cNvPr>
          <p:cNvSpPr>
            <a:spLocks noGrp="1"/>
          </p:cNvSpPr>
          <p:nvPr>
            <p:ph type="sldNum" sz="quarter" idx="4"/>
          </p:nvPr>
        </p:nvSpPr>
        <p:spPr>
          <a:xfrm>
            <a:off x="38100" y="4718050"/>
            <a:ext cx="393700" cy="425450"/>
          </a:xfrm>
          <a:prstGeom prst="rect">
            <a:avLst/>
          </a:prstGeom>
        </p:spPr>
        <p:txBody>
          <a:bodyPr/>
          <a:lstStyle>
            <a:lvl1pPr algn="ctr">
              <a:defRPr sz="1000" baseline="0"/>
            </a:lvl1pPr>
          </a:lstStyle>
          <a:p>
            <a:fld id="{CEA4F25D-53C8-744A-9259-CB9883C6E928}" type="slidenum">
              <a:rPr lang="en-US" smtClean="0"/>
              <a:pPr/>
              <a:t>‹#›</a:t>
            </a:fld>
            <a:endParaRPr lang="en-US"/>
          </a:p>
        </p:txBody>
      </p:sp>
      <p:pic>
        <p:nvPicPr>
          <p:cNvPr id="3" name="Picture 11">
            <a:extLst>
              <a:ext uri="{FF2B5EF4-FFF2-40B4-BE49-F238E27FC236}">
                <a16:creationId xmlns:a16="http://schemas.microsoft.com/office/drawing/2014/main" id="{4B63EC49-85E3-B0BB-D4F1-2296F169BFD8}"/>
              </a:ext>
            </a:extLst>
          </p:cNvPr>
          <p:cNvPicPr>
            <a:picLocks noChangeAspect="1"/>
          </p:cNvPicPr>
          <p:nvPr userDrawn="1"/>
        </p:nvPicPr>
        <p:blipFill>
          <a:blip r:embed="rId2"/>
          <a:srcRect/>
          <a:stretch/>
        </p:blipFill>
        <p:spPr bwMode="auto">
          <a:xfrm>
            <a:off x="7192256" y="4701827"/>
            <a:ext cx="1666058" cy="27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5682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52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meline">
    <p:bg>
      <p:bgPr>
        <a:solidFill>
          <a:schemeClr val="accent2"/>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A116A2E3-682D-BD4F-9FC9-4546B0C9A186}"/>
              </a:ext>
            </a:extLst>
          </p:cNvPr>
          <p:cNvSpPr>
            <a:spLocks noGrp="1"/>
          </p:cNvSpPr>
          <p:nvPr>
            <p:ph type="title"/>
          </p:nvPr>
        </p:nvSpPr>
        <p:spPr>
          <a:xfrm>
            <a:off x="771525" y="749301"/>
            <a:ext cx="5857875" cy="483963"/>
          </a:xfrm>
          <a:prstGeom prst="rect">
            <a:avLst/>
          </a:prstGeom>
        </p:spPr>
        <p:txBody>
          <a:bodyPr lIns="0" tIns="0" rIns="0" bIns="0" anchor="b"/>
          <a:lstStyle/>
          <a:p>
            <a:r>
              <a:rPr lang="en-US"/>
              <a:t>Click to edit Master title style</a:t>
            </a:r>
            <a:endParaRPr lang="en-US" dirty="0"/>
          </a:p>
        </p:txBody>
      </p:sp>
      <p:cxnSp>
        <p:nvCxnSpPr>
          <p:cNvPr id="32" name="Straight Connector 31">
            <a:extLst>
              <a:ext uri="{FF2B5EF4-FFF2-40B4-BE49-F238E27FC236}">
                <a16:creationId xmlns:a16="http://schemas.microsoft.com/office/drawing/2014/main" id="{ED64AC08-85A6-6F44-88B4-3FAE91B70C1B}"/>
              </a:ext>
            </a:extLst>
          </p:cNvPr>
          <p:cNvCxnSpPr>
            <a:cxnSpLocks/>
          </p:cNvCxnSpPr>
          <p:nvPr userDrawn="1"/>
        </p:nvCxnSpPr>
        <p:spPr>
          <a:xfrm>
            <a:off x="774865" y="1403454"/>
            <a:ext cx="7594271" cy="0"/>
          </a:xfrm>
          <a:prstGeom prst="line">
            <a:avLst/>
          </a:prstGeom>
          <a:ln w="76200"/>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2D1056DE-470B-C64D-99AE-5039A021EC58}"/>
              </a:ext>
            </a:extLst>
          </p:cNvPr>
          <p:cNvSpPr>
            <a:spLocks noGrp="1"/>
          </p:cNvSpPr>
          <p:nvPr>
            <p:ph type="body" sz="quarter" idx="17"/>
          </p:nvPr>
        </p:nvSpPr>
        <p:spPr>
          <a:xfrm>
            <a:off x="706212" y="1746415"/>
            <a:ext cx="1714500" cy="683272"/>
          </a:xfrm>
          <a:prstGeom prst="rect">
            <a:avLst/>
          </a:prstGeom>
        </p:spPr>
        <p:txBody>
          <a:bodyPr/>
          <a:lstStyle>
            <a:lvl1pPr>
              <a:buNone/>
              <a:defRPr sz="1350" b="1"/>
            </a:lvl1pPr>
          </a:lstStyle>
          <a:p>
            <a:pPr lvl="0"/>
            <a:r>
              <a:rPr lang="en-US"/>
              <a:t>Click to edit Master text styles</a:t>
            </a:r>
          </a:p>
        </p:txBody>
      </p:sp>
      <p:sp>
        <p:nvSpPr>
          <p:cNvPr id="37" name="Text Placeholder 4">
            <a:extLst>
              <a:ext uri="{FF2B5EF4-FFF2-40B4-BE49-F238E27FC236}">
                <a16:creationId xmlns:a16="http://schemas.microsoft.com/office/drawing/2014/main" id="{4ADA9C53-0DC4-4D43-B80C-9B0A9E0EBDE1}"/>
              </a:ext>
            </a:extLst>
          </p:cNvPr>
          <p:cNvSpPr>
            <a:spLocks noGrp="1"/>
          </p:cNvSpPr>
          <p:nvPr>
            <p:ph type="body" sz="quarter" idx="19"/>
          </p:nvPr>
        </p:nvSpPr>
        <p:spPr>
          <a:xfrm>
            <a:off x="4655004" y="1746415"/>
            <a:ext cx="1714500" cy="683272"/>
          </a:xfrm>
          <a:prstGeom prst="rect">
            <a:avLst/>
          </a:prstGeom>
        </p:spPr>
        <p:txBody>
          <a:bodyPr/>
          <a:lstStyle>
            <a:lvl1pPr>
              <a:buNone/>
              <a:defRPr sz="1350" b="1"/>
            </a:lvl1pPr>
          </a:lstStyle>
          <a:p>
            <a:pPr lvl="0"/>
            <a:r>
              <a:rPr lang="en-US"/>
              <a:t>Click to edit Master text styles</a:t>
            </a:r>
          </a:p>
        </p:txBody>
      </p:sp>
      <p:sp>
        <p:nvSpPr>
          <p:cNvPr id="38" name="Text Placeholder 4">
            <a:extLst>
              <a:ext uri="{FF2B5EF4-FFF2-40B4-BE49-F238E27FC236}">
                <a16:creationId xmlns:a16="http://schemas.microsoft.com/office/drawing/2014/main" id="{F8E68047-DF25-AB45-A0F0-F4DFE23516C6}"/>
              </a:ext>
            </a:extLst>
          </p:cNvPr>
          <p:cNvSpPr>
            <a:spLocks noGrp="1"/>
          </p:cNvSpPr>
          <p:nvPr>
            <p:ph type="body" sz="quarter" idx="20"/>
          </p:nvPr>
        </p:nvSpPr>
        <p:spPr>
          <a:xfrm>
            <a:off x="4655004" y="2502158"/>
            <a:ext cx="1714500" cy="1868244"/>
          </a:xfrm>
          <a:prstGeom prst="rect">
            <a:avLst/>
          </a:prstGeom>
        </p:spPr>
        <p:txBody>
          <a:bodyPr/>
          <a:lstStyle>
            <a:lvl1pPr marL="0" indent="0">
              <a:lnSpc>
                <a:spcPct val="100000"/>
              </a:lnSpc>
              <a:buFont typeface="Arial" panose="020B0604020202020204" pitchFamily="34" charset="0"/>
              <a:buNone/>
              <a:defRPr sz="1050" b="0"/>
            </a:lvl1pPr>
          </a:lstStyle>
          <a:p>
            <a:pPr lvl="0"/>
            <a:r>
              <a:rPr lang="en-US"/>
              <a:t>Click to edit Master text styles</a:t>
            </a:r>
          </a:p>
        </p:txBody>
      </p:sp>
      <p:sp>
        <p:nvSpPr>
          <p:cNvPr id="41" name="Text Placeholder 4">
            <a:extLst>
              <a:ext uri="{FF2B5EF4-FFF2-40B4-BE49-F238E27FC236}">
                <a16:creationId xmlns:a16="http://schemas.microsoft.com/office/drawing/2014/main" id="{61DB1B27-14E7-1549-BDAA-6DD31A1B1FC4}"/>
              </a:ext>
            </a:extLst>
          </p:cNvPr>
          <p:cNvSpPr>
            <a:spLocks noGrp="1"/>
          </p:cNvSpPr>
          <p:nvPr>
            <p:ph type="body" sz="quarter" idx="21"/>
          </p:nvPr>
        </p:nvSpPr>
        <p:spPr>
          <a:xfrm>
            <a:off x="6629400" y="1746415"/>
            <a:ext cx="1714500" cy="683272"/>
          </a:xfrm>
          <a:prstGeom prst="rect">
            <a:avLst/>
          </a:prstGeom>
        </p:spPr>
        <p:txBody>
          <a:bodyPr/>
          <a:lstStyle>
            <a:lvl1pPr>
              <a:buNone/>
              <a:defRPr sz="1350" b="1"/>
            </a:lvl1pPr>
          </a:lstStyle>
          <a:p>
            <a:pPr lvl="0"/>
            <a:r>
              <a:rPr lang="en-US"/>
              <a:t>Click to edit Master text styles</a:t>
            </a:r>
          </a:p>
        </p:txBody>
      </p:sp>
      <p:sp>
        <p:nvSpPr>
          <p:cNvPr id="42" name="Text Placeholder 4">
            <a:extLst>
              <a:ext uri="{FF2B5EF4-FFF2-40B4-BE49-F238E27FC236}">
                <a16:creationId xmlns:a16="http://schemas.microsoft.com/office/drawing/2014/main" id="{69D66743-22F2-C84F-9FD2-F350766D6CDF}"/>
              </a:ext>
            </a:extLst>
          </p:cNvPr>
          <p:cNvSpPr>
            <a:spLocks noGrp="1"/>
          </p:cNvSpPr>
          <p:nvPr>
            <p:ph type="body" sz="quarter" idx="22"/>
          </p:nvPr>
        </p:nvSpPr>
        <p:spPr>
          <a:xfrm>
            <a:off x="6629400" y="2498273"/>
            <a:ext cx="1714500" cy="1849902"/>
          </a:xfrm>
          <a:prstGeom prst="rect">
            <a:avLst/>
          </a:prstGeom>
        </p:spPr>
        <p:txBody>
          <a:bodyPr/>
          <a:lstStyle>
            <a:lvl1pPr marL="0" indent="0">
              <a:lnSpc>
                <a:spcPct val="100000"/>
              </a:lnSpc>
              <a:buFont typeface="Arial" panose="020B0604020202020204" pitchFamily="34" charset="0"/>
              <a:buNone/>
              <a:defRPr sz="1050" b="0"/>
            </a:lvl1pPr>
          </a:lstStyle>
          <a:p>
            <a:pPr lvl="0"/>
            <a:r>
              <a:rPr lang="en-US"/>
              <a:t>Click to edit Master text styles</a:t>
            </a:r>
          </a:p>
        </p:txBody>
      </p:sp>
      <p:sp>
        <p:nvSpPr>
          <p:cNvPr id="43" name="Text Placeholder 4">
            <a:extLst>
              <a:ext uri="{FF2B5EF4-FFF2-40B4-BE49-F238E27FC236}">
                <a16:creationId xmlns:a16="http://schemas.microsoft.com/office/drawing/2014/main" id="{4A38EF55-8739-4A40-A228-67296EA938B3}"/>
              </a:ext>
            </a:extLst>
          </p:cNvPr>
          <p:cNvSpPr>
            <a:spLocks noGrp="1"/>
          </p:cNvSpPr>
          <p:nvPr>
            <p:ph type="body" sz="quarter" idx="23"/>
          </p:nvPr>
        </p:nvSpPr>
        <p:spPr>
          <a:xfrm>
            <a:off x="2680608" y="1746415"/>
            <a:ext cx="1714500" cy="683272"/>
          </a:xfrm>
          <a:prstGeom prst="rect">
            <a:avLst/>
          </a:prstGeom>
        </p:spPr>
        <p:txBody>
          <a:bodyPr/>
          <a:lstStyle>
            <a:lvl1pPr>
              <a:buNone/>
              <a:defRPr sz="1350" b="1"/>
            </a:lvl1pPr>
          </a:lstStyle>
          <a:p>
            <a:pPr lvl="0"/>
            <a:r>
              <a:rPr lang="en-US"/>
              <a:t>Click to edit Master text styles</a:t>
            </a:r>
          </a:p>
        </p:txBody>
      </p:sp>
      <p:sp>
        <p:nvSpPr>
          <p:cNvPr id="44" name="Text Placeholder 4">
            <a:extLst>
              <a:ext uri="{FF2B5EF4-FFF2-40B4-BE49-F238E27FC236}">
                <a16:creationId xmlns:a16="http://schemas.microsoft.com/office/drawing/2014/main" id="{268DC74C-B0F9-2649-BEC3-BBA0BD737650}"/>
              </a:ext>
            </a:extLst>
          </p:cNvPr>
          <p:cNvSpPr>
            <a:spLocks noGrp="1"/>
          </p:cNvSpPr>
          <p:nvPr>
            <p:ph type="body" sz="quarter" idx="24"/>
          </p:nvPr>
        </p:nvSpPr>
        <p:spPr>
          <a:xfrm>
            <a:off x="2668441" y="2498272"/>
            <a:ext cx="1714500" cy="1849903"/>
          </a:xfrm>
          <a:prstGeom prst="rect">
            <a:avLst/>
          </a:prstGeom>
        </p:spPr>
        <p:txBody>
          <a:bodyPr/>
          <a:lstStyle>
            <a:lvl1pPr marL="0" indent="0">
              <a:lnSpc>
                <a:spcPct val="100000"/>
              </a:lnSpc>
              <a:buFont typeface="Arial" panose="020B0604020202020204" pitchFamily="34" charset="0"/>
              <a:buNone/>
              <a:defRPr sz="1050" b="0"/>
            </a:lvl1pPr>
          </a:lstStyle>
          <a:p>
            <a:pPr lvl="0"/>
            <a:r>
              <a:rPr lang="en-US"/>
              <a:t>Click to edit Master text styles</a:t>
            </a:r>
          </a:p>
        </p:txBody>
      </p:sp>
      <p:sp>
        <p:nvSpPr>
          <p:cNvPr id="3" name="Text Placeholder 2">
            <a:extLst>
              <a:ext uri="{FF2B5EF4-FFF2-40B4-BE49-F238E27FC236}">
                <a16:creationId xmlns:a16="http://schemas.microsoft.com/office/drawing/2014/main" id="{57B1422B-E6C5-43B2-9F2B-DECEB3812142}"/>
              </a:ext>
            </a:extLst>
          </p:cNvPr>
          <p:cNvSpPr>
            <a:spLocks noGrp="1"/>
          </p:cNvSpPr>
          <p:nvPr>
            <p:ph type="body" sz="quarter" idx="25"/>
          </p:nvPr>
        </p:nvSpPr>
        <p:spPr>
          <a:xfrm>
            <a:off x="726283" y="2498272"/>
            <a:ext cx="1714500" cy="1850231"/>
          </a:xfrm>
          <a:prstGeom prst="rect">
            <a:avLst/>
          </a:prstGeom>
        </p:spPr>
        <p:txBody>
          <a:bodyPr/>
          <a:lstStyle>
            <a:lvl1pPr marL="0" indent="0">
              <a:lnSpc>
                <a:spcPct val="100000"/>
              </a:lnSpc>
              <a:buNone/>
              <a:defRPr sz="1050"/>
            </a:lvl1pPr>
            <a:lvl2pPr>
              <a:buNone/>
              <a:defRPr sz="1050"/>
            </a:lvl2pPr>
            <a:lvl3pPr>
              <a:buNone/>
              <a:defRPr sz="1050"/>
            </a:lvl3pPr>
            <a:lvl4pPr>
              <a:buNone/>
              <a:defRPr sz="1050"/>
            </a:lvl4pPr>
            <a:lvl5pPr>
              <a:buNone/>
              <a:defRPr sz="1050"/>
            </a:lvl5pPr>
          </a:lstStyle>
          <a:p>
            <a:pPr lvl="0"/>
            <a:r>
              <a:rPr lang="en-US"/>
              <a:t>Click to edit Master text styles</a:t>
            </a:r>
          </a:p>
        </p:txBody>
      </p:sp>
      <p:sp>
        <p:nvSpPr>
          <p:cNvPr id="7" name="Date Placeholder 6">
            <a:extLst>
              <a:ext uri="{FF2B5EF4-FFF2-40B4-BE49-F238E27FC236}">
                <a16:creationId xmlns:a16="http://schemas.microsoft.com/office/drawing/2014/main" id="{8BC81DA9-1713-43A7-A2CF-A9525B11AF43}"/>
              </a:ext>
            </a:extLst>
          </p:cNvPr>
          <p:cNvSpPr>
            <a:spLocks noGrp="1"/>
          </p:cNvSpPr>
          <p:nvPr>
            <p:ph type="dt" sz="half" idx="26"/>
          </p:nvPr>
        </p:nvSpPr>
        <p:spPr/>
        <p:txBody>
          <a:bodyPr/>
          <a:lstStyle/>
          <a:p>
            <a:r>
              <a:rPr lang="en-US"/>
              <a:t>September 3, 20XX </a:t>
            </a:r>
            <a:endParaRPr lang="en-US" dirty="0"/>
          </a:p>
        </p:txBody>
      </p:sp>
      <p:sp>
        <p:nvSpPr>
          <p:cNvPr id="8" name="Footer Placeholder 7">
            <a:extLst>
              <a:ext uri="{FF2B5EF4-FFF2-40B4-BE49-F238E27FC236}">
                <a16:creationId xmlns:a16="http://schemas.microsoft.com/office/drawing/2014/main" id="{CA76A8F0-5D79-4C8A-9966-308409EB26B0}"/>
              </a:ext>
            </a:extLst>
          </p:cNvPr>
          <p:cNvSpPr>
            <a:spLocks noGrp="1"/>
          </p:cNvSpPr>
          <p:nvPr>
            <p:ph type="ftr" sz="quarter" idx="27"/>
          </p:nvPr>
        </p:nvSpPr>
        <p:spPr/>
        <p:txBody>
          <a:bodyPr/>
          <a:lstStyle/>
          <a:p>
            <a:r>
              <a:rPr lang="en-US">
                <a:solidFill>
                  <a:schemeClr val="bg1"/>
                </a:solidFill>
              </a:rPr>
              <a:t>Annual Review</a:t>
            </a:r>
            <a:endParaRPr lang="en-US" dirty="0">
              <a:solidFill>
                <a:schemeClr val="bg1"/>
              </a:solidFill>
            </a:endParaRPr>
          </a:p>
        </p:txBody>
      </p:sp>
      <p:sp>
        <p:nvSpPr>
          <p:cNvPr id="9" name="Slide Number Placeholder 8">
            <a:extLst>
              <a:ext uri="{FF2B5EF4-FFF2-40B4-BE49-F238E27FC236}">
                <a16:creationId xmlns:a16="http://schemas.microsoft.com/office/drawing/2014/main" id="{3F85BAE5-43DA-49F0-89E6-66D549C52389}"/>
              </a:ext>
            </a:extLst>
          </p:cNvPr>
          <p:cNvSpPr>
            <a:spLocks noGrp="1"/>
          </p:cNvSpPr>
          <p:nvPr>
            <p:ph type="sldNum" sz="quarter" idx="28"/>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1385680453"/>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14" pos="14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AF4DDD-B466-16B2-0464-FF7F385CE7AF}"/>
              </a:ext>
            </a:extLst>
          </p:cNvPr>
          <p:cNvPicPr>
            <a:picLocks noChangeAspect="1"/>
          </p:cNvPicPr>
          <p:nvPr userDrawn="1"/>
        </p:nvPicPr>
        <p:blipFill>
          <a:blip r:embed="rId2">
            <a:grayscl/>
            <a:alphaModFix amt="90000"/>
            <a:extLst>
              <a:ext uri="{BEBA8EAE-BF5A-486C-A8C5-ECC9F3942E4B}">
                <a14:imgProps xmlns:a14="http://schemas.microsoft.com/office/drawing/2010/main">
                  <a14:imgLayer r:embed="rId3">
                    <a14:imgEffect>
                      <a14:colorTemperature colorTemp="2916"/>
                    </a14:imgEffect>
                    <a14:imgEffect>
                      <a14:saturation sat="60000"/>
                    </a14:imgEffect>
                  </a14:imgLayer>
                </a14:imgProps>
              </a:ext>
            </a:extLst>
          </a:blip>
          <a:stretch>
            <a:fillRect/>
          </a:stretch>
        </p:blipFill>
        <p:spPr>
          <a:xfrm>
            <a:off x="0" y="0"/>
            <a:ext cx="9144000" cy="5143500"/>
          </a:xfrm>
          <a:prstGeom prst="rect">
            <a:avLst/>
          </a:prstGeom>
        </p:spPr>
      </p:pic>
      <p:sp>
        <p:nvSpPr>
          <p:cNvPr id="16" name="Rectangle 15">
            <a:extLst>
              <a:ext uri="{FF2B5EF4-FFF2-40B4-BE49-F238E27FC236}">
                <a16:creationId xmlns:a16="http://schemas.microsoft.com/office/drawing/2014/main" id="{3847B1D8-EF2F-D9DC-361B-DE0948725601}"/>
              </a:ext>
            </a:extLst>
          </p:cNvPr>
          <p:cNvSpPr/>
          <p:nvPr userDrawn="1"/>
        </p:nvSpPr>
        <p:spPr>
          <a:xfrm>
            <a:off x="0" y="0"/>
            <a:ext cx="9144000" cy="5143500"/>
          </a:xfrm>
          <a:prstGeom prst="rect">
            <a:avLst/>
          </a:prstGeom>
          <a:solidFill>
            <a:srgbClr val="0E67B4">
              <a:alpha val="4423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5F7390AD-1442-E147-E777-90D1841C08CF}"/>
              </a:ext>
            </a:extLst>
          </p:cNvPr>
          <p:cNvSpPr/>
          <p:nvPr userDrawn="1"/>
        </p:nvSpPr>
        <p:spPr>
          <a:xfrm>
            <a:off x="457199" y="0"/>
            <a:ext cx="3877734" cy="5143500"/>
          </a:xfrm>
          <a:prstGeom prst="rect">
            <a:avLst/>
          </a:prstGeom>
          <a:solidFill>
            <a:srgbClr val="09254C"/>
          </a:solidFill>
          <a:ln>
            <a:noFill/>
          </a:ln>
          <a:effectLst>
            <a:outerShdw sx="1000" sy="1000" algn="ctr" rotWithShape="0">
              <a:schemeClr val="tx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Text Box 16">
            <a:extLst>
              <a:ext uri="{FF2B5EF4-FFF2-40B4-BE49-F238E27FC236}">
                <a16:creationId xmlns:a16="http://schemas.microsoft.com/office/drawing/2014/main" id="{14538795-6E1A-7C3D-A2F3-D76061D6B4F3}"/>
              </a:ext>
            </a:extLst>
          </p:cNvPr>
          <p:cNvSpPr txBox="1">
            <a:spLocks noChangeArrowheads="1"/>
          </p:cNvSpPr>
          <p:nvPr userDrawn="1"/>
        </p:nvSpPr>
        <p:spPr bwMode="auto">
          <a:xfrm>
            <a:off x="454003" y="3161163"/>
            <a:ext cx="3887799" cy="307777"/>
          </a:xfrm>
          <a:prstGeom prst="rect">
            <a:avLst/>
          </a:prstGeom>
          <a:noFill/>
          <a:ln w="9525">
            <a:no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r>
              <a:rPr lang="en-US" altLang="en-US" sz="1400" baseline="0">
                <a:solidFill>
                  <a:schemeClr val="bg1"/>
                </a:solidFill>
              </a:rPr>
              <a:t>Science at the heart of medicine</a:t>
            </a:r>
          </a:p>
        </p:txBody>
      </p:sp>
      <p:pic>
        <p:nvPicPr>
          <p:cNvPr id="7" name="Picture 6">
            <a:extLst>
              <a:ext uri="{FF2B5EF4-FFF2-40B4-BE49-F238E27FC236}">
                <a16:creationId xmlns:a16="http://schemas.microsoft.com/office/drawing/2014/main" id="{E4364D37-137D-444B-A050-414FE13D333C}"/>
              </a:ext>
            </a:extLst>
          </p:cNvPr>
          <p:cNvPicPr>
            <a:picLocks noChangeAspect="1"/>
          </p:cNvPicPr>
          <p:nvPr userDrawn="1"/>
        </p:nvPicPr>
        <p:blipFill>
          <a:blip r:embed="rId4"/>
          <a:srcRect/>
          <a:stretch/>
        </p:blipFill>
        <p:spPr>
          <a:xfrm>
            <a:off x="776088" y="2244845"/>
            <a:ext cx="3157182" cy="522054"/>
          </a:xfrm>
          <a:prstGeom prst="rect">
            <a:avLst/>
          </a:prstGeom>
        </p:spPr>
      </p:pic>
    </p:spTree>
    <p:extLst>
      <p:ext uri="{BB962C8B-B14F-4D97-AF65-F5344CB8AC3E}">
        <p14:creationId xmlns:p14="http://schemas.microsoft.com/office/powerpoint/2010/main" val="3997797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99329D3-1F74-AEA1-466E-FBA2462E662B}"/>
              </a:ext>
            </a:extLst>
          </p:cNvPr>
          <p:cNvGrpSpPr/>
          <p:nvPr userDrawn="1"/>
        </p:nvGrpSpPr>
        <p:grpSpPr>
          <a:xfrm>
            <a:off x="0" y="0"/>
            <a:ext cx="9144000" cy="5143500"/>
            <a:chOff x="0" y="0"/>
            <a:chExt cx="9144000" cy="5143500"/>
          </a:xfrm>
        </p:grpSpPr>
        <p:sp>
          <p:nvSpPr>
            <p:cNvPr id="15" name="Rectangle 14">
              <a:extLst>
                <a:ext uri="{FF2B5EF4-FFF2-40B4-BE49-F238E27FC236}">
                  <a16:creationId xmlns:a16="http://schemas.microsoft.com/office/drawing/2014/main" id="{36DDA93B-222B-AA93-F4E5-BA14EA0E7AFF}"/>
                </a:ext>
              </a:extLst>
            </p:cNvPr>
            <p:cNvSpPr/>
            <p:nvPr/>
          </p:nvSpPr>
          <p:spPr>
            <a:xfrm>
              <a:off x="0" y="0"/>
              <a:ext cx="9144000" cy="5143500"/>
            </a:xfrm>
            <a:prstGeom prst="rect">
              <a:avLst/>
            </a:prstGeom>
            <a:solidFill>
              <a:srgbClr val="09254C"/>
            </a:solidFill>
            <a:effectLst>
              <a:outerShdw blurRad="40000" dist="23000" dir="5400000" rotWithShape="0">
                <a:srgbClr val="8EBDDB">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6" name="Picture 15">
              <a:extLst>
                <a:ext uri="{FF2B5EF4-FFF2-40B4-BE49-F238E27FC236}">
                  <a16:creationId xmlns:a16="http://schemas.microsoft.com/office/drawing/2014/main" id="{C31C1581-7FFD-FDBB-A070-E6E5F5DA4FD2}"/>
                </a:ext>
              </a:extLst>
            </p:cNvPr>
            <p:cNvPicPr>
              <a:picLocks noChangeAspect="1"/>
            </p:cNvPicPr>
            <p:nvPr/>
          </p:nvPicPr>
          <p:blipFill rotWithShape="1">
            <a:blip r:embed="rId2">
              <a:alphaModFix amt="32000"/>
            </a:blip>
            <a:srcRect t="21617" r="5618" b="14936"/>
            <a:stretch/>
          </p:blipFill>
          <p:spPr>
            <a:xfrm>
              <a:off x="4470400" y="0"/>
              <a:ext cx="4673600" cy="5143500"/>
            </a:xfrm>
            <a:prstGeom prst="rect">
              <a:avLst/>
            </a:prstGeom>
            <a:effectLst>
              <a:outerShdw dist="50800" sx="1000" sy="1000" algn="ctr" rotWithShape="0">
                <a:srgbClr val="000000"/>
              </a:outerShdw>
            </a:effectLst>
          </p:spPr>
        </p:pic>
      </p:grpSp>
      <p:sp>
        <p:nvSpPr>
          <p:cNvPr id="14" name="Subtitle 2">
            <a:extLst>
              <a:ext uri="{FF2B5EF4-FFF2-40B4-BE49-F238E27FC236}">
                <a16:creationId xmlns:a16="http://schemas.microsoft.com/office/drawing/2014/main" id="{646C2733-C42C-B75C-750A-A002763AFFBE}"/>
              </a:ext>
            </a:extLst>
          </p:cNvPr>
          <p:cNvSpPr>
            <a:spLocks noGrp="1"/>
          </p:cNvSpPr>
          <p:nvPr>
            <p:ph type="subTitle" idx="1"/>
          </p:nvPr>
        </p:nvSpPr>
        <p:spPr>
          <a:xfrm>
            <a:off x="846221" y="3167146"/>
            <a:ext cx="4673600" cy="1241425"/>
          </a:xfrm>
          <a:prstGeom prst="rect">
            <a:avLst/>
          </a:prstGeom>
        </p:spPr>
        <p:txBody>
          <a:bodyPr lIns="0" tIns="0" rIns="0" bIns="0"/>
          <a:lstStyle>
            <a:lvl1pPr marL="0" indent="0" algn="l">
              <a:lnSpc>
                <a:spcPts val="2000"/>
              </a:lnSpc>
              <a:spcBef>
                <a:spcPts val="0"/>
              </a:spcBef>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Title 2">
            <a:extLst>
              <a:ext uri="{FF2B5EF4-FFF2-40B4-BE49-F238E27FC236}">
                <a16:creationId xmlns:a16="http://schemas.microsoft.com/office/drawing/2014/main" id="{7F335603-391D-62BD-C874-6ED91933E736}"/>
              </a:ext>
            </a:extLst>
          </p:cNvPr>
          <p:cNvSpPr>
            <a:spLocks noGrp="1"/>
          </p:cNvSpPr>
          <p:nvPr>
            <p:ph type="title"/>
          </p:nvPr>
        </p:nvSpPr>
        <p:spPr>
          <a:xfrm>
            <a:off x="850392" y="1140206"/>
            <a:ext cx="4673600" cy="993775"/>
          </a:xfrm>
          <a:prstGeom prst="rect">
            <a:avLst/>
          </a:prstGeom>
        </p:spPr>
        <p:txBody>
          <a:bodyPr lIns="0" tIns="0" rIns="0" bIns="0"/>
          <a:lstStyle>
            <a:lvl1pPr>
              <a:defRPr sz="3300" b="1">
                <a:solidFill>
                  <a:schemeClr val="bg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D4A26BBD-2C5E-4870-CED1-B557D64E8E93}"/>
              </a:ext>
            </a:extLst>
          </p:cNvPr>
          <p:cNvSpPr>
            <a:spLocks noGrp="1"/>
          </p:cNvSpPr>
          <p:nvPr>
            <p:ph type="sldNum" sz="quarter" idx="10"/>
          </p:nvPr>
        </p:nvSpPr>
        <p:spPr/>
        <p:txBody>
          <a:bodyPr/>
          <a:lstStyle/>
          <a:p>
            <a:fld id="{CEA4F25D-53C8-744A-9259-CB9883C6E928}" type="slidenum">
              <a:rPr lang="en-US" smtClean="0"/>
              <a:pPr/>
              <a:t>‹#›</a:t>
            </a:fld>
            <a:endParaRPr lang="en-US"/>
          </a:p>
        </p:txBody>
      </p:sp>
      <p:pic>
        <p:nvPicPr>
          <p:cNvPr id="9" name="Picture 8">
            <a:extLst>
              <a:ext uri="{FF2B5EF4-FFF2-40B4-BE49-F238E27FC236}">
                <a16:creationId xmlns:a16="http://schemas.microsoft.com/office/drawing/2014/main" id="{ED56C712-E4AA-3F42-BC4D-5C7C9DA0F7D1}"/>
              </a:ext>
            </a:extLst>
          </p:cNvPr>
          <p:cNvPicPr>
            <a:picLocks noChangeAspect="1"/>
          </p:cNvPicPr>
          <p:nvPr userDrawn="1"/>
        </p:nvPicPr>
        <p:blipFill>
          <a:blip r:embed="rId3"/>
          <a:srcRect/>
          <a:stretch/>
        </p:blipFill>
        <p:spPr>
          <a:xfrm>
            <a:off x="6366042" y="4500179"/>
            <a:ext cx="2635195" cy="435741"/>
          </a:xfrm>
          <a:prstGeom prst="rect">
            <a:avLst/>
          </a:prstGeom>
        </p:spPr>
      </p:pic>
    </p:spTree>
    <p:extLst>
      <p:ext uri="{BB962C8B-B14F-4D97-AF65-F5344CB8AC3E}">
        <p14:creationId xmlns:p14="http://schemas.microsoft.com/office/powerpoint/2010/main" val="2266347628"/>
      </p:ext>
    </p:extLst>
  </p:cSld>
  <p:clrMapOvr>
    <a:masterClrMapping/>
  </p:clrMapOvr>
  <p:extLst>
    <p:ext uri="{DCECCB84-F9BA-43D5-87BE-67443E8EF086}">
      <p15:sldGuideLst xmlns:p15="http://schemas.microsoft.com/office/powerpoint/2012/main">
        <p15:guide id="1" orient="horz" pos="1620">
          <p15:clr>
            <a:srgbClr val="FBAE40"/>
          </p15:clr>
        </p15:guide>
        <p15:guide id="2" pos="5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99329D3-1F74-AEA1-466E-FBA2462E662B}"/>
              </a:ext>
            </a:extLst>
          </p:cNvPr>
          <p:cNvGrpSpPr/>
          <p:nvPr userDrawn="1"/>
        </p:nvGrpSpPr>
        <p:grpSpPr>
          <a:xfrm>
            <a:off x="0" y="0"/>
            <a:ext cx="9144000" cy="5143500"/>
            <a:chOff x="0" y="0"/>
            <a:chExt cx="9144000" cy="5143500"/>
          </a:xfrm>
        </p:grpSpPr>
        <p:sp>
          <p:nvSpPr>
            <p:cNvPr id="15" name="Rectangle 14">
              <a:extLst>
                <a:ext uri="{FF2B5EF4-FFF2-40B4-BE49-F238E27FC236}">
                  <a16:creationId xmlns:a16="http://schemas.microsoft.com/office/drawing/2014/main" id="{36DDA93B-222B-AA93-F4E5-BA14EA0E7AFF}"/>
                </a:ext>
              </a:extLst>
            </p:cNvPr>
            <p:cNvSpPr/>
            <p:nvPr/>
          </p:nvSpPr>
          <p:spPr>
            <a:xfrm>
              <a:off x="0" y="0"/>
              <a:ext cx="9144000" cy="5143500"/>
            </a:xfrm>
            <a:prstGeom prst="rect">
              <a:avLst/>
            </a:prstGeom>
            <a:solidFill>
              <a:srgbClr val="09254C"/>
            </a:solidFill>
            <a:effectLst>
              <a:outerShdw blurRad="40000" dist="23000" dir="5400000" rotWithShape="0">
                <a:srgbClr val="8EBDDB">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6" name="Picture 15">
              <a:extLst>
                <a:ext uri="{FF2B5EF4-FFF2-40B4-BE49-F238E27FC236}">
                  <a16:creationId xmlns:a16="http://schemas.microsoft.com/office/drawing/2014/main" id="{C31C1581-7FFD-FDBB-A070-E6E5F5DA4FD2}"/>
                </a:ext>
              </a:extLst>
            </p:cNvPr>
            <p:cNvPicPr>
              <a:picLocks noChangeAspect="1"/>
            </p:cNvPicPr>
            <p:nvPr/>
          </p:nvPicPr>
          <p:blipFill rotWithShape="1">
            <a:blip r:embed="rId2">
              <a:alphaModFix amt="32000"/>
            </a:blip>
            <a:srcRect t="21617" r="5618" b="14936"/>
            <a:stretch/>
          </p:blipFill>
          <p:spPr>
            <a:xfrm>
              <a:off x="4470400" y="0"/>
              <a:ext cx="4673600" cy="5143500"/>
            </a:xfrm>
            <a:prstGeom prst="rect">
              <a:avLst/>
            </a:prstGeom>
            <a:effectLst>
              <a:outerShdw dist="50800" sx="1000" sy="1000" algn="ctr" rotWithShape="0">
                <a:srgbClr val="000000"/>
              </a:outerShdw>
            </a:effectLst>
          </p:spPr>
        </p:pic>
      </p:grpSp>
      <p:sp>
        <p:nvSpPr>
          <p:cNvPr id="14" name="Subtitle 2">
            <a:extLst>
              <a:ext uri="{FF2B5EF4-FFF2-40B4-BE49-F238E27FC236}">
                <a16:creationId xmlns:a16="http://schemas.microsoft.com/office/drawing/2014/main" id="{646C2733-C42C-B75C-750A-A002763AFFBE}"/>
              </a:ext>
            </a:extLst>
          </p:cNvPr>
          <p:cNvSpPr>
            <a:spLocks noGrp="1"/>
          </p:cNvSpPr>
          <p:nvPr>
            <p:ph type="subTitle" idx="1"/>
          </p:nvPr>
        </p:nvSpPr>
        <p:spPr>
          <a:xfrm>
            <a:off x="846221" y="3167146"/>
            <a:ext cx="4673600" cy="1241425"/>
          </a:xfrm>
          <a:prstGeom prst="rect">
            <a:avLst/>
          </a:prstGeom>
        </p:spPr>
        <p:txBody>
          <a:bodyPr lIns="0" tIns="0" rIns="0" bIns="0"/>
          <a:lstStyle>
            <a:lvl1pPr marL="0" indent="0" algn="l">
              <a:lnSpc>
                <a:spcPts val="2000"/>
              </a:lnSpc>
              <a:spcBef>
                <a:spcPts val="0"/>
              </a:spcBef>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Title 2">
            <a:extLst>
              <a:ext uri="{FF2B5EF4-FFF2-40B4-BE49-F238E27FC236}">
                <a16:creationId xmlns:a16="http://schemas.microsoft.com/office/drawing/2014/main" id="{7F335603-391D-62BD-C874-6ED91933E736}"/>
              </a:ext>
            </a:extLst>
          </p:cNvPr>
          <p:cNvSpPr>
            <a:spLocks noGrp="1"/>
          </p:cNvSpPr>
          <p:nvPr>
            <p:ph type="title"/>
          </p:nvPr>
        </p:nvSpPr>
        <p:spPr>
          <a:xfrm>
            <a:off x="850392" y="1140206"/>
            <a:ext cx="4673600" cy="993775"/>
          </a:xfrm>
          <a:prstGeom prst="rect">
            <a:avLst/>
          </a:prstGeom>
        </p:spPr>
        <p:txBody>
          <a:bodyPr lIns="0" tIns="0" rIns="0" bIns="0"/>
          <a:lstStyle>
            <a:lvl1pPr>
              <a:defRPr sz="3300" b="1">
                <a:solidFill>
                  <a:schemeClr val="bg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D4A26BBD-2C5E-4870-CED1-B557D64E8E93}"/>
              </a:ext>
            </a:extLst>
          </p:cNvPr>
          <p:cNvSpPr>
            <a:spLocks noGrp="1"/>
          </p:cNvSpPr>
          <p:nvPr>
            <p:ph type="sldNum" sz="quarter" idx="10"/>
          </p:nvPr>
        </p:nvSpPr>
        <p:spPr/>
        <p:txBody>
          <a:bodyPr/>
          <a:lstStyle/>
          <a:p>
            <a:fld id="{CEA4F25D-53C8-744A-9259-CB9883C6E928}" type="slidenum">
              <a:rPr lang="en-US" smtClean="0"/>
              <a:pPr/>
              <a:t>‹#›</a:t>
            </a:fld>
            <a:endParaRPr lang="en-US"/>
          </a:p>
        </p:txBody>
      </p:sp>
      <p:pic>
        <p:nvPicPr>
          <p:cNvPr id="9" name="Picture 8">
            <a:extLst>
              <a:ext uri="{FF2B5EF4-FFF2-40B4-BE49-F238E27FC236}">
                <a16:creationId xmlns:a16="http://schemas.microsoft.com/office/drawing/2014/main" id="{ED56C712-E4AA-3F42-BC4D-5C7C9DA0F7D1}"/>
              </a:ext>
            </a:extLst>
          </p:cNvPr>
          <p:cNvPicPr>
            <a:picLocks noChangeAspect="1"/>
          </p:cNvPicPr>
          <p:nvPr userDrawn="1"/>
        </p:nvPicPr>
        <p:blipFill>
          <a:blip r:embed="rId3"/>
          <a:srcRect/>
          <a:stretch/>
        </p:blipFill>
        <p:spPr>
          <a:xfrm>
            <a:off x="6366042" y="4500179"/>
            <a:ext cx="2635195" cy="435741"/>
          </a:xfrm>
          <a:prstGeom prst="rect">
            <a:avLst/>
          </a:prstGeom>
        </p:spPr>
      </p:pic>
    </p:spTree>
    <p:extLst>
      <p:ext uri="{BB962C8B-B14F-4D97-AF65-F5344CB8AC3E}">
        <p14:creationId xmlns:p14="http://schemas.microsoft.com/office/powerpoint/2010/main" val="331503328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5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C5CE64-69FF-8954-984E-C730062202B7}"/>
              </a:ext>
            </a:extLst>
          </p:cNvPr>
          <p:cNvSpPr>
            <a:spLocks noGrp="1"/>
          </p:cNvSpPr>
          <p:nvPr>
            <p:ph idx="1"/>
          </p:nvPr>
        </p:nvSpPr>
        <p:spPr>
          <a:xfrm>
            <a:off x="850392" y="1371600"/>
            <a:ext cx="7263947" cy="3262312"/>
          </a:xfrm>
          <a:prstGeom prst="rect">
            <a:avLst/>
          </a:prstGeom>
        </p:spPr>
        <p:txBody>
          <a:bodyPr lIns="0" tIns="0" rIns="0" bIns="0"/>
          <a:lstStyle>
            <a:lvl1pPr>
              <a:spcAft>
                <a:spcPts val="600"/>
              </a:spcAft>
              <a:buClr>
                <a:schemeClr val="accent5"/>
              </a:buClr>
              <a:defRPr sz="1800" baseline="0">
                <a:solidFill>
                  <a:schemeClr val="bg2">
                    <a:lumMod val="10000"/>
                  </a:schemeClr>
                </a:solidFill>
              </a:defRPr>
            </a:lvl1pPr>
            <a:lvl2pPr marL="685800" indent="-228600">
              <a:lnSpc>
                <a:spcPct val="100000"/>
              </a:lnSpc>
              <a:spcAft>
                <a:spcPts val="500"/>
              </a:spcAft>
              <a:buClr>
                <a:schemeClr val="accent5"/>
              </a:buClr>
              <a:buFont typeface="Menlo Regular" panose="020B0609030804020204" pitchFamily="49" charset="0"/>
              <a:buChar char="▻"/>
              <a:defRPr sz="1600" baseline="0">
                <a:solidFill>
                  <a:schemeClr val="bg2">
                    <a:lumMod val="10000"/>
                  </a:schemeClr>
                </a:solidFill>
              </a:defRPr>
            </a:lvl2pPr>
            <a:lvl3pPr marL="1143000" indent="-228600">
              <a:lnSpc>
                <a:spcPct val="100000"/>
              </a:lnSpc>
              <a:spcAft>
                <a:spcPts val="500"/>
              </a:spcAft>
              <a:buClr>
                <a:schemeClr val="accent5"/>
              </a:buClr>
              <a:buFont typeface="Monaco" pitchFamily="2" charset="77"/>
              <a:buChar char="⎻"/>
              <a:defRPr sz="1600">
                <a:solidFill>
                  <a:schemeClr val="bg2">
                    <a:lumMod val="10000"/>
                  </a:schemeClr>
                </a:solidFill>
              </a:defRPr>
            </a:lvl3pPr>
            <a:lvl4pPr>
              <a:defRPr sz="1500"/>
            </a:lvl4pPr>
            <a:lvl5pPr>
              <a:defRPr sz="15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71CA6D6D-9C9F-C384-66F8-A2EFE8F6162E}"/>
              </a:ext>
            </a:extLst>
          </p:cNvPr>
          <p:cNvSpPr>
            <a:spLocks noGrp="1"/>
          </p:cNvSpPr>
          <p:nvPr>
            <p:ph type="sldNum" sz="quarter" idx="12"/>
          </p:nvPr>
        </p:nvSpPr>
        <p:spPr>
          <a:xfrm>
            <a:off x="38100" y="4718050"/>
            <a:ext cx="393700" cy="425450"/>
          </a:xfrm>
          <a:prstGeom prst="rect">
            <a:avLst/>
          </a:prstGeom>
        </p:spPr>
        <p:txBody>
          <a:bodyPr/>
          <a:lstStyle/>
          <a:p>
            <a:fld id="{CEA4F25D-53C8-744A-9259-CB9883C6E928}" type="slidenum">
              <a:rPr lang="en-US" smtClean="0"/>
              <a:t>‹#›</a:t>
            </a:fld>
            <a:endParaRPr lang="en-US"/>
          </a:p>
        </p:txBody>
      </p:sp>
      <p:sp>
        <p:nvSpPr>
          <p:cNvPr id="7" name="Title 1">
            <a:extLst>
              <a:ext uri="{FF2B5EF4-FFF2-40B4-BE49-F238E27FC236}">
                <a16:creationId xmlns:a16="http://schemas.microsoft.com/office/drawing/2014/main" id="{FE5F2899-4252-70FE-995C-5B4E05DDE43B}"/>
              </a:ext>
            </a:extLst>
          </p:cNvPr>
          <p:cNvSpPr>
            <a:spLocks noGrp="1"/>
          </p:cNvSpPr>
          <p:nvPr>
            <p:ph type="title"/>
          </p:nvPr>
        </p:nvSpPr>
        <p:spPr>
          <a:xfrm>
            <a:off x="850392" y="418741"/>
            <a:ext cx="7263947" cy="777013"/>
          </a:xfrm>
          <a:prstGeom prst="rect">
            <a:avLst/>
          </a:prstGeom>
        </p:spPr>
        <p:txBody>
          <a:bodyPr lIns="0" tIns="0" rIns="0" bIns="0"/>
          <a:lstStyle>
            <a:lvl1pPr>
              <a:defRPr sz="2700" b="1" i="0" baseline="0">
                <a:solidFill>
                  <a:schemeClr val="accent5"/>
                </a:solidFill>
              </a:defRPr>
            </a:lvl1pPr>
          </a:lstStyle>
          <a:p>
            <a:r>
              <a:rPr lang="en-US"/>
              <a:t>Click to edit Master title style</a:t>
            </a:r>
          </a:p>
        </p:txBody>
      </p:sp>
    </p:spTree>
    <p:extLst>
      <p:ext uri="{BB962C8B-B14F-4D97-AF65-F5344CB8AC3E}">
        <p14:creationId xmlns:p14="http://schemas.microsoft.com/office/powerpoint/2010/main" val="141846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45C4366-30B3-5013-695E-E547A382AFC2}"/>
              </a:ext>
            </a:extLst>
          </p:cNvPr>
          <p:cNvSpPr>
            <a:spLocks noGrp="1"/>
          </p:cNvSpPr>
          <p:nvPr>
            <p:ph type="sldNum" sz="quarter" idx="12"/>
          </p:nvPr>
        </p:nvSpPr>
        <p:spPr>
          <a:xfrm>
            <a:off x="38100" y="4718050"/>
            <a:ext cx="393700" cy="425450"/>
          </a:xfrm>
          <a:prstGeom prst="rect">
            <a:avLst/>
          </a:prstGeom>
        </p:spPr>
        <p:txBody>
          <a:bodyPr/>
          <a:lstStyle/>
          <a:p>
            <a:fld id="{CEA4F25D-53C8-744A-9259-CB9883C6E928}" type="slidenum">
              <a:rPr lang="en-US" smtClean="0"/>
              <a:t>‹#›</a:t>
            </a:fld>
            <a:endParaRPr lang="en-US"/>
          </a:p>
        </p:txBody>
      </p:sp>
      <p:sp>
        <p:nvSpPr>
          <p:cNvPr id="8" name="Content Placeholder 2">
            <a:extLst>
              <a:ext uri="{FF2B5EF4-FFF2-40B4-BE49-F238E27FC236}">
                <a16:creationId xmlns:a16="http://schemas.microsoft.com/office/drawing/2014/main" id="{CD20E388-BEBC-DD46-2EE9-447C259CF854}"/>
              </a:ext>
            </a:extLst>
          </p:cNvPr>
          <p:cNvSpPr>
            <a:spLocks noGrp="1"/>
          </p:cNvSpPr>
          <p:nvPr>
            <p:ph idx="1"/>
          </p:nvPr>
        </p:nvSpPr>
        <p:spPr>
          <a:xfrm>
            <a:off x="850392" y="1370013"/>
            <a:ext cx="3784131" cy="3262312"/>
          </a:xfrm>
          <a:prstGeom prst="rect">
            <a:avLst/>
          </a:prstGeom>
        </p:spPr>
        <p:txBody>
          <a:bodyPr lIns="0" tIns="0" rIns="0" bIns="0"/>
          <a:lstStyle>
            <a:lvl1pPr>
              <a:spcAft>
                <a:spcPts val="600"/>
              </a:spcAft>
              <a:buClr>
                <a:schemeClr val="accent5"/>
              </a:buClr>
              <a:defRPr sz="1800" baseline="0">
                <a:solidFill>
                  <a:schemeClr val="bg2">
                    <a:lumMod val="10000"/>
                  </a:schemeClr>
                </a:solidFill>
              </a:defRPr>
            </a:lvl1pPr>
            <a:lvl2pPr marL="685800" indent="-228600">
              <a:lnSpc>
                <a:spcPct val="100000"/>
              </a:lnSpc>
              <a:spcAft>
                <a:spcPts val="500"/>
              </a:spcAft>
              <a:buClr>
                <a:schemeClr val="accent5"/>
              </a:buClr>
              <a:buFont typeface="Menlo Regular" panose="020B0609030804020204" pitchFamily="49" charset="0"/>
              <a:buChar char="▻"/>
              <a:defRPr sz="1600" baseline="0">
                <a:solidFill>
                  <a:schemeClr val="bg2">
                    <a:lumMod val="10000"/>
                  </a:schemeClr>
                </a:solidFill>
              </a:defRPr>
            </a:lvl2pPr>
            <a:lvl3pPr marL="1143000" indent="-228600">
              <a:lnSpc>
                <a:spcPct val="100000"/>
              </a:lnSpc>
              <a:spcAft>
                <a:spcPts val="500"/>
              </a:spcAft>
              <a:buClr>
                <a:schemeClr val="accent5"/>
              </a:buClr>
              <a:buFont typeface="Monaco" pitchFamily="2" charset="77"/>
              <a:buChar char="⎻"/>
              <a:defRPr sz="1600">
                <a:solidFill>
                  <a:schemeClr val="bg2">
                    <a:lumMod val="10000"/>
                  </a:schemeClr>
                </a:solidFill>
              </a:defRPr>
            </a:lvl3pPr>
            <a:lvl4pPr>
              <a:defRPr sz="1500"/>
            </a:lvl4pPr>
            <a:lvl5pPr>
              <a:defRPr sz="1500"/>
            </a:lvl5pPr>
          </a:lstStyle>
          <a:p>
            <a:pPr lvl="0"/>
            <a:r>
              <a:rPr lang="en-US"/>
              <a:t>Click to edit Master text styles</a:t>
            </a:r>
          </a:p>
          <a:p>
            <a:pPr lvl="1"/>
            <a:r>
              <a:rPr lang="en-US"/>
              <a:t>Second level</a:t>
            </a:r>
          </a:p>
          <a:p>
            <a:pPr lvl="2"/>
            <a:r>
              <a:rPr lang="en-US"/>
              <a:t>Third level</a:t>
            </a:r>
          </a:p>
        </p:txBody>
      </p:sp>
      <p:sp>
        <p:nvSpPr>
          <p:cNvPr id="9" name="Content Placeholder 2">
            <a:extLst>
              <a:ext uri="{FF2B5EF4-FFF2-40B4-BE49-F238E27FC236}">
                <a16:creationId xmlns:a16="http://schemas.microsoft.com/office/drawing/2014/main" id="{ED6DC444-29C0-3474-A047-3D62402030FA}"/>
              </a:ext>
            </a:extLst>
          </p:cNvPr>
          <p:cNvSpPr>
            <a:spLocks noGrp="1"/>
          </p:cNvSpPr>
          <p:nvPr>
            <p:ph idx="13"/>
          </p:nvPr>
        </p:nvSpPr>
        <p:spPr>
          <a:xfrm>
            <a:off x="4824516" y="1366106"/>
            <a:ext cx="3784131" cy="3262312"/>
          </a:xfrm>
          <a:prstGeom prst="rect">
            <a:avLst/>
          </a:prstGeom>
        </p:spPr>
        <p:txBody>
          <a:bodyPr lIns="0" tIns="0" rIns="0" bIns="0"/>
          <a:lstStyle>
            <a:lvl1pPr>
              <a:spcAft>
                <a:spcPts val="600"/>
              </a:spcAft>
              <a:buClr>
                <a:schemeClr val="accent5"/>
              </a:buClr>
              <a:defRPr sz="1800" baseline="0">
                <a:solidFill>
                  <a:schemeClr val="bg2">
                    <a:lumMod val="10000"/>
                  </a:schemeClr>
                </a:solidFill>
              </a:defRPr>
            </a:lvl1pPr>
            <a:lvl2pPr marL="685800" indent="-228600">
              <a:lnSpc>
                <a:spcPct val="100000"/>
              </a:lnSpc>
              <a:spcAft>
                <a:spcPts val="500"/>
              </a:spcAft>
              <a:buClr>
                <a:schemeClr val="accent5"/>
              </a:buClr>
              <a:buFont typeface="Menlo Regular" panose="020B0609030804020204" pitchFamily="49" charset="0"/>
              <a:buChar char="▻"/>
              <a:defRPr sz="1600" baseline="0">
                <a:solidFill>
                  <a:schemeClr val="bg2">
                    <a:lumMod val="10000"/>
                  </a:schemeClr>
                </a:solidFill>
              </a:defRPr>
            </a:lvl2pPr>
            <a:lvl3pPr marL="1143000" indent="-228600">
              <a:lnSpc>
                <a:spcPct val="100000"/>
              </a:lnSpc>
              <a:spcAft>
                <a:spcPts val="500"/>
              </a:spcAft>
              <a:buClr>
                <a:schemeClr val="accent5"/>
              </a:buClr>
              <a:buFont typeface="Monaco" pitchFamily="2" charset="77"/>
              <a:buChar char="⎻"/>
              <a:defRPr sz="1600">
                <a:solidFill>
                  <a:schemeClr val="bg2">
                    <a:lumMod val="10000"/>
                  </a:schemeClr>
                </a:solidFill>
              </a:defRPr>
            </a:lvl3pPr>
            <a:lvl4pPr>
              <a:defRPr sz="1500"/>
            </a:lvl4pPr>
            <a:lvl5pPr>
              <a:defRPr sz="1500"/>
            </a:lvl5pPr>
          </a:lstStyle>
          <a:p>
            <a:pPr lvl="0"/>
            <a:r>
              <a:rPr lang="en-US"/>
              <a:t>Click to edit Master text styles</a:t>
            </a:r>
          </a:p>
          <a:p>
            <a:pPr lvl="1"/>
            <a:r>
              <a:rPr lang="en-US"/>
              <a:t>Second level</a:t>
            </a:r>
          </a:p>
          <a:p>
            <a:pPr lvl="2"/>
            <a:r>
              <a:rPr lang="en-US"/>
              <a:t>Third level</a:t>
            </a:r>
          </a:p>
        </p:txBody>
      </p:sp>
      <p:sp>
        <p:nvSpPr>
          <p:cNvPr id="10" name="Title 1">
            <a:extLst>
              <a:ext uri="{FF2B5EF4-FFF2-40B4-BE49-F238E27FC236}">
                <a16:creationId xmlns:a16="http://schemas.microsoft.com/office/drawing/2014/main" id="{F2788C69-016C-117D-DB7D-4E21B50B5FE3}"/>
              </a:ext>
            </a:extLst>
          </p:cNvPr>
          <p:cNvSpPr>
            <a:spLocks noGrp="1"/>
          </p:cNvSpPr>
          <p:nvPr>
            <p:ph type="title"/>
          </p:nvPr>
        </p:nvSpPr>
        <p:spPr>
          <a:xfrm>
            <a:off x="850392" y="418742"/>
            <a:ext cx="7758255" cy="816090"/>
          </a:xfrm>
          <a:prstGeom prst="rect">
            <a:avLst/>
          </a:prstGeom>
        </p:spPr>
        <p:txBody>
          <a:bodyPr lIns="0" tIns="0" rIns="0" bIns="0"/>
          <a:lstStyle>
            <a:lvl1pPr>
              <a:defRPr sz="2700" b="1" i="0" baseline="0">
                <a:solidFill>
                  <a:schemeClr val="accent5"/>
                </a:solidFill>
              </a:defRPr>
            </a:lvl1pPr>
          </a:lstStyle>
          <a:p>
            <a:r>
              <a:rPr lang="en-US"/>
              <a:t>Click to edit Master title style</a:t>
            </a:r>
          </a:p>
        </p:txBody>
      </p:sp>
    </p:spTree>
    <p:extLst>
      <p:ext uri="{BB962C8B-B14F-4D97-AF65-F5344CB8AC3E}">
        <p14:creationId xmlns:p14="http://schemas.microsoft.com/office/powerpoint/2010/main" val="10718616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5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267991-1C2D-4706-4023-5C4CF516D044}"/>
              </a:ext>
            </a:extLst>
          </p:cNvPr>
          <p:cNvSpPr>
            <a:spLocks noGrp="1"/>
          </p:cNvSpPr>
          <p:nvPr>
            <p:ph type="body" sz="half" idx="2"/>
          </p:nvPr>
        </p:nvSpPr>
        <p:spPr>
          <a:xfrm>
            <a:off x="850392" y="1543050"/>
            <a:ext cx="2949575" cy="2859088"/>
          </a:xfrm>
          <a:prstGeom prst="rect">
            <a:avLst/>
          </a:prstGeom>
        </p:spPr>
        <p:txBody>
          <a:bodyPr lIns="0" tIns="0" rIns="0" bIns="0"/>
          <a:lstStyle>
            <a:lvl1pPr marL="0" indent="0">
              <a:lnSpc>
                <a:spcPts val="1600"/>
              </a:lnSpc>
              <a:spcBef>
                <a:spcPts val="0"/>
              </a:spcBef>
              <a:buNone/>
              <a:defRPr sz="1400" baseline="0">
                <a:solidFill>
                  <a:schemeClr val="bg2">
                    <a:lumMod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9F0CCD8-7453-9421-F21F-D70752623FED}"/>
              </a:ext>
            </a:extLst>
          </p:cNvPr>
          <p:cNvSpPr>
            <a:spLocks noGrp="1"/>
          </p:cNvSpPr>
          <p:nvPr>
            <p:ph type="sldNum" sz="quarter" idx="12"/>
          </p:nvPr>
        </p:nvSpPr>
        <p:spPr>
          <a:xfrm>
            <a:off x="38100" y="4718050"/>
            <a:ext cx="393700" cy="425450"/>
          </a:xfrm>
          <a:prstGeom prst="rect">
            <a:avLst/>
          </a:prstGeom>
        </p:spPr>
        <p:txBody>
          <a:bodyPr/>
          <a:lstStyle/>
          <a:p>
            <a:fld id="{CEA4F25D-53C8-744A-9259-CB9883C6E928}" type="slidenum">
              <a:rPr lang="en-US" smtClean="0"/>
              <a:t>‹#›</a:t>
            </a:fld>
            <a:endParaRPr lang="en-US"/>
          </a:p>
        </p:txBody>
      </p:sp>
      <p:sp>
        <p:nvSpPr>
          <p:cNvPr id="8" name="Title 1">
            <a:extLst>
              <a:ext uri="{FF2B5EF4-FFF2-40B4-BE49-F238E27FC236}">
                <a16:creationId xmlns:a16="http://schemas.microsoft.com/office/drawing/2014/main" id="{CC2F8935-2B6C-40D3-E9F2-3B57474B4BA9}"/>
              </a:ext>
            </a:extLst>
          </p:cNvPr>
          <p:cNvSpPr>
            <a:spLocks noGrp="1"/>
          </p:cNvSpPr>
          <p:nvPr>
            <p:ph type="title"/>
          </p:nvPr>
        </p:nvSpPr>
        <p:spPr>
          <a:xfrm>
            <a:off x="850392" y="418741"/>
            <a:ext cx="2949575" cy="993775"/>
          </a:xfrm>
          <a:prstGeom prst="rect">
            <a:avLst/>
          </a:prstGeom>
        </p:spPr>
        <p:txBody>
          <a:bodyPr lIns="0" tIns="0" rIns="0" bIns="0"/>
          <a:lstStyle>
            <a:lvl1pPr>
              <a:defRPr sz="2700" b="1" i="0" baseline="0">
                <a:solidFill>
                  <a:schemeClr val="accent5"/>
                </a:solidFill>
              </a:defRPr>
            </a:lvl1pPr>
          </a:lstStyle>
          <a:p>
            <a:r>
              <a:rPr lang="en-US"/>
              <a:t>Click to edit Master title style</a:t>
            </a:r>
          </a:p>
        </p:txBody>
      </p:sp>
      <p:sp>
        <p:nvSpPr>
          <p:cNvPr id="9" name="Picture Placeholder 2">
            <a:extLst>
              <a:ext uri="{FF2B5EF4-FFF2-40B4-BE49-F238E27FC236}">
                <a16:creationId xmlns:a16="http://schemas.microsoft.com/office/drawing/2014/main" id="{17352103-8DB0-80AA-09A7-78C136CD10B2}"/>
              </a:ext>
            </a:extLst>
          </p:cNvPr>
          <p:cNvSpPr>
            <a:spLocks noGrp="1"/>
          </p:cNvSpPr>
          <p:nvPr>
            <p:ph type="pic" idx="1"/>
          </p:nvPr>
        </p:nvSpPr>
        <p:spPr>
          <a:xfrm>
            <a:off x="4110892" y="0"/>
            <a:ext cx="5033108" cy="5143500"/>
          </a:xfrm>
          <a:prstGeom prst="rect">
            <a:avLst/>
          </a:prstGeo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79401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47C131E-0BAF-CB59-1CFC-249E68FFDD22}"/>
              </a:ext>
            </a:extLst>
          </p:cNvPr>
          <p:cNvSpPr>
            <a:spLocks noGrp="1"/>
          </p:cNvSpPr>
          <p:nvPr>
            <p:ph type="sldNum" sz="quarter" idx="12"/>
          </p:nvPr>
        </p:nvSpPr>
        <p:spPr>
          <a:xfrm>
            <a:off x="38100" y="4718050"/>
            <a:ext cx="393700" cy="425450"/>
          </a:xfrm>
          <a:prstGeom prst="rect">
            <a:avLst/>
          </a:prstGeom>
        </p:spPr>
        <p:txBody>
          <a:bodyPr/>
          <a:lstStyle/>
          <a:p>
            <a:fld id="{CEA4F25D-53C8-744A-9259-CB9883C6E928}" type="slidenum">
              <a:rPr lang="en-US" smtClean="0"/>
              <a:t>‹#›</a:t>
            </a:fld>
            <a:endParaRPr lang="en-US"/>
          </a:p>
        </p:txBody>
      </p:sp>
      <p:sp>
        <p:nvSpPr>
          <p:cNvPr id="7" name="Title 1">
            <a:extLst>
              <a:ext uri="{FF2B5EF4-FFF2-40B4-BE49-F238E27FC236}">
                <a16:creationId xmlns:a16="http://schemas.microsoft.com/office/drawing/2014/main" id="{0FF1BC1E-D885-A377-B9C5-088C53A49183}"/>
              </a:ext>
            </a:extLst>
          </p:cNvPr>
          <p:cNvSpPr>
            <a:spLocks noGrp="1"/>
          </p:cNvSpPr>
          <p:nvPr>
            <p:ph type="title"/>
          </p:nvPr>
        </p:nvSpPr>
        <p:spPr>
          <a:xfrm>
            <a:off x="850392" y="418742"/>
            <a:ext cx="7886700" cy="684894"/>
          </a:xfrm>
          <a:prstGeom prst="rect">
            <a:avLst/>
          </a:prstGeom>
        </p:spPr>
        <p:txBody>
          <a:bodyPr lIns="0" tIns="0" rIns="0" bIns="0"/>
          <a:lstStyle>
            <a:lvl1pPr>
              <a:defRPr sz="2700" b="1" i="0" baseline="0">
                <a:solidFill>
                  <a:schemeClr val="accent5"/>
                </a:solidFill>
              </a:defRPr>
            </a:lvl1pPr>
          </a:lstStyle>
          <a:p>
            <a:r>
              <a:rPr lang="en-US"/>
              <a:t>Click to edit Master title style</a:t>
            </a:r>
          </a:p>
        </p:txBody>
      </p:sp>
      <p:graphicFrame>
        <p:nvGraphicFramePr>
          <p:cNvPr id="8" name="Chart 7">
            <a:extLst>
              <a:ext uri="{FF2B5EF4-FFF2-40B4-BE49-F238E27FC236}">
                <a16:creationId xmlns:a16="http://schemas.microsoft.com/office/drawing/2014/main" id="{AC263EA0-4353-13C2-DD25-CDDDCE193BDC}"/>
              </a:ext>
            </a:extLst>
          </p:cNvPr>
          <p:cNvGraphicFramePr/>
          <p:nvPr userDrawn="1">
            <p:extLst>
              <p:ext uri="{D42A27DB-BD31-4B8C-83A1-F6EECF244321}">
                <p14:modId xmlns:p14="http://schemas.microsoft.com/office/powerpoint/2010/main" val="4005927153"/>
              </p:ext>
            </p:extLst>
          </p:nvPr>
        </p:nvGraphicFramePr>
        <p:xfrm>
          <a:off x="760935" y="1103635"/>
          <a:ext cx="4285582" cy="3419503"/>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 Placeholder 16">
            <a:extLst>
              <a:ext uri="{FF2B5EF4-FFF2-40B4-BE49-F238E27FC236}">
                <a16:creationId xmlns:a16="http://schemas.microsoft.com/office/drawing/2014/main" id="{937CE4CB-0644-F392-DE73-526526E946BA}"/>
              </a:ext>
            </a:extLst>
          </p:cNvPr>
          <p:cNvSpPr>
            <a:spLocks noGrp="1"/>
          </p:cNvSpPr>
          <p:nvPr>
            <p:ph type="body" sz="quarter" idx="13" hasCustomPrompt="1"/>
          </p:nvPr>
        </p:nvSpPr>
        <p:spPr>
          <a:xfrm>
            <a:off x="5447323" y="1571625"/>
            <a:ext cx="3289769" cy="413483"/>
          </a:xfrm>
          <a:prstGeom prst="rect">
            <a:avLst/>
          </a:prstGeom>
        </p:spPr>
        <p:txBody>
          <a:bodyPr lIns="0" tIns="0" rIns="0" bIns="0"/>
          <a:lstStyle>
            <a:lvl1pPr marL="0" indent="0">
              <a:buFontTx/>
              <a:buNone/>
              <a:defRPr sz="1800" b="1" i="0" baseline="0">
                <a:solidFill>
                  <a:schemeClr val="accent5"/>
                </a:solidFill>
              </a:defRPr>
            </a:lvl1pPr>
          </a:lstStyle>
          <a:p>
            <a:pPr lvl="0"/>
            <a:r>
              <a:rPr lang="en-US"/>
              <a:t>Click to edit Master title style</a:t>
            </a:r>
          </a:p>
        </p:txBody>
      </p:sp>
      <p:sp>
        <p:nvSpPr>
          <p:cNvPr id="19" name="Text Placeholder 18">
            <a:extLst>
              <a:ext uri="{FF2B5EF4-FFF2-40B4-BE49-F238E27FC236}">
                <a16:creationId xmlns:a16="http://schemas.microsoft.com/office/drawing/2014/main" id="{4ADDAAD6-F55A-7186-829B-6A242F0A69C7}"/>
              </a:ext>
            </a:extLst>
          </p:cNvPr>
          <p:cNvSpPr>
            <a:spLocks noGrp="1"/>
          </p:cNvSpPr>
          <p:nvPr>
            <p:ph type="body" sz="quarter" idx="14"/>
          </p:nvPr>
        </p:nvSpPr>
        <p:spPr>
          <a:xfrm>
            <a:off x="5438775" y="2109788"/>
            <a:ext cx="3298825" cy="2243381"/>
          </a:xfrm>
          <a:prstGeom prst="rect">
            <a:avLst/>
          </a:prstGeom>
        </p:spPr>
        <p:txBody>
          <a:bodyPr lIns="0" tIns="0" rIns="0" bIns="0"/>
          <a:lstStyle>
            <a:lvl1pPr marL="137160" indent="-137160">
              <a:buClr>
                <a:schemeClr val="accent5"/>
              </a:buClr>
              <a:defRPr sz="1200" baseline="0">
                <a:solidFill>
                  <a:schemeClr val="bg2">
                    <a:lumMod val="10000"/>
                  </a:schemeClr>
                </a:solidFill>
              </a:defRPr>
            </a:lvl1pPr>
          </a:lstStyle>
          <a:p>
            <a:pPr lvl="0"/>
            <a:r>
              <a:rPr lang="en-US"/>
              <a:t>Click to edit Master text styles</a:t>
            </a:r>
          </a:p>
        </p:txBody>
      </p:sp>
    </p:spTree>
    <p:extLst>
      <p:ext uri="{BB962C8B-B14F-4D97-AF65-F5344CB8AC3E}">
        <p14:creationId xmlns:p14="http://schemas.microsoft.com/office/powerpoint/2010/main" val="147166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47C131E-0BAF-CB59-1CFC-249E68FFDD22}"/>
              </a:ext>
            </a:extLst>
          </p:cNvPr>
          <p:cNvSpPr>
            <a:spLocks noGrp="1"/>
          </p:cNvSpPr>
          <p:nvPr>
            <p:ph type="sldNum" sz="quarter" idx="12"/>
          </p:nvPr>
        </p:nvSpPr>
        <p:spPr>
          <a:xfrm>
            <a:off x="38100" y="4718050"/>
            <a:ext cx="393700" cy="425450"/>
          </a:xfrm>
          <a:prstGeom prst="rect">
            <a:avLst/>
          </a:prstGeom>
        </p:spPr>
        <p:txBody>
          <a:bodyPr/>
          <a:lstStyle/>
          <a:p>
            <a:fld id="{CEA4F25D-53C8-744A-9259-CB9883C6E928}" type="slidenum">
              <a:rPr lang="en-US" smtClean="0"/>
              <a:t>‹#›</a:t>
            </a:fld>
            <a:endParaRPr lang="en-US"/>
          </a:p>
        </p:txBody>
      </p:sp>
      <p:sp>
        <p:nvSpPr>
          <p:cNvPr id="7" name="Title 1">
            <a:extLst>
              <a:ext uri="{FF2B5EF4-FFF2-40B4-BE49-F238E27FC236}">
                <a16:creationId xmlns:a16="http://schemas.microsoft.com/office/drawing/2014/main" id="{0FF1BC1E-D885-A377-B9C5-088C53A49183}"/>
              </a:ext>
            </a:extLst>
          </p:cNvPr>
          <p:cNvSpPr>
            <a:spLocks noGrp="1"/>
          </p:cNvSpPr>
          <p:nvPr>
            <p:ph type="title"/>
          </p:nvPr>
        </p:nvSpPr>
        <p:spPr>
          <a:xfrm>
            <a:off x="850392" y="418742"/>
            <a:ext cx="7886700" cy="684894"/>
          </a:xfrm>
          <a:prstGeom prst="rect">
            <a:avLst/>
          </a:prstGeom>
        </p:spPr>
        <p:txBody>
          <a:bodyPr lIns="0" tIns="0" rIns="0" bIns="0"/>
          <a:lstStyle>
            <a:lvl1pPr>
              <a:defRPr sz="2700" b="1" i="0" baseline="0">
                <a:solidFill>
                  <a:schemeClr val="accent5"/>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937CE4CB-0644-F392-DE73-526526E946BA}"/>
              </a:ext>
            </a:extLst>
          </p:cNvPr>
          <p:cNvSpPr>
            <a:spLocks noGrp="1"/>
          </p:cNvSpPr>
          <p:nvPr>
            <p:ph type="body" sz="quarter" idx="13" hasCustomPrompt="1"/>
          </p:nvPr>
        </p:nvSpPr>
        <p:spPr>
          <a:xfrm>
            <a:off x="5447323" y="1571625"/>
            <a:ext cx="3289769" cy="413483"/>
          </a:xfrm>
          <a:prstGeom prst="rect">
            <a:avLst/>
          </a:prstGeom>
        </p:spPr>
        <p:txBody>
          <a:bodyPr lIns="0" tIns="0" rIns="0" bIns="0"/>
          <a:lstStyle>
            <a:lvl1pPr marL="0" indent="0">
              <a:buFontTx/>
              <a:buNone/>
              <a:defRPr sz="1800" b="1" i="0" baseline="0">
                <a:solidFill>
                  <a:schemeClr val="accent5"/>
                </a:solidFill>
              </a:defRPr>
            </a:lvl1pPr>
          </a:lstStyle>
          <a:p>
            <a:pPr lvl="0"/>
            <a:r>
              <a:rPr lang="en-US"/>
              <a:t>Click to edit Master title style</a:t>
            </a:r>
          </a:p>
        </p:txBody>
      </p:sp>
      <p:sp>
        <p:nvSpPr>
          <p:cNvPr id="19" name="Text Placeholder 18">
            <a:extLst>
              <a:ext uri="{FF2B5EF4-FFF2-40B4-BE49-F238E27FC236}">
                <a16:creationId xmlns:a16="http://schemas.microsoft.com/office/drawing/2014/main" id="{4ADDAAD6-F55A-7186-829B-6A242F0A69C7}"/>
              </a:ext>
            </a:extLst>
          </p:cNvPr>
          <p:cNvSpPr>
            <a:spLocks noGrp="1"/>
          </p:cNvSpPr>
          <p:nvPr>
            <p:ph type="body" sz="quarter" idx="14"/>
          </p:nvPr>
        </p:nvSpPr>
        <p:spPr>
          <a:xfrm>
            <a:off x="5438775" y="2112264"/>
            <a:ext cx="3298825" cy="2243381"/>
          </a:xfrm>
          <a:prstGeom prst="rect">
            <a:avLst/>
          </a:prstGeom>
        </p:spPr>
        <p:txBody>
          <a:bodyPr lIns="0" tIns="0" rIns="0" bIns="0"/>
          <a:lstStyle>
            <a:lvl1pPr marL="137160" indent="-137160">
              <a:buClr>
                <a:schemeClr val="accent5"/>
              </a:buClr>
              <a:defRPr sz="1200" baseline="0">
                <a:solidFill>
                  <a:schemeClr val="bg2">
                    <a:lumMod val="10000"/>
                  </a:schemeClr>
                </a:solidFill>
              </a:defRPr>
            </a:lvl1pPr>
          </a:lstStyle>
          <a:p>
            <a:pPr lvl="0"/>
            <a:r>
              <a:rPr lang="en-US"/>
              <a:t>Click to edit Master text styles</a:t>
            </a:r>
          </a:p>
        </p:txBody>
      </p:sp>
      <p:sp>
        <p:nvSpPr>
          <p:cNvPr id="3" name="Chart Placeholder 2">
            <a:extLst>
              <a:ext uri="{FF2B5EF4-FFF2-40B4-BE49-F238E27FC236}">
                <a16:creationId xmlns:a16="http://schemas.microsoft.com/office/drawing/2014/main" id="{4DCF79C9-A052-FC72-0C68-B886498D5688}"/>
              </a:ext>
            </a:extLst>
          </p:cNvPr>
          <p:cNvSpPr>
            <a:spLocks noGrp="1"/>
          </p:cNvSpPr>
          <p:nvPr>
            <p:ph type="chart" sz="quarter" idx="15"/>
          </p:nvPr>
        </p:nvSpPr>
        <p:spPr>
          <a:xfrm>
            <a:off x="850900" y="1571625"/>
            <a:ext cx="4384675" cy="2781300"/>
          </a:xfrm>
          <a:prstGeom prst="rect">
            <a:avLst/>
          </a:prstGeom>
        </p:spPr>
        <p:txBody>
          <a:bodyPr lIns="0" tIns="0" rIns="0" bIns="0"/>
          <a:lstStyle>
            <a:lvl1pPr marL="0" indent="0">
              <a:buFontTx/>
              <a:buNone/>
              <a:defRPr>
                <a:solidFill>
                  <a:schemeClr val="accent5"/>
                </a:solidFill>
              </a:defRPr>
            </a:lvl1pPr>
          </a:lstStyle>
          <a:p>
            <a:endParaRPr lang="en-US"/>
          </a:p>
        </p:txBody>
      </p:sp>
    </p:spTree>
    <p:extLst>
      <p:ext uri="{BB962C8B-B14F-4D97-AF65-F5344CB8AC3E}">
        <p14:creationId xmlns:p14="http://schemas.microsoft.com/office/powerpoint/2010/main" val="41104868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4972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794"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629410-6B79-CA60-598C-2A1F023C6A4E}"/>
              </a:ext>
            </a:extLst>
          </p:cNvPr>
          <p:cNvSpPr/>
          <p:nvPr userDrawn="1"/>
        </p:nvSpPr>
        <p:spPr>
          <a:xfrm>
            <a:off x="0" y="0"/>
            <a:ext cx="457200" cy="5143500"/>
          </a:xfrm>
          <a:prstGeom prst="rect">
            <a:avLst/>
          </a:prstGeom>
          <a:solidFill>
            <a:srgbClr val="0925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Slide Number Placeholder 5">
            <a:extLst>
              <a:ext uri="{FF2B5EF4-FFF2-40B4-BE49-F238E27FC236}">
                <a16:creationId xmlns:a16="http://schemas.microsoft.com/office/drawing/2014/main" id="{2E8B81BD-A484-57C3-F26D-D0F631EE5248}"/>
              </a:ext>
            </a:extLst>
          </p:cNvPr>
          <p:cNvSpPr>
            <a:spLocks noGrp="1"/>
          </p:cNvSpPr>
          <p:nvPr>
            <p:ph type="sldNum" sz="quarter" idx="4"/>
          </p:nvPr>
        </p:nvSpPr>
        <p:spPr>
          <a:xfrm>
            <a:off x="38100" y="4718050"/>
            <a:ext cx="393700" cy="425450"/>
          </a:xfrm>
          <a:prstGeom prst="rect">
            <a:avLst/>
          </a:prstGeom>
        </p:spPr>
        <p:txBody>
          <a:bodyPr/>
          <a:lstStyle>
            <a:lvl1pPr algn="ctr">
              <a:defRPr sz="1000" baseline="0">
                <a:solidFill>
                  <a:schemeClr val="bg1"/>
                </a:solidFill>
              </a:defRPr>
            </a:lvl1pPr>
          </a:lstStyle>
          <a:p>
            <a:fld id="{CEA4F25D-53C8-744A-9259-CB9883C6E928}" type="slidenum">
              <a:rPr lang="en-US" smtClean="0"/>
              <a:pPr/>
              <a:t>‹#›</a:t>
            </a:fld>
            <a:endParaRPr lang="en-US"/>
          </a:p>
        </p:txBody>
      </p:sp>
      <p:pic>
        <p:nvPicPr>
          <p:cNvPr id="5" name="Picture 11">
            <a:extLst>
              <a:ext uri="{FF2B5EF4-FFF2-40B4-BE49-F238E27FC236}">
                <a16:creationId xmlns:a16="http://schemas.microsoft.com/office/drawing/2014/main" id="{E4F07AB5-89F7-5043-9499-DCC5B607D858}"/>
              </a:ext>
            </a:extLst>
          </p:cNvPr>
          <p:cNvPicPr>
            <a:picLocks noChangeAspect="1"/>
          </p:cNvPicPr>
          <p:nvPr userDrawn="1"/>
        </p:nvPicPr>
        <p:blipFill>
          <a:blip r:embed="rId13"/>
          <a:srcRect/>
          <a:stretch/>
        </p:blipFill>
        <p:spPr bwMode="auto">
          <a:xfrm>
            <a:off x="7192255" y="4709511"/>
            <a:ext cx="1666061" cy="27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608814"/>
      </p:ext>
    </p:extLst>
  </p:cSld>
  <p:clrMap bg1="lt1" tx1="dk1" bg2="lt2" tx2="dk2" accent1="accent1" accent2="accent2" accent3="accent3" accent4="accent4" accent5="accent5" accent6="accent6" hlink="hlink" folHlink="folHlink"/>
  <p:sldLayoutIdLst>
    <p:sldLayoutId id="2147483651" r:id="rId1"/>
    <p:sldLayoutId id="2147483791" r:id="rId2"/>
    <p:sldLayoutId id="2147483656" r:id="rId3"/>
    <p:sldLayoutId id="2147483660" r:id="rId4"/>
    <p:sldLayoutId id="2147483658" r:id="rId5"/>
    <p:sldLayoutId id="2147483788" r:id="rId6"/>
    <p:sldLayoutId id="2147483789" r:id="rId7"/>
    <p:sldLayoutId id="2147483664" r:id="rId8"/>
    <p:sldLayoutId id="2147483654" r:id="rId9"/>
    <p:sldLayoutId id="2147483790" r:id="rId10"/>
    <p:sldLayoutId id="214748379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nextdistro.org/resources-collection/overamping-stimulant-overdos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D9D61D-97FD-E4AA-94F7-48B4C73C2E64}"/>
              </a:ext>
            </a:extLst>
          </p:cNvPr>
          <p:cNvSpPr txBox="1"/>
          <p:nvPr/>
        </p:nvSpPr>
        <p:spPr>
          <a:xfrm>
            <a:off x="433346" y="766702"/>
            <a:ext cx="4301656" cy="1323439"/>
          </a:xfrm>
          <a:prstGeom prst="rect">
            <a:avLst/>
          </a:prstGeom>
          <a:noFill/>
        </p:spPr>
        <p:txBody>
          <a:bodyPr wrap="square" rtlCol="0">
            <a:spAutoFit/>
          </a:bodyPr>
          <a:lstStyle/>
          <a:p>
            <a:r>
              <a:rPr lang="en-US" sz="2000" dirty="0">
                <a:solidFill>
                  <a:srgbClr val="8EBDDB"/>
                </a:solidFill>
                <a:latin typeface="Arial" panose="020B0604020202020204" pitchFamily="34" charset="0"/>
                <a:cs typeface="Arial" panose="020B0604020202020204" pitchFamily="34" charset="0"/>
              </a:rPr>
              <a:t>“You Want to Know the Person That's Lying There”: </a:t>
            </a:r>
            <a:r>
              <a:rPr lang="en-US" sz="2000" dirty="0">
                <a:solidFill>
                  <a:schemeClr val="bg1"/>
                </a:solidFill>
                <a:latin typeface="Arial" panose="020B0604020202020204" pitchFamily="34" charset="0"/>
                <a:cs typeface="Arial" panose="020B0604020202020204" pitchFamily="34" charset="0"/>
              </a:rPr>
              <a:t>Patient Experiences of Hospital-Based Care after a Stimulant-Related Overdose</a:t>
            </a:r>
          </a:p>
        </p:txBody>
      </p:sp>
      <p:sp>
        <p:nvSpPr>
          <p:cNvPr id="3" name="TextBox 2">
            <a:extLst>
              <a:ext uri="{FF2B5EF4-FFF2-40B4-BE49-F238E27FC236}">
                <a16:creationId xmlns:a16="http://schemas.microsoft.com/office/drawing/2014/main" id="{2FFB39C7-9EE0-0D55-E284-0C6D56219B96}"/>
              </a:ext>
            </a:extLst>
          </p:cNvPr>
          <p:cNvSpPr txBox="1"/>
          <p:nvPr/>
        </p:nvSpPr>
        <p:spPr>
          <a:xfrm>
            <a:off x="598714" y="2971800"/>
            <a:ext cx="3864429" cy="1200329"/>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Isabel Lamont, BA</a:t>
            </a:r>
          </a:p>
          <a:p>
            <a:r>
              <a:rPr lang="en-US" dirty="0">
                <a:solidFill>
                  <a:schemeClr val="bg1"/>
                </a:solidFill>
                <a:latin typeface="Arial" panose="020B0604020202020204" pitchFamily="34" charset="0"/>
                <a:cs typeface="Arial" panose="020B0604020202020204" pitchFamily="34" charset="0"/>
              </a:rPr>
              <a:t>Teresa Lopez-Castro, PhD</a:t>
            </a:r>
          </a:p>
          <a:p>
            <a:r>
              <a:rPr lang="en-US" dirty="0">
                <a:solidFill>
                  <a:schemeClr val="bg1"/>
                </a:solidFill>
                <a:latin typeface="Arial" panose="020B0604020202020204" pitchFamily="34" charset="0"/>
                <a:cs typeface="Arial" panose="020B0604020202020204" pitchFamily="34" charset="0"/>
              </a:rPr>
              <a:t>Shadi </a:t>
            </a:r>
            <a:r>
              <a:rPr lang="en-US" dirty="0" err="1">
                <a:solidFill>
                  <a:schemeClr val="bg1"/>
                </a:solidFill>
                <a:latin typeface="Arial" panose="020B0604020202020204" pitchFamily="34" charset="0"/>
                <a:cs typeface="Arial" panose="020B0604020202020204" pitchFamily="34" charset="0"/>
              </a:rPr>
              <a:t>Nahvi</a:t>
            </a:r>
            <a:r>
              <a:rPr lang="en-US" dirty="0">
                <a:solidFill>
                  <a:schemeClr val="bg1"/>
                </a:solidFill>
                <a:latin typeface="Arial" panose="020B0604020202020204" pitchFamily="34" charset="0"/>
                <a:cs typeface="Arial" panose="020B0604020202020204" pitchFamily="34" charset="0"/>
              </a:rPr>
              <a:t>, MD, MS</a:t>
            </a:r>
          </a:p>
          <a:p>
            <a:r>
              <a:rPr lang="en-US" dirty="0">
                <a:solidFill>
                  <a:schemeClr val="bg1"/>
                </a:solidFill>
                <a:latin typeface="Arial" panose="020B0604020202020204" pitchFamily="34" charset="0"/>
                <a:cs typeface="Arial" panose="020B0604020202020204" pitchFamily="34" charset="0"/>
              </a:rPr>
              <a:t>Mariya </a:t>
            </a:r>
            <a:r>
              <a:rPr lang="en-US" dirty="0" err="1">
                <a:solidFill>
                  <a:schemeClr val="bg1"/>
                </a:solidFill>
                <a:latin typeface="Arial" panose="020B0604020202020204" pitchFamily="34" charset="0"/>
                <a:cs typeface="Arial" panose="020B0604020202020204" pitchFamily="34" charset="0"/>
              </a:rPr>
              <a:t>Masyukova</a:t>
            </a:r>
            <a:r>
              <a:rPr lang="en-US" dirty="0">
                <a:solidFill>
                  <a:schemeClr val="bg1"/>
                </a:solidFill>
                <a:latin typeface="Arial" panose="020B0604020202020204" pitchFamily="34" charset="0"/>
                <a:cs typeface="Arial" panose="020B0604020202020204" pitchFamily="34" charset="0"/>
              </a:rPr>
              <a:t>, MD, MS</a:t>
            </a:r>
          </a:p>
        </p:txBody>
      </p:sp>
    </p:spTree>
    <p:extLst>
      <p:ext uri="{BB962C8B-B14F-4D97-AF65-F5344CB8AC3E}">
        <p14:creationId xmlns:p14="http://schemas.microsoft.com/office/powerpoint/2010/main" val="4076863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E610CCB-9A23-BAE5-CFAC-4FBAFCEA6AA9}"/>
              </a:ext>
            </a:extLst>
          </p:cNvPr>
          <p:cNvGraphicFramePr>
            <a:graphicFrameLocks noGrp="1"/>
          </p:cNvGraphicFramePr>
          <p:nvPr>
            <p:ph idx="1"/>
            <p:extLst>
              <p:ext uri="{D42A27DB-BD31-4B8C-83A1-F6EECF244321}">
                <p14:modId xmlns:p14="http://schemas.microsoft.com/office/powerpoint/2010/main" val="3605570677"/>
              </p:ext>
            </p:extLst>
          </p:nvPr>
        </p:nvGraphicFramePr>
        <p:xfrm>
          <a:off x="850900" y="1371600"/>
          <a:ext cx="7262812" cy="2844800"/>
        </p:xfrm>
        <a:graphic>
          <a:graphicData uri="http://schemas.openxmlformats.org/drawingml/2006/table">
            <a:tbl>
              <a:tblPr firstRow="1" bandRow="1">
                <a:tableStyleId>{5C22544A-7EE6-4342-B048-85BDC9FD1C3A}</a:tableStyleId>
              </a:tblPr>
              <a:tblGrid>
                <a:gridCol w="3631406">
                  <a:extLst>
                    <a:ext uri="{9D8B030D-6E8A-4147-A177-3AD203B41FA5}">
                      <a16:colId xmlns:a16="http://schemas.microsoft.com/office/drawing/2014/main" val="3590064662"/>
                    </a:ext>
                  </a:extLst>
                </a:gridCol>
                <a:gridCol w="3631406">
                  <a:extLst>
                    <a:ext uri="{9D8B030D-6E8A-4147-A177-3AD203B41FA5}">
                      <a16:colId xmlns:a16="http://schemas.microsoft.com/office/drawing/2014/main" val="2295560637"/>
                    </a:ext>
                  </a:extLst>
                </a:gridCol>
              </a:tblGrid>
              <a:tr h="370840">
                <a:tc gridSpan="2">
                  <a:txBody>
                    <a:bodyPr/>
                    <a:lstStyle/>
                    <a:p>
                      <a:pPr lvl="0">
                        <a:buNone/>
                      </a:pPr>
                      <a:r>
                        <a:rPr lang="en-US" dirty="0"/>
                        <a:t>Table 1: Participant characteristics </a:t>
                      </a:r>
                    </a:p>
                  </a:txBody>
                  <a:tcPr/>
                </a:tc>
                <a:tc hMerge="1">
                  <a:txBody>
                    <a:bodyPr/>
                    <a:lstStyle/>
                    <a:p>
                      <a:endParaRPr lang="en-US" dirty="0"/>
                    </a:p>
                  </a:txBody>
                  <a:tcPr/>
                </a:tc>
                <a:extLst>
                  <a:ext uri="{0D108BD9-81ED-4DB2-BD59-A6C34878D82A}">
                    <a16:rowId xmlns:a16="http://schemas.microsoft.com/office/drawing/2014/main" val="1565206303"/>
                  </a:ext>
                </a:extLst>
              </a:tr>
              <a:tr h="370840">
                <a:tc>
                  <a:txBody>
                    <a:bodyPr/>
                    <a:lstStyle/>
                    <a:p>
                      <a:r>
                        <a:rPr lang="en-US" dirty="0"/>
                        <a:t>Age</a:t>
                      </a:r>
                    </a:p>
                  </a:txBody>
                  <a:tcPr/>
                </a:tc>
                <a:tc>
                  <a:txBody>
                    <a:bodyPr/>
                    <a:lstStyle/>
                    <a:p>
                      <a:r>
                        <a:rPr lang="en-US" b="1" dirty="0"/>
                        <a:t>47</a:t>
                      </a:r>
                      <a:r>
                        <a:rPr lang="en-US" dirty="0"/>
                        <a:t> </a:t>
                      </a:r>
                      <a:r>
                        <a:rPr lang="en-US" b="1" dirty="0"/>
                        <a:t>years </a:t>
                      </a:r>
                      <a:r>
                        <a:rPr lang="en-US" b="0" dirty="0"/>
                        <a:t>(</a:t>
                      </a:r>
                      <a:r>
                        <a:rPr lang="en-US" dirty="0"/>
                        <a:t>mean)</a:t>
                      </a:r>
                    </a:p>
                  </a:txBody>
                  <a:tcPr/>
                </a:tc>
                <a:extLst>
                  <a:ext uri="{0D108BD9-81ED-4DB2-BD59-A6C34878D82A}">
                    <a16:rowId xmlns:a16="http://schemas.microsoft.com/office/drawing/2014/main" val="3459434412"/>
                  </a:ext>
                </a:extLst>
              </a:tr>
              <a:tr h="370840">
                <a:tc>
                  <a:txBody>
                    <a:bodyPr/>
                    <a:lstStyle/>
                    <a:p>
                      <a:r>
                        <a:rPr lang="en-US" dirty="0"/>
                        <a:t>Race/Ethnicity</a:t>
                      </a:r>
                    </a:p>
                    <a:p>
                      <a:pPr marL="285750" indent="-285750">
                        <a:buFont typeface="Arial" panose="020B0604020202020204" pitchFamily="34" charset="0"/>
                        <a:buChar char="•"/>
                      </a:pPr>
                      <a:r>
                        <a:rPr lang="en-US" dirty="0"/>
                        <a:t>Black/African American</a:t>
                      </a:r>
                    </a:p>
                    <a:p>
                      <a:pPr marL="285750" indent="-285750">
                        <a:buFont typeface="Arial" panose="020B0604020202020204" pitchFamily="34" charset="0"/>
                        <a:buChar char="•"/>
                      </a:pPr>
                      <a:r>
                        <a:rPr lang="en-US" dirty="0"/>
                        <a:t>Asian America/Pacific Islander</a:t>
                      </a:r>
                    </a:p>
                    <a:p>
                      <a:pPr marL="285750" indent="-285750">
                        <a:buFont typeface="Arial" panose="020B0604020202020204" pitchFamily="34" charset="0"/>
                        <a:buChar char="•"/>
                      </a:pPr>
                      <a:r>
                        <a:rPr lang="en-US" dirty="0"/>
                        <a:t>Latino/Hispanic</a:t>
                      </a:r>
                    </a:p>
                  </a:txBody>
                  <a:tcPr/>
                </a:tc>
                <a:tc>
                  <a:txBody>
                    <a:bodyPr/>
                    <a:lstStyle/>
                    <a:p>
                      <a:endParaRPr lang="en-US" dirty="0"/>
                    </a:p>
                    <a:p>
                      <a:pPr marL="0" indent="0">
                        <a:buNone/>
                      </a:pPr>
                      <a:r>
                        <a:rPr lang="en-US" b="1" dirty="0"/>
                        <a:t>1</a:t>
                      </a:r>
                    </a:p>
                    <a:p>
                      <a:pPr marL="0" indent="0">
                        <a:buNone/>
                      </a:pPr>
                      <a:r>
                        <a:rPr lang="en-US" b="1" dirty="0"/>
                        <a:t>1</a:t>
                      </a:r>
                    </a:p>
                    <a:p>
                      <a:pPr marL="0" indent="0">
                        <a:buNone/>
                      </a:pPr>
                      <a:r>
                        <a:rPr lang="en-US" b="1" dirty="0"/>
                        <a:t>4</a:t>
                      </a:r>
                    </a:p>
                  </a:txBody>
                  <a:tcPr/>
                </a:tc>
                <a:extLst>
                  <a:ext uri="{0D108BD9-81ED-4DB2-BD59-A6C34878D82A}">
                    <a16:rowId xmlns:a16="http://schemas.microsoft.com/office/drawing/2014/main" val="3295784009"/>
                  </a:ext>
                </a:extLst>
              </a:tr>
              <a:tr h="370840">
                <a:tc>
                  <a:txBody>
                    <a:bodyPr/>
                    <a:lstStyle/>
                    <a:p>
                      <a:r>
                        <a:rPr lang="en-US" dirty="0"/>
                        <a:t>Gender</a:t>
                      </a:r>
                    </a:p>
                    <a:p>
                      <a:pPr marL="285750" indent="-285750">
                        <a:buFont typeface="Arial" panose="020B0604020202020204" pitchFamily="34" charset="0"/>
                        <a:buChar char="•"/>
                      </a:pPr>
                      <a:r>
                        <a:rPr lang="en-US" dirty="0"/>
                        <a:t>Men</a:t>
                      </a:r>
                    </a:p>
                    <a:p>
                      <a:pPr marL="285750" indent="-285750">
                        <a:buFont typeface="Arial" panose="020B0604020202020204" pitchFamily="34" charset="0"/>
                        <a:buChar char="•"/>
                      </a:pPr>
                      <a:r>
                        <a:rPr lang="en-US" dirty="0"/>
                        <a:t>Women</a:t>
                      </a:r>
                    </a:p>
                  </a:txBody>
                  <a:tcPr/>
                </a:tc>
                <a:tc>
                  <a:txBody>
                    <a:bodyPr/>
                    <a:lstStyle/>
                    <a:p>
                      <a:endParaRPr lang="en-US" dirty="0"/>
                    </a:p>
                    <a:p>
                      <a:r>
                        <a:rPr lang="en-US" b="1" dirty="0"/>
                        <a:t>4</a:t>
                      </a:r>
                    </a:p>
                    <a:p>
                      <a:r>
                        <a:rPr lang="en-US" b="1" dirty="0"/>
                        <a:t>2</a:t>
                      </a:r>
                    </a:p>
                  </a:txBody>
                  <a:tcPr/>
                </a:tc>
                <a:extLst>
                  <a:ext uri="{0D108BD9-81ED-4DB2-BD59-A6C34878D82A}">
                    <a16:rowId xmlns:a16="http://schemas.microsoft.com/office/drawing/2014/main" val="3876987192"/>
                  </a:ext>
                </a:extLst>
              </a:tr>
            </a:tbl>
          </a:graphicData>
        </a:graphic>
      </p:graphicFrame>
      <p:sp>
        <p:nvSpPr>
          <p:cNvPr id="3" name="Slide Number Placeholder 2">
            <a:extLst>
              <a:ext uri="{FF2B5EF4-FFF2-40B4-BE49-F238E27FC236}">
                <a16:creationId xmlns:a16="http://schemas.microsoft.com/office/drawing/2014/main" id="{A2D731E4-8859-DCA8-E025-1D37E0F681B4}"/>
              </a:ext>
            </a:extLst>
          </p:cNvPr>
          <p:cNvSpPr>
            <a:spLocks noGrp="1"/>
          </p:cNvSpPr>
          <p:nvPr>
            <p:ph type="sldNum" sz="quarter" idx="12"/>
          </p:nvPr>
        </p:nvSpPr>
        <p:spPr/>
        <p:txBody>
          <a:bodyPr/>
          <a:lstStyle/>
          <a:p>
            <a:fld id="{CEA4F25D-53C8-744A-9259-CB9883C6E928}" type="slidenum">
              <a:rPr lang="en-US" smtClean="0"/>
              <a:t>11</a:t>
            </a:fld>
            <a:endParaRPr lang="en-US"/>
          </a:p>
        </p:txBody>
      </p:sp>
      <p:sp>
        <p:nvSpPr>
          <p:cNvPr id="4" name="Title 3">
            <a:extLst>
              <a:ext uri="{FF2B5EF4-FFF2-40B4-BE49-F238E27FC236}">
                <a16:creationId xmlns:a16="http://schemas.microsoft.com/office/drawing/2014/main" id="{93E8E50D-F242-256D-6418-DDB308E63BCD}"/>
              </a:ext>
            </a:extLst>
          </p:cNvPr>
          <p:cNvSpPr>
            <a:spLocks noGrp="1"/>
          </p:cNvSpPr>
          <p:nvPr>
            <p:ph type="title"/>
          </p:nvPr>
        </p:nvSpPr>
        <p:spPr/>
        <p:txBody>
          <a:bodyPr/>
          <a:lstStyle/>
          <a:p>
            <a:r>
              <a:rPr lang="en-US" dirty="0"/>
              <a:t>Participants (n=6)</a:t>
            </a:r>
          </a:p>
        </p:txBody>
      </p:sp>
    </p:spTree>
    <p:extLst>
      <p:ext uri="{BB962C8B-B14F-4D97-AF65-F5344CB8AC3E}">
        <p14:creationId xmlns:p14="http://schemas.microsoft.com/office/powerpoint/2010/main" val="83098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A061B1-31DA-2312-B2B7-86AD191564D5}"/>
              </a:ext>
            </a:extLst>
          </p:cNvPr>
          <p:cNvSpPr>
            <a:spLocks noGrp="1"/>
          </p:cNvSpPr>
          <p:nvPr>
            <p:ph type="sldNum" sz="quarter" idx="12"/>
          </p:nvPr>
        </p:nvSpPr>
        <p:spPr/>
        <p:txBody>
          <a:bodyPr/>
          <a:lstStyle/>
          <a:p>
            <a:fld id="{CEA4F25D-53C8-744A-9259-CB9883C6E928}" type="slidenum">
              <a:rPr lang="en-US" smtClean="0"/>
              <a:t>12</a:t>
            </a:fld>
            <a:endParaRPr lang="en-US"/>
          </a:p>
        </p:txBody>
      </p:sp>
      <p:sp>
        <p:nvSpPr>
          <p:cNvPr id="4" name="Title 3">
            <a:extLst>
              <a:ext uri="{FF2B5EF4-FFF2-40B4-BE49-F238E27FC236}">
                <a16:creationId xmlns:a16="http://schemas.microsoft.com/office/drawing/2014/main" id="{1C6ECFCC-7F5C-A205-D3F2-2D0D9B4A7B33}"/>
              </a:ext>
            </a:extLst>
          </p:cNvPr>
          <p:cNvSpPr>
            <a:spLocks noGrp="1"/>
          </p:cNvSpPr>
          <p:nvPr>
            <p:ph type="title"/>
          </p:nvPr>
        </p:nvSpPr>
        <p:spPr>
          <a:xfrm>
            <a:off x="850392" y="223432"/>
            <a:ext cx="7263947" cy="1148168"/>
          </a:xfrm>
        </p:spPr>
        <p:txBody>
          <a:bodyPr/>
          <a:lstStyle/>
          <a:p>
            <a:r>
              <a:rPr lang="en-US" dirty="0"/>
              <a:t>Emerging theme 1 (n=6): Notable difference between depressive overdose and stimulant-forward overdose</a:t>
            </a:r>
          </a:p>
        </p:txBody>
      </p:sp>
      <p:graphicFrame>
        <p:nvGraphicFramePr>
          <p:cNvPr id="8" name="Content Placeholder 7">
            <a:extLst>
              <a:ext uri="{FF2B5EF4-FFF2-40B4-BE49-F238E27FC236}">
                <a16:creationId xmlns:a16="http://schemas.microsoft.com/office/drawing/2014/main" id="{A37E3840-728C-8432-7C29-7C2A35B8C4B4}"/>
              </a:ext>
            </a:extLst>
          </p:cNvPr>
          <p:cNvGraphicFramePr>
            <a:graphicFrameLocks noGrp="1"/>
          </p:cNvGraphicFramePr>
          <p:nvPr>
            <p:ph idx="1"/>
            <p:extLst>
              <p:ext uri="{D42A27DB-BD31-4B8C-83A1-F6EECF244321}">
                <p14:modId xmlns:p14="http://schemas.microsoft.com/office/powerpoint/2010/main" val="268540889"/>
              </p:ext>
            </p:extLst>
          </p:nvPr>
        </p:nvGraphicFramePr>
        <p:xfrm>
          <a:off x="940594" y="1558029"/>
          <a:ext cx="7262812" cy="2873443"/>
        </p:xfrm>
        <a:graphic>
          <a:graphicData uri="http://schemas.openxmlformats.org/drawingml/2006/table">
            <a:tbl>
              <a:tblPr firstRow="1" bandRow="1">
                <a:tableStyleId>{5C22544A-7EE6-4342-B048-85BDC9FD1C3A}</a:tableStyleId>
              </a:tblPr>
              <a:tblGrid>
                <a:gridCol w="3631406">
                  <a:extLst>
                    <a:ext uri="{9D8B030D-6E8A-4147-A177-3AD203B41FA5}">
                      <a16:colId xmlns:a16="http://schemas.microsoft.com/office/drawing/2014/main" val="3836831613"/>
                    </a:ext>
                  </a:extLst>
                </a:gridCol>
                <a:gridCol w="3631406">
                  <a:extLst>
                    <a:ext uri="{9D8B030D-6E8A-4147-A177-3AD203B41FA5}">
                      <a16:colId xmlns:a16="http://schemas.microsoft.com/office/drawing/2014/main" val="2573458947"/>
                    </a:ext>
                  </a:extLst>
                </a:gridCol>
              </a:tblGrid>
              <a:tr h="482561">
                <a:tc>
                  <a:txBody>
                    <a:bodyPr/>
                    <a:lstStyle/>
                    <a:p>
                      <a:r>
                        <a:rPr lang="en-US" sz="1600" dirty="0"/>
                        <a:t>Depressive Overdose</a:t>
                      </a:r>
                    </a:p>
                  </a:txBody>
                  <a:tcPr/>
                </a:tc>
                <a:tc>
                  <a:txBody>
                    <a:bodyPr/>
                    <a:lstStyle/>
                    <a:p>
                      <a:r>
                        <a:rPr lang="en-US" sz="1600" dirty="0"/>
                        <a:t>Stimulant Overdose</a:t>
                      </a:r>
                    </a:p>
                  </a:txBody>
                  <a:tcPr>
                    <a:solidFill>
                      <a:schemeClr val="accent2">
                        <a:lumMod val="75000"/>
                      </a:schemeClr>
                    </a:solidFill>
                  </a:tcPr>
                </a:tc>
                <a:extLst>
                  <a:ext uri="{0D108BD9-81ED-4DB2-BD59-A6C34878D82A}">
                    <a16:rowId xmlns:a16="http://schemas.microsoft.com/office/drawing/2014/main" val="3412428597"/>
                  </a:ext>
                </a:extLst>
              </a:tr>
              <a:tr h="2390882">
                <a:tc>
                  <a:txBody>
                    <a:bodyPr/>
                    <a:lstStyle/>
                    <a:p>
                      <a:pPr marL="285750" indent="-285750">
                        <a:buFont typeface="Arial" panose="020B0604020202020204" pitchFamily="34" charset="0"/>
                        <a:buChar char="◊"/>
                      </a:pPr>
                      <a:r>
                        <a:rPr lang="en-US" sz="1600" dirty="0"/>
                        <a:t>Not conscious at time of OD– other people seek medical attention</a:t>
                      </a:r>
                    </a:p>
                    <a:p>
                      <a:pPr marL="285750" indent="-285750">
                        <a:buFont typeface="Arial" panose="020B0604020202020204" pitchFamily="34" charset="0"/>
                        <a:buChar char="◊"/>
                      </a:pPr>
                      <a:endParaRPr lang="en-US" sz="1600" dirty="0"/>
                    </a:p>
                    <a:p>
                      <a:pPr marL="0" indent="0" algn="ctr">
                        <a:buFont typeface="Arial" panose="020B0604020202020204" pitchFamily="34" charset="0"/>
                        <a:buNone/>
                      </a:pPr>
                      <a:r>
                        <a:rPr lang="en-US" sz="1600" i="1" dirty="0"/>
                        <a:t>“When I woke up, I was in the middle of the floor, EMTs foot on me, and they told me I overdosed. And that’s when it dawned on me”</a:t>
                      </a:r>
                    </a:p>
                  </a:txBody>
                  <a:tcPr/>
                </a:tc>
                <a:tc>
                  <a:txBody>
                    <a:bodyPr/>
                    <a:lstStyle/>
                    <a:p>
                      <a:pPr marL="285750" indent="-285750">
                        <a:buFont typeface="Wingdings" panose="05000000000000000000" pitchFamily="2" charset="2"/>
                        <a:buChar char="v"/>
                      </a:pPr>
                      <a:r>
                        <a:rPr lang="en-US" sz="1600" dirty="0"/>
                        <a:t>Can be self-directed help seeking or by other people</a:t>
                      </a:r>
                    </a:p>
                    <a:p>
                      <a:pPr marL="285750" indent="-285750">
                        <a:buFont typeface="Wingdings" panose="05000000000000000000" pitchFamily="2" charset="2"/>
                        <a:buChar char="v"/>
                      </a:pPr>
                      <a:endParaRPr lang="en-US" sz="1600" dirty="0"/>
                    </a:p>
                    <a:p>
                      <a:pPr marL="0" indent="0">
                        <a:buFont typeface="Wingdings" panose="05000000000000000000" pitchFamily="2" charset="2"/>
                        <a:buNone/>
                      </a:pPr>
                      <a:r>
                        <a:rPr lang="en-US" sz="1600" i="1" dirty="0"/>
                        <a:t>“I kept running and running to the hospital. I felt something was wrong with me. Like psychiatry, I thought something was wrong with me. . . I [felt] like I'm smoking too much. I want to get out of this cycle.”</a:t>
                      </a:r>
                    </a:p>
                  </a:txBody>
                  <a:tcPr>
                    <a:solidFill>
                      <a:schemeClr val="accent2">
                        <a:lumMod val="40000"/>
                        <a:lumOff val="60000"/>
                      </a:schemeClr>
                    </a:solidFill>
                  </a:tcPr>
                </a:tc>
                <a:extLst>
                  <a:ext uri="{0D108BD9-81ED-4DB2-BD59-A6C34878D82A}">
                    <a16:rowId xmlns:a16="http://schemas.microsoft.com/office/drawing/2014/main" val="1169225081"/>
                  </a:ext>
                </a:extLst>
              </a:tr>
            </a:tbl>
          </a:graphicData>
        </a:graphic>
      </p:graphicFrame>
    </p:spTree>
    <p:extLst>
      <p:ext uri="{BB962C8B-B14F-4D97-AF65-F5344CB8AC3E}">
        <p14:creationId xmlns:p14="http://schemas.microsoft.com/office/powerpoint/2010/main" val="313441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967B2A-B718-AFD5-F6D1-D2ACB0108F77}"/>
              </a:ext>
            </a:extLst>
          </p:cNvPr>
          <p:cNvSpPr>
            <a:spLocks noGrp="1"/>
          </p:cNvSpPr>
          <p:nvPr>
            <p:ph type="sldNum" sz="quarter" idx="12"/>
          </p:nvPr>
        </p:nvSpPr>
        <p:spPr/>
        <p:txBody>
          <a:bodyPr/>
          <a:lstStyle/>
          <a:p>
            <a:fld id="{CEA4F25D-53C8-744A-9259-CB9883C6E928}" type="slidenum">
              <a:rPr lang="en-US" smtClean="0"/>
              <a:t>13</a:t>
            </a:fld>
            <a:endParaRPr lang="en-US"/>
          </a:p>
        </p:txBody>
      </p:sp>
      <p:sp>
        <p:nvSpPr>
          <p:cNvPr id="4" name="Title 3">
            <a:extLst>
              <a:ext uri="{FF2B5EF4-FFF2-40B4-BE49-F238E27FC236}">
                <a16:creationId xmlns:a16="http://schemas.microsoft.com/office/drawing/2014/main" id="{29EB94F1-4A41-2AFA-D7B2-C8662505F5CF}"/>
              </a:ext>
            </a:extLst>
          </p:cNvPr>
          <p:cNvSpPr>
            <a:spLocks noGrp="1"/>
          </p:cNvSpPr>
          <p:nvPr>
            <p:ph type="title"/>
          </p:nvPr>
        </p:nvSpPr>
        <p:spPr>
          <a:xfrm>
            <a:off x="781235" y="182723"/>
            <a:ext cx="8194090" cy="821201"/>
          </a:xfrm>
        </p:spPr>
        <p:txBody>
          <a:bodyPr/>
          <a:lstStyle/>
          <a:p>
            <a:r>
              <a:rPr lang="en-US" dirty="0"/>
              <a:t>Emerging theme 2: Psychological/psychiatric and behavioral impact of stimulant use</a:t>
            </a:r>
            <a:br>
              <a:rPr lang="en-US" dirty="0"/>
            </a:br>
            <a:endParaRPr lang="en-US" dirty="0"/>
          </a:p>
        </p:txBody>
      </p:sp>
      <p:sp>
        <p:nvSpPr>
          <p:cNvPr id="5" name="Speech Bubble: Rectangle with Corners Rounded 4">
            <a:extLst>
              <a:ext uri="{FF2B5EF4-FFF2-40B4-BE49-F238E27FC236}">
                <a16:creationId xmlns:a16="http://schemas.microsoft.com/office/drawing/2014/main" id="{088F2158-C6C2-B837-1C27-C419E34B3B76}"/>
              </a:ext>
            </a:extLst>
          </p:cNvPr>
          <p:cNvSpPr/>
          <p:nvPr/>
        </p:nvSpPr>
        <p:spPr>
          <a:xfrm>
            <a:off x="639193" y="1240723"/>
            <a:ext cx="4323425" cy="2662052"/>
          </a:xfrm>
          <a:prstGeom prst="wedgeRoundRectCallou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5AA65D-A419-E464-A4CF-793A161DE07C}"/>
              </a:ext>
            </a:extLst>
          </p:cNvPr>
          <p:cNvSpPr txBox="1"/>
          <p:nvPr/>
        </p:nvSpPr>
        <p:spPr>
          <a:xfrm>
            <a:off x="781235" y="1556086"/>
            <a:ext cx="4039340" cy="2031325"/>
          </a:xfrm>
          <a:prstGeom prst="rect">
            <a:avLst/>
          </a:prstGeom>
          <a:noFill/>
        </p:spPr>
        <p:txBody>
          <a:bodyPr wrap="square">
            <a:spAutoFit/>
          </a:bodyPr>
          <a:lstStyle/>
          <a:p>
            <a:pPr>
              <a:lnSpc>
                <a:spcPct val="100000"/>
              </a:lnSpc>
              <a:spcBef>
                <a:spcPts val="0"/>
              </a:spcBef>
            </a:pPr>
            <a:r>
              <a:rPr lang="en-US" b="1" dirty="0">
                <a:solidFill>
                  <a:schemeClr val="bg1"/>
                </a:solidFill>
                <a:effectLst/>
                <a:latin typeface="+mj-lt"/>
                <a:ea typeface="Times New Roman" panose="02020603050405020304" pitchFamily="18" charset="0"/>
                <a:cs typeface="Times New Roman" panose="02020603050405020304" pitchFamily="18" charset="0"/>
              </a:rPr>
              <a:t>It was affecting my mental health. I felt like I was in a bad state of mind. I felt like people, places and things were all getting at me. I felt like a dog against a wall. It was just horrible. I was like, "Oh, no, I got to get myself out of this."  </a:t>
            </a:r>
            <a:r>
              <a:rPr lang="en-US" b="1" dirty="0">
                <a:solidFill>
                  <a:schemeClr val="bg1"/>
                </a:solidFill>
                <a:effectLst/>
                <a:latin typeface="+mj-lt"/>
              </a:rPr>
              <a:t> </a:t>
            </a:r>
            <a:r>
              <a:rPr lang="en-US" b="1" dirty="0">
                <a:solidFill>
                  <a:schemeClr val="bg1"/>
                </a:solidFill>
                <a:effectLst/>
                <a:latin typeface="+mj-lt"/>
                <a:ea typeface="Times New Roman" panose="02020603050405020304" pitchFamily="18" charset="0"/>
                <a:cs typeface="Times New Roman" panose="02020603050405020304" pitchFamily="18" charset="0"/>
              </a:rPr>
              <a:t> </a:t>
            </a:r>
            <a:endParaRPr lang="en-US" b="1" dirty="0">
              <a:solidFill>
                <a:schemeClr val="bg1"/>
              </a:solidFill>
              <a:latin typeface="+mj-lt"/>
            </a:endParaRPr>
          </a:p>
        </p:txBody>
      </p:sp>
      <p:sp>
        <p:nvSpPr>
          <p:cNvPr id="7" name="Speech Bubble: Rectangle with Corners Rounded 6">
            <a:extLst>
              <a:ext uri="{FF2B5EF4-FFF2-40B4-BE49-F238E27FC236}">
                <a16:creationId xmlns:a16="http://schemas.microsoft.com/office/drawing/2014/main" id="{14FF9CC8-8863-CF1C-5909-3D574BCBE9F9}"/>
              </a:ext>
            </a:extLst>
          </p:cNvPr>
          <p:cNvSpPr/>
          <p:nvPr/>
        </p:nvSpPr>
        <p:spPr>
          <a:xfrm>
            <a:off x="5362113" y="1429305"/>
            <a:ext cx="3293615" cy="949911"/>
          </a:xfrm>
          <a:prstGeom prst="wedgeRoundRectCallout">
            <a:avLst>
              <a:gd name="adj1" fmla="val 20285"/>
              <a:gd name="adj2" fmla="val -80762"/>
              <a:gd name="adj3" fmla="val 16667"/>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[Stimulant use] exasperated a lot of mental issues I had.</a:t>
            </a:r>
          </a:p>
        </p:txBody>
      </p:sp>
      <p:sp>
        <p:nvSpPr>
          <p:cNvPr id="8" name="Speech Bubble: Rectangle with Corners Rounded 7">
            <a:extLst>
              <a:ext uri="{FF2B5EF4-FFF2-40B4-BE49-F238E27FC236}">
                <a16:creationId xmlns:a16="http://schemas.microsoft.com/office/drawing/2014/main" id="{12BEB7EB-9046-29A7-A3AE-DB56C0D6B6EE}"/>
              </a:ext>
            </a:extLst>
          </p:cNvPr>
          <p:cNvSpPr/>
          <p:nvPr/>
        </p:nvSpPr>
        <p:spPr>
          <a:xfrm>
            <a:off x="5362113" y="2804597"/>
            <a:ext cx="3142694" cy="1447807"/>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My mood swing was definitely off the meat rack. I never had a stable mood. </a:t>
            </a:r>
          </a:p>
        </p:txBody>
      </p:sp>
    </p:spTree>
    <p:extLst>
      <p:ext uri="{BB962C8B-B14F-4D97-AF65-F5344CB8AC3E}">
        <p14:creationId xmlns:p14="http://schemas.microsoft.com/office/powerpoint/2010/main" val="139961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FA37DB9E-3292-2460-4053-AEC3021B0BFA}"/>
              </a:ext>
            </a:extLst>
          </p:cNvPr>
          <p:cNvSpPr/>
          <p:nvPr/>
        </p:nvSpPr>
        <p:spPr>
          <a:xfrm>
            <a:off x="4651899" y="1425083"/>
            <a:ext cx="3915052" cy="261891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My chest was hurting. Then they found out I got congestive heart failure, then they found out I got emphysema, that you're not breathing properly, because you got emphysema. You smoke too many cigarettes.</a:t>
            </a:r>
          </a:p>
        </p:txBody>
      </p:sp>
      <p:sp>
        <p:nvSpPr>
          <p:cNvPr id="3" name="Slide Number Placeholder 2">
            <a:extLst>
              <a:ext uri="{FF2B5EF4-FFF2-40B4-BE49-F238E27FC236}">
                <a16:creationId xmlns:a16="http://schemas.microsoft.com/office/drawing/2014/main" id="{E0094BEE-6C75-906F-2371-AFDAFBD934D1}"/>
              </a:ext>
            </a:extLst>
          </p:cNvPr>
          <p:cNvSpPr>
            <a:spLocks noGrp="1"/>
          </p:cNvSpPr>
          <p:nvPr>
            <p:ph type="sldNum" sz="quarter" idx="12"/>
          </p:nvPr>
        </p:nvSpPr>
        <p:spPr/>
        <p:txBody>
          <a:bodyPr/>
          <a:lstStyle/>
          <a:p>
            <a:fld id="{CEA4F25D-53C8-744A-9259-CB9883C6E928}" type="slidenum">
              <a:rPr lang="en-US" smtClean="0"/>
              <a:t>14</a:t>
            </a:fld>
            <a:endParaRPr lang="en-US"/>
          </a:p>
        </p:txBody>
      </p:sp>
      <p:sp>
        <p:nvSpPr>
          <p:cNvPr id="4" name="Title 3">
            <a:extLst>
              <a:ext uri="{FF2B5EF4-FFF2-40B4-BE49-F238E27FC236}">
                <a16:creationId xmlns:a16="http://schemas.microsoft.com/office/drawing/2014/main" id="{A21D4250-E0AB-8870-EFB0-9AB9134A1590}"/>
              </a:ext>
            </a:extLst>
          </p:cNvPr>
          <p:cNvSpPr>
            <a:spLocks noGrp="1"/>
          </p:cNvSpPr>
          <p:nvPr>
            <p:ph type="title"/>
          </p:nvPr>
        </p:nvSpPr>
        <p:spPr>
          <a:xfrm>
            <a:off x="683582" y="187922"/>
            <a:ext cx="8069802" cy="777013"/>
          </a:xfrm>
        </p:spPr>
        <p:txBody>
          <a:bodyPr/>
          <a:lstStyle/>
          <a:p>
            <a:r>
              <a:rPr lang="en-US" dirty="0"/>
              <a:t>Emerging theme 3: Hospitalization uncovering deeper health issues</a:t>
            </a:r>
          </a:p>
        </p:txBody>
      </p:sp>
      <p:sp>
        <p:nvSpPr>
          <p:cNvPr id="8" name="Speech Bubble: Rectangle with Corners Rounded 7">
            <a:extLst>
              <a:ext uri="{FF2B5EF4-FFF2-40B4-BE49-F238E27FC236}">
                <a16:creationId xmlns:a16="http://schemas.microsoft.com/office/drawing/2014/main" id="{1BA8B4AD-D563-6EFD-9D73-0790114BC242}"/>
              </a:ext>
            </a:extLst>
          </p:cNvPr>
          <p:cNvSpPr/>
          <p:nvPr/>
        </p:nvSpPr>
        <p:spPr>
          <a:xfrm>
            <a:off x="967666" y="1615735"/>
            <a:ext cx="3222594" cy="3240349"/>
          </a:xfrm>
          <a:prstGeom prst="wedgeRoundRectCallout">
            <a:avLst>
              <a:gd name="adj1" fmla="val -21108"/>
              <a:gd name="adj2" fmla="val -67381"/>
              <a:gd name="adj3" fmla="val 16667"/>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Uh, they said there was something wrong that my heart was leaking some kind of fluid and they had to keep me on observation . . You know, I'm still a healthy person, but one of the times that I overdosed I did have liver failure and kidney failure.</a:t>
            </a:r>
          </a:p>
        </p:txBody>
      </p:sp>
    </p:spTree>
    <p:extLst>
      <p:ext uri="{BB962C8B-B14F-4D97-AF65-F5344CB8AC3E}">
        <p14:creationId xmlns:p14="http://schemas.microsoft.com/office/powerpoint/2010/main" val="1843383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95C32B-82A0-5203-B38E-8852A7F28A3A}"/>
              </a:ext>
            </a:extLst>
          </p:cNvPr>
          <p:cNvSpPr>
            <a:spLocks noGrp="1"/>
          </p:cNvSpPr>
          <p:nvPr>
            <p:ph type="body" sz="half" idx="2"/>
          </p:nvPr>
        </p:nvSpPr>
        <p:spPr>
          <a:xfrm>
            <a:off x="850392" y="1290092"/>
            <a:ext cx="3389911" cy="3112046"/>
          </a:xfrm>
        </p:spPr>
        <p:txBody>
          <a:bodyPr lIns="0" tIns="0" rIns="0" bIns="0" anchor="t"/>
          <a:lstStyle/>
          <a:p>
            <a:pPr marL="285750" indent="-285750">
              <a:lnSpc>
                <a:spcPct val="100000"/>
              </a:lnSpc>
              <a:spcAft>
                <a:spcPts val="100"/>
              </a:spcAft>
              <a:buFont typeface="Arial" panose="020B0604020202020204" pitchFamily="34" charset="0"/>
              <a:buChar char="•"/>
            </a:pPr>
            <a:r>
              <a:rPr lang="en-US" sz="1800" dirty="0">
                <a:cs typeface="Arial"/>
              </a:rPr>
              <a:t>Patient experience= expert advice</a:t>
            </a:r>
            <a:endParaRPr lang="en-US" sz="1800" dirty="0"/>
          </a:p>
          <a:p>
            <a:pPr marL="285750" indent="-285750">
              <a:lnSpc>
                <a:spcPct val="100000"/>
              </a:lnSpc>
              <a:spcAft>
                <a:spcPts val="100"/>
              </a:spcAft>
              <a:buFont typeface="Arial" panose="020B0604020202020204" pitchFamily="34" charset="0"/>
              <a:buChar char="•"/>
            </a:pPr>
            <a:r>
              <a:rPr lang="en-US" sz="1800" dirty="0"/>
              <a:t>Limitations of sampling strategy</a:t>
            </a:r>
            <a:endParaRPr lang="en-US">
              <a:cs typeface="Arial" panose="020B0604020202020204"/>
            </a:endParaRPr>
          </a:p>
          <a:p>
            <a:pPr marL="742950" lvl="1" indent="-285750">
              <a:lnSpc>
                <a:spcPct val="100000"/>
              </a:lnSpc>
              <a:spcBef>
                <a:spcPts val="0"/>
              </a:spcBef>
              <a:spcAft>
                <a:spcPts val="100"/>
              </a:spcAft>
              <a:buFont typeface="Arial" panose="020B0604020202020204" pitchFamily="34" charset="0"/>
              <a:buChar char="•"/>
            </a:pPr>
            <a:r>
              <a:rPr lang="en-US" sz="1600" dirty="0"/>
              <a:t>Acute care encounters in ED</a:t>
            </a:r>
            <a:endParaRPr lang="en-US" sz="1800" dirty="0">
              <a:cs typeface="Arial" panose="020B0604020202020204"/>
            </a:endParaRPr>
          </a:p>
          <a:p>
            <a:pPr marL="285750" indent="-285750">
              <a:lnSpc>
                <a:spcPct val="100000"/>
              </a:lnSpc>
              <a:spcAft>
                <a:spcPts val="100"/>
              </a:spcAft>
              <a:buFont typeface="Arial" panose="020B0604020202020204" pitchFamily="34" charset="0"/>
              <a:buChar char="•"/>
            </a:pPr>
            <a:r>
              <a:rPr lang="en-US" sz="1800" dirty="0">
                <a:solidFill>
                  <a:srgbClr val="181717"/>
                </a:solidFill>
              </a:rPr>
              <a:t>Recruitment</a:t>
            </a:r>
            <a:r>
              <a:rPr lang="en-US" sz="1600" dirty="0"/>
              <a:t> </a:t>
            </a:r>
            <a:r>
              <a:rPr lang="en-US" sz="1800" dirty="0"/>
              <a:t>at community-based settings and ambulatory clinics</a:t>
            </a:r>
            <a:endParaRPr lang="en-US" sz="1800" dirty="0">
              <a:cs typeface="Arial" panose="020B0604020202020204"/>
            </a:endParaRPr>
          </a:p>
          <a:p>
            <a:pPr marL="285750" indent="-285750">
              <a:lnSpc>
                <a:spcPct val="100000"/>
              </a:lnSpc>
              <a:spcAft>
                <a:spcPts val="100"/>
              </a:spcAft>
              <a:buFont typeface="Arial" panose="020B0604020202020204" pitchFamily="34" charset="0"/>
              <a:buChar char="•"/>
            </a:pPr>
            <a:r>
              <a:rPr lang="en-US" sz="1800" dirty="0"/>
              <a:t>Hard but important work!</a:t>
            </a:r>
            <a:endParaRPr lang="en-US" sz="1800" dirty="0">
              <a:cs typeface="Arial" panose="020B0604020202020204"/>
            </a:endParaRPr>
          </a:p>
          <a:p>
            <a:endParaRPr lang="en-US" dirty="0"/>
          </a:p>
        </p:txBody>
      </p:sp>
      <p:sp>
        <p:nvSpPr>
          <p:cNvPr id="3" name="Title 2">
            <a:extLst>
              <a:ext uri="{FF2B5EF4-FFF2-40B4-BE49-F238E27FC236}">
                <a16:creationId xmlns:a16="http://schemas.microsoft.com/office/drawing/2014/main" id="{D939F949-6837-4BFB-20FB-668003713C6B}"/>
              </a:ext>
            </a:extLst>
          </p:cNvPr>
          <p:cNvSpPr>
            <a:spLocks noGrp="1"/>
          </p:cNvSpPr>
          <p:nvPr>
            <p:ph type="title"/>
          </p:nvPr>
        </p:nvSpPr>
        <p:spPr/>
        <p:txBody>
          <a:bodyPr/>
          <a:lstStyle/>
          <a:p>
            <a:r>
              <a:rPr lang="en-US" dirty="0">
                <a:cs typeface="Arial"/>
              </a:rPr>
              <a:t>Discussion and Lessons Learned</a:t>
            </a:r>
            <a:endParaRPr lang="en-US" dirty="0"/>
          </a:p>
        </p:txBody>
      </p:sp>
      <p:sp>
        <p:nvSpPr>
          <p:cNvPr id="4" name="Slide Number Placeholder 3">
            <a:extLst>
              <a:ext uri="{FF2B5EF4-FFF2-40B4-BE49-F238E27FC236}">
                <a16:creationId xmlns:a16="http://schemas.microsoft.com/office/drawing/2014/main" id="{7BD13589-F73B-DE65-A2B2-C026B66415BF}"/>
              </a:ext>
            </a:extLst>
          </p:cNvPr>
          <p:cNvSpPr>
            <a:spLocks noGrp="1"/>
          </p:cNvSpPr>
          <p:nvPr>
            <p:ph type="sldNum" sz="quarter" idx="12"/>
          </p:nvPr>
        </p:nvSpPr>
        <p:spPr/>
        <p:txBody>
          <a:bodyPr/>
          <a:lstStyle/>
          <a:p>
            <a:fld id="{CEA4F25D-53C8-744A-9259-CB9883C6E928}" type="slidenum">
              <a:rPr lang="en-US" smtClean="0"/>
              <a:t>15</a:t>
            </a:fld>
            <a:endParaRPr lang="en-US"/>
          </a:p>
        </p:txBody>
      </p:sp>
      <p:pic>
        <p:nvPicPr>
          <p:cNvPr id="8" name="Picture Placeholder 7">
            <a:extLst>
              <a:ext uri="{FF2B5EF4-FFF2-40B4-BE49-F238E27FC236}">
                <a16:creationId xmlns:a16="http://schemas.microsoft.com/office/drawing/2014/main" id="{DFCA4220-8464-D8AC-4891-2B4148C976CC}"/>
              </a:ext>
            </a:extLst>
          </p:cNvPr>
          <p:cNvPicPr>
            <a:picLocks noGrp="1" noChangeAspect="1"/>
          </p:cNvPicPr>
          <p:nvPr>
            <p:ph type="pic" idx="1"/>
          </p:nvPr>
        </p:nvPicPr>
        <p:blipFill>
          <a:blip r:embed="rId3"/>
          <a:srcRect l="17305" r="17305"/>
          <a:stretch>
            <a:fillRect/>
          </a:stretch>
        </p:blipFill>
        <p:spPr>
          <a:xfrm>
            <a:off x="4572000" y="0"/>
            <a:ext cx="4572000" cy="5143500"/>
          </a:xfrm>
          <a:prstGeom prst="rect">
            <a:avLst/>
          </a:prstGeom>
        </p:spPr>
      </p:pic>
      <p:sp>
        <p:nvSpPr>
          <p:cNvPr id="9" name="TextBox 8">
            <a:extLst>
              <a:ext uri="{FF2B5EF4-FFF2-40B4-BE49-F238E27FC236}">
                <a16:creationId xmlns:a16="http://schemas.microsoft.com/office/drawing/2014/main" id="{7638F2A2-E38B-C01F-D216-7FAEB212923D}"/>
              </a:ext>
            </a:extLst>
          </p:cNvPr>
          <p:cNvSpPr txBox="1"/>
          <p:nvPr/>
        </p:nvSpPr>
        <p:spPr>
          <a:xfrm>
            <a:off x="1203833" y="4718050"/>
            <a:ext cx="3520566" cy="307777"/>
          </a:xfrm>
          <a:prstGeom prst="rect">
            <a:avLst/>
          </a:prstGeom>
          <a:noFill/>
        </p:spPr>
        <p:txBody>
          <a:bodyPr wrap="square" rtlCol="0">
            <a:spAutoFit/>
          </a:bodyPr>
          <a:lstStyle/>
          <a:p>
            <a:r>
              <a:rPr lang="en-US" sz="1400" i="1" dirty="0"/>
              <a:t>OnPoint NYC, a harm reduction agency</a:t>
            </a:r>
          </a:p>
        </p:txBody>
      </p:sp>
    </p:spTree>
    <p:extLst>
      <p:ext uri="{BB962C8B-B14F-4D97-AF65-F5344CB8AC3E}">
        <p14:creationId xmlns:p14="http://schemas.microsoft.com/office/powerpoint/2010/main" val="725115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10872C-5123-8C9B-BF51-41E31C030ED2}"/>
              </a:ext>
            </a:extLst>
          </p:cNvPr>
          <p:cNvSpPr txBox="1"/>
          <p:nvPr/>
        </p:nvSpPr>
        <p:spPr>
          <a:xfrm>
            <a:off x="1295400" y="1208315"/>
            <a:ext cx="2166257"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Thank you!</a:t>
            </a:r>
          </a:p>
        </p:txBody>
      </p:sp>
      <p:sp>
        <p:nvSpPr>
          <p:cNvPr id="3" name="TextBox 2">
            <a:extLst>
              <a:ext uri="{FF2B5EF4-FFF2-40B4-BE49-F238E27FC236}">
                <a16:creationId xmlns:a16="http://schemas.microsoft.com/office/drawing/2014/main" id="{7244F982-841E-7DA9-8522-49BC1F04D981}"/>
              </a:ext>
            </a:extLst>
          </p:cNvPr>
          <p:cNvSpPr txBox="1"/>
          <p:nvPr/>
        </p:nvSpPr>
        <p:spPr>
          <a:xfrm>
            <a:off x="751115" y="3935185"/>
            <a:ext cx="3581399" cy="646331"/>
          </a:xfrm>
          <a:prstGeom prst="rect">
            <a:avLst/>
          </a:prstGeom>
          <a:noFill/>
        </p:spPr>
        <p:txBody>
          <a:bodyPr wrap="square" rtlCol="0">
            <a:spAutoFit/>
          </a:bodyPr>
          <a:lstStyle/>
          <a:p>
            <a:r>
              <a:rPr lang="en-US" sz="1200" dirty="0">
                <a:solidFill>
                  <a:schemeClr val="lt1"/>
                </a:solidFill>
                <a:latin typeface="Arial" panose="020B0604020202020204" pitchFamily="34" charset="0"/>
                <a:ea typeface="Raleway"/>
                <a:cs typeface="Arial" panose="020B0604020202020204" pitchFamily="34" charset="0"/>
                <a:sym typeface="Raleway"/>
              </a:rPr>
              <a:t>This project was funded by CFAR Catalytic Pilot Grant #3A7479 (PI: </a:t>
            </a:r>
            <a:r>
              <a:rPr lang="en-US" sz="1200" dirty="0" err="1">
                <a:solidFill>
                  <a:schemeClr val="lt1"/>
                </a:solidFill>
                <a:latin typeface="Arial" panose="020B0604020202020204" pitchFamily="34" charset="0"/>
                <a:ea typeface="Raleway"/>
                <a:cs typeface="Arial" panose="020B0604020202020204" pitchFamily="34" charset="0"/>
                <a:sym typeface="Raleway"/>
              </a:rPr>
              <a:t>Masyukova</a:t>
            </a:r>
            <a:r>
              <a:rPr lang="en-US" sz="1200" dirty="0">
                <a:solidFill>
                  <a:schemeClr val="lt1"/>
                </a:solidFill>
                <a:latin typeface="Arial" panose="020B0604020202020204" pitchFamily="34" charset="0"/>
                <a:ea typeface="Raleway"/>
                <a:cs typeface="Arial" panose="020B0604020202020204" pitchFamily="34" charset="0"/>
                <a:sym typeface="Raleway"/>
              </a:rPr>
              <a:t>)</a:t>
            </a:r>
          </a:p>
          <a:p>
            <a:endParaRPr lang="en-US" sz="1200" dirty="0"/>
          </a:p>
        </p:txBody>
      </p:sp>
    </p:spTree>
    <p:extLst>
      <p:ext uri="{BB962C8B-B14F-4D97-AF65-F5344CB8AC3E}">
        <p14:creationId xmlns:p14="http://schemas.microsoft.com/office/powerpoint/2010/main" val="271500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97CB1-0B2B-7BA9-7632-4463C82306F3}"/>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FC5DD1FB-F110-59ED-DBB0-A63C2C7AE6E1}"/>
              </a:ext>
            </a:extLst>
          </p:cNvPr>
          <p:cNvSpPr>
            <a:spLocks noGrp="1"/>
          </p:cNvSpPr>
          <p:nvPr>
            <p:ph type="subTitle" idx="1"/>
          </p:nvPr>
        </p:nvSpPr>
        <p:spPr>
          <a:xfrm>
            <a:off x="422709" y="2364579"/>
            <a:ext cx="4513276" cy="414341"/>
          </a:xfrm>
        </p:spPr>
        <p:txBody>
          <a:bodyPr/>
          <a:lstStyle/>
          <a:p>
            <a:r>
              <a:rPr lang="en-US" sz="2000" dirty="0"/>
              <a:t>No financial conflicts of interest to disclose. </a:t>
            </a:r>
          </a:p>
        </p:txBody>
      </p:sp>
      <p:sp>
        <p:nvSpPr>
          <p:cNvPr id="4" name="Slide Number Placeholder 3">
            <a:extLst>
              <a:ext uri="{FF2B5EF4-FFF2-40B4-BE49-F238E27FC236}">
                <a16:creationId xmlns:a16="http://schemas.microsoft.com/office/drawing/2014/main" id="{7D6FB16A-4BDD-8356-7C18-0CF832741D1C}"/>
              </a:ext>
            </a:extLst>
          </p:cNvPr>
          <p:cNvSpPr>
            <a:spLocks noGrp="1"/>
          </p:cNvSpPr>
          <p:nvPr>
            <p:ph type="sldNum" sz="quarter" idx="10"/>
          </p:nvPr>
        </p:nvSpPr>
        <p:spPr/>
        <p:txBody>
          <a:bodyPr/>
          <a:lstStyle/>
          <a:p>
            <a:fld id="{CEA4F25D-53C8-744A-9259-CB9883C6E928}" type="slidenum">
              <a:rPr lang="en-US" smtClean="0"/>
              <a:pPr/>
              <a:t>3</a:t>
            </a:fld>
            <a:endParaRPr lang="en-US"/>
          </a:p>
        </p:txBody>
      </p:sp>
    </p:spTree>
    <p:extLst>
      <p:ext uri="{BB962C8B-B14F-4D97-AF65-F5344CB8AC3E}">
        <p14:creationId xmlns:p14="http://schemas.microsoft.com/office/powerpoint/2010/main" val="299616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902ACE-5734-7A19-DCF3-499E6F801761}"/>
              </a:ext>
            </a:extLst>
          </p:cNvPr>
          <p:cNvSpPr>
            <a:spLocks noGrp="1"/>
          </p:cNvSpPr>
          <p:nvPr>
            <p:ph idx="1"/>
          </p:nvPr>
        </p:nvSpPr>
        <p:spPr>
          <a:xfrm>
            <a:off x="850391" y="1278466"/>
            <a:ext cx="7263947" cy="3262312"/>
          </a:xfrm>
        </p:spPr>
        <p:txBody>
          <a:bodyPr/>
          <a:lstStyle/>
          <a:p>
            <a:r>
              <a:rPr lang="en-US" sz="1800" b="0" dirty="0">
                <a:solidFill>
                  <a:srgbClr val="474747"/>
                </a:solidFill>
                <a:highlight>
                  <a:srgbClr val="FFFFFF"/>
                </a:highlight>
              </a:rPr>
              <a:t>The number of stimulant overdose deaths involving synthetic opioids other than methadone (primarily fentanyl) has risen since 2014. (Jones and McCance-Katz, 2019)</a:t>
            </a:r>
          </a:p>
          <a:p>
            <a:r>
              <a:rPr lang="en-US" sz="1800" b="0" dirty="0">
                <a:solidFill>
                  <a:srgbClr val="474747"/>
                </a:solidFill>
                <a:highlight>
                  <a:srgbClr val="FFFFFF"/>
                </a:highlight>
              </a:rPr>
              <a:t>The number of deaths involving stimulants has increased steadily since 2014 regardless of opioid involvement. (Mattson et al., 2021)</a:t>
            </a:r>
          </a:p>
          <a:p>
            <a:r>
              <a:rPr lang="en-US" dirty="0">
                <a:solidFill>
                  <a:srgbClr val="474747"/>
                </a:solidFill>
                <a:highlight>
                  <a:srgbClr val="FFFFFF"/>
                </a:highlight>
              </a:rPr>
              <a:t>For cocaine-related deaths from 2017-2020, mortality trends significantly increased for Black, Hispanic, and Indigenous populations (</a:t>
            </a:r>
            <a:r>
              <a:rPr lang="en-US" dirty="0" err="1">
                <a:solidFill>
                  <a:srgbClr val="474747"/>
                </a:solidFill>
                <a:highlight>
                  <a:srgbClr val="FFFFFF"/>
                </a:highlight>
              </a:rPr>
              <a:t>Yunusa</a:t>
            </a:r>
            <a:r>
              <a:rPr lang="en-US" dirty="0">
                <a:solidFill>
                  <a:srgbClr val="474747"/>
                </a:solidFill>
                <a:highlight>
                  <a:srgbClr val="FFFFFF"/>
                </a:highlight>
              </a:rPr>
              <a:t> et al, 2023)</a:t>
            </a:r>
            <a:endParaRPr lang="en-US" sz="1800" b="0" dirty="0">
              <a:solidFill>
                <a:srgbClr val="474747"/>
              </a:solidFill>
              <a:highlight>
                <a:srgbClr val="FFFFFF"/>
              </a:highlight>
            </a:endParaRPr>
          </a:p>
          <a:p>
            <a:r>
              <a:rPr lang="en-US" dirty="0">
                <a:solidFill>
                  <a:srgbClr val="474747"/>
                </a:solidFill>
                <a:highlight>
                  <a:srgbClr val="FFFFFF"/>
                </a:highlight>
              </a:rPr>
              <a:t>Little qualitative work around risks and prevention of stimulant-involved overdoses</a:t>
            </a:r>
          </a:p>
        </p:txBody>
      </p:sp>
      <p:sp>
        <p:nvSpPr>
          <p:cNvPr id="3" name="Slide Number Placeholder 2">
            <a:extLst>
              <a:ext uri="{FF2B5EF4-FFF2-40B4-BE49-F238E27FC236}">
                <a16:creationId xmlns:a16="http://schemas.microsoft.com/office/drawing/2014/main" id="{D297B3E6-664A-078F-9C04-A0BE4148E747}"/>
              </a:ext>
            </a:extLst>
          </p:cNvPr>
          <p:cNvSpPr>
            <a:spLocks noGrp="1"/>
          </p:cNvSpPr>
          <p:nvPr>
            <p:ph type="sldNum" sz="quarter" idx="12"/>
          </p:nvPr>
        </p:nvSpPr>
        <p:spPr/>
        <p:txBody>
          <a:bodyPr/>
          <a:lstStyle/>
          <a:p>
            <a:fld id="{CEA4F25D-53C8-744A-9259-CB9883C6E928}" type="slidenum">
              <a:rPr lang="en-US" smtClean="0"/>
              <a:t>4</a:t>
            </a:fld>
            <a:endParaRPr lang="en-US"/>
          </a:p>
        </p:txBody>
      </p:sp>
      <p:sp>
        <p:nvSpPr>
          <p:cNvPr id="4" name="Title 3">
            <a:extLst>
              <a:ext uri="{FF2B5EF4-FFF2-40B4-BE49-F238E27FC236}">
                <a16:creationId xmlns:a16="http://schemas.microsoft.com/office/drawing/2014/main" id="{C19E0FD5-A5E6-DBC1-D0E4-B8C0DEAE511A}"/>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287829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85705C1-387E-E2A4-B47C-45EF16F97959}"/>
              </a:ext>
            </a:extLst>
          </p:cNvPr>
          <p:cNvSpPr>
            <a:spLocks noGrp="1"/>
          </p:cNvSpPr>
          <p:nvPr>
            <p:ph type="subTitle" idx="1"/>
          </p:nvPr>
        </p:nvSpPr>
        <p:spPr>
          <a:xfrm>
            <a:off x="1097411" y="1876664"/>
            <a:ext cx="6949175" cy="1674404"/>
          </a:xfrm>
        </p:spPr>
        <p:txBody>
          <a:bodyPr/>
          <a:lstStyle/>
          <a:p>
            <a:r>
              <a:rPr lang="en-US" sz="2000" dirty="0">
                <a:latin typeface="Arial" panose="020B0604020202020204" pitchFamily="34" charset="0"/>
                <a:cs typeface="Arial" panose="020B0604020202020204" pitchFamily="34" charset="0"/>
              </a:rPr>
              <a:t>T</a:t>
            </a:r>
            <a:r>
              <a:rPr lang="en-US" sz="2000" b="0" i="0" dirty="0">
                <a:effectLst/>
                <a:latin typeface="Arial" panose="020B0604020202020204" pitchFamily="34" charset="0"/>
                <a:cs typeface="Arial" panose="020B0604020202020204" pitchFamily="34" charset="0"/>
              </a:rPr>
              <a:t>o examine the perspective of patients who experienced a stimulant-involved overdose on the care they received in the emergency department or hospital after the overdose.</a:t>
            </a:r>
          </a:p>
          <a:p>
            <a:r>
              <a:rPr lang="en-US" sz="2000" dirty="0">
                <a:latin typeface="Arial" panose="020B0604020202020204" pitchFamily="34" charset="0"/>
                <a:cs typeface="Arial" panose="020B0604020202020204" pitchFamily="34" charset="0"/>
              </a:rPr>
              <a:t>To use these patient experiences to inform how hospitals can optimally prevent and respond to stimulant-involved overdoses. </a:t>
            </a:r>
            <a:endParaRPr lang="en-US" dirty="0"/>
          </a:p>
        </p:txBody>
      </p:sp>
      <p:sp>
        <p:nvSpPr>
          <p:cNvPr id="3" name="Title 2">
            <a:extLst>
              <a:ext uri="{FF2B5EF4-FFF2-40B4-BE49-F238E27FC236}">
                <a16:creationId xmlns:a16="http://schemas.microsoft.com/office/drawing/2014/main" id="{694EEE33-11AB-8625-FA60-668F102A723E}"/>
              </a:ext>
            </a:extLst>
          </p:cNvPr>
          <p:cNvSpPr>
            <a:spLocks noGrp="1"/>
          </p:cNvSpPr>
          <p:nvPr>
            <p:ph type="title"/>
          </p:nvPr>
        </p:nvSpPr>
        <p:spPr>
          <a:xfrm>
            <a:off x="2235199" y="1000629"/>
            <a:ext cx="4673600" cy="478829"/>
          </a:xfrm>
        </p:spPr>
        <p:txBody>
          <a:bodyPr/>
          <a:lstStyle/>
          <a:p>
            <a:pPr algn="ctr"/>
            <a:r>
              <a:rPr lang="en-US" dirty="0">
                <a:latin typeface="Arial" panose="020B0604020202020204" pitchFamily="34" charset="0"/>
                <a:cs typeface="Arial" panose="020B0604020202020204" pitchFamily="34" charset="0"/>
              </a:rPr>
              <a:t>Project aim</a:t>
            </a:r>
          </a:p>
        </p:txBody>
      </p:sp>
      <p:sp>
        <p:nvSpPr>
          <p:cNvPr id="4" name="Slide Number Placeholder 3">
            <a:extLst>
              <a:ext uri="{FF2B5EF4-FFF2-40B4-BE49-F238E27FC236}">
                <a16:creationId xmlns:a16="http://schemas.microsoft.com/office/drawing/2014/main" id="{A5F335C5-A1C2-782A-5B7B-B1FA922DDCFB}"/>
              </a:ext>
            </a:extLst>
          </p:cNvPr>
          <p:cNvSpPr>
            <a:spLocks noGrp="1"/>
          </p:cNvSpPr>
          <p:nvPr>
            <p:ph type="sldNum" sz="quarter" idx="10"/>
          </p:nvPr>
        </p:nvSpPr>
        <p:spPr/>
        <p:txBody>
          <a:bodyPr/>
          <a:lstStyle/>
          <a:p>
            <a:fld id="{CEA4F25D-53C8-744A-9259-CB9883C6E928}" type="slidenum">
              <a:rPr lang="en-US" smtClean="0"/>
              <a:pPr/>
              <a:t>5</a:t>
            </a:fld>
            <a:endParaRPr lang="en-US"/>
          </a:p>
        </p:txBody>
      </p:sp>
    </p:spTree>
    <p:extLst>
      <p:ext uri="{BB962C8B-B14F-4D97-AF65-F5344CB8AC3E}">
        <p14:creationId xmlns:p14="http://schemas.microsoft.com/office/powerpoint/2010/main" val="83364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D46A4F-272B-250E-3AC7-DC5E91FF6CFB}"/>
              </a:ext>
            </a:extLst>
          </p:cNvPr>
          <p:cNvSpPr>
            <a:spLocks noGrp="1"/>
          </p:cNvSpPr>
          <p:nvPr>
            <p:ph idx="1"/>
          </p:nvPr>
        </p:nvSpPr>
        <p:spPr>
          <a:xfrm>
            <a:off x="632697" y="807247"/>
            <a:ext cx="8086477" cy="3784166"/>
          </a:xfrm>
        </p:spPr>
        <p:txBody>
          <a:bodyPr/>
          <a:lstStyle/>
          <a:p>
            <a:pPr marL="0" indent="0">
              <a:lnSpc>
                <a:spcPct val="100000"/>
              </a:lnSpc>
              <a:spcBef>
                <a:spcPts val="0"/>
              </a:spcBef>
              <a:spcAft>
                <a:spcPts val="0"/>
              </a:spcAft>
              <a:buNone/>
            </a:pPr>
            <a:r>
              <a:rPr lang="en-US" b="1" dirty="0"/>
              <a:t>Inclusion criteria</a:t>
            </a:r>
          </a:p>
          <a:p>
            <a:pPr marL="285750" indent="-285750">
              <a:lnSpc>
                <a:spcPct val="100000"/>
              </a:lnSpc>
              <a:spcBef>
                <a:spcPts val="0"/>
              </a:spcBef>
              <a:spcAft>
                <a:spcPts val="0"/>
              </a:spcAft>
              <a:buFont typeface="Arial" panose="020B0604020202020204" pitchFamily="34" charset="0"/>
              <a:buChar char="•"/>
            </a:pPr>
            <a:r>
              <a:rPr lang="en-US" dirty="0"/>
              <a:t>Adults 18 and over</a:t>
            </a:r>
          </a:p>
          <a:p>
            <a:pPr marL="285750" indent="-285750">
              <a:lnSpc>
                <a:spcPct val="100000"/>
              </a:lnSpc>
              <a:spcBef>
                <a:spcPts val="0"/>
              </a:spcBef>
              <a:spcAft>
                <a:spcPts val="0"/>
              </a:spcAft>
              <a:buFont typeface="Arial" panose="020B0604020202020204" pitchFamily="34" charset="0"/>
              <a:buChar char="•"/>
            </a:pPr>
            <a:r>
              <a:rPr lang="en-US" dirty="0"/>
              <a:t>Experienced a hospitalization or ED visit due to a stimulant-involved adverse event </a:t>
            </a:r>
          </a:p>
          <a:p>
            <a:pPr marL="285750" indent="-285750">
              <a:lnSpc>
                <a:spcPct val="100000"/>
              </a:lnSpc>
              <a:spcBef>
                <a:spcPts val="0"/>
              </a:spcBef>
              <a:spcAft>
                <a:spcPts val="0"/>
              </a:spcAft>
              <a:buFont typeface="Arial" panose="020B0604020202020204" pitchFamily="34" charset="0"/>
              <a:buChar char="•"/>
            </a:pPr>
            <a:r>
              <a:rPr lang="en-US" dirty="0"/>
              <a:t>English speaker</a:t>
            </a:r>
          </a:p>
          <a:p>
            <a:pPr marL="0" indent="0">
              <a:lnSpc>
                <a:spcPct val="100000"/>
              </a:lnSpc>
              <a:spcBef>
                <a:spcPts val="0"/>
              </a:spcBef>
              <a:spcAft>
                <a:spcPts val="0"/>
              </a:spcAft>
              <a:buNone/>
            </a:pPr>
            <a:r>
              <a:rPr lang="en-US" b="1" dirty="0"/>
              <a:t>Qualitative interview (30-45 minutes)</a:t>
            </a:r>
          </a:p>
          <a:p>
            <a:pPr marL="285750" indent="-285750">
              <a:lnSpc>
                <a:spcPct val="100000"/>
              </a:lnSpc>
              <a:spcBef>
                <a:spcPts val="0"/>
              </a:spcBef>
              <a:spcAft>
                <a:spcPts val="0"/>
              </a:spcAft>
              <a:buFont typeface="Arial" panose="020B0604020202020204" pitchFamily="34" charset="0"/>
              <a:buChar char="•"/>
            </a:pPr>
            <a:r>
              <a:rPr lang="en-US" dirty="0"/>
              <a:t>Phone, in-person</a:t>
            </a:r>
          </a:p>
          <a:p>
            <a:pPr marL="285750" indent="-285750">
              <a:lnSpc>
                <a:spcPct val="100000"/>
              </a:lnSpc>
              <a:spcBef>
                <a:spcPts val="0"/>
              </a:spcBef>
              <a:spcAft>
                <a:spcPts val="0"/>
              </a:spcAft>
              <a:buFont typeface="Arial" panose="020B0604020202020204" pitchFamily="34" charset="0"/>
              <a:buChar char="•"/>
            </a:pPr>
            <a:r>
              <a:rPr lang="en-US" dirty="0"/>
              <a:t>$30 </a:t>
            </a:r>
            <a:r>
              <a:rPr lang="en-US" dirty="0" err="1"/>
              <a:t>ClinCard</a:t>
            </a:r>
            <a:r>
              <a:rPr lang="en-US" dirty="0"/>
              <a:t> compensation</a:t>
            </a:r>
          </a:p>
          <a:p>
            <a:pPr marL="285750" indent="-285750">
              <a:lnSpc>
                <a:spcPct val="100000"/>
              </a:lnSpc>
              <a:spcBef>
                <a:spcPts val="0"/>
              </a:spcBef>
              <a:spcAft>
                <a:spcPts val="0"/>
              </a:spcAft>
              <a:buFont typeface="Arial" panose="020B0604020202020204" pitchFamily="34" charset="0"/>
              <a:buChar char="•"/>
            </a:pPr>
            <a:r>
              <a:rPr lang="en-US" dirty="0"/>
              <a:t>Interview guide examined patient perspectives and risk setting of overdose/hospitalization</a:t>
            </a:r>
          </a:p>
          <a:p>
            <a:pPr marL="0" indent="0">
              <a:lnSpc>
                <a:spcPct val="100000"/>
              </a:lnSpc>
              <a:spcBef>
                <a:spcPts val="0"/>
              </a:spcBef>
              <a:spcAft>
                <a:spcPts val="0"/>
              </a:spcAft>
              <a:buNone/>
            </a:pPr>
            <a:r>
              <a:rPr lang="en-US" b="1" dirty="0"/>
              <a:t>Recruitment sources</a:t>
            </a:r>
          </a:p>
          <a:p>
            <a:pPr marL="285750" indent="-285750">
              <a:lnSpc>
                <a:spcPct val="100000"/>
              </a:lnSpc>
              <a:spcBef>
                <a:spcPts val="0"/>
              </a:spcBef>
              <a:spcAft>
                <a:spcPts val="0"/>
              </a:spcAft>
              <a:buFont typeface="Arial" panose="020B0604020202020204" pitchFamily="34" charset="0"/>
              <a:buChar char="•"/>
            </a:pPr>
            <a:r>
              <a:rPr lang="en-US" dirty="0"/>
              <a:t>Montefiore Addiction Consult Service</a:t>
            </a:r>
          </a:p>
          <a:p>
            <a:pPr marL="285750" indent="-285750">
              <a:lnSpc>
                <a:spcPct val="100000"/>
              </a:lnSpc>
              <a:spcBef>
                <a:spcPts val="0"/>
              </a:spcBef>
              <a:spcAft>
                <a:spcPts val="0"/>
              </a:spcAft>
              <a:buFont typeface="Arial" panose="020B0604020202020204" pitchFamily="34" charset="0"/>
              <a:buChar char="•"/>
            </a:pPr>
            <a:r>
              <a:rPr lang="en-US" dirty="0"/>
              <a:t>Database of large urban healthcare system</a:t>
            </a:r>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0992244A-FC22-23F7-C270-F8264082D9B9}"/>
              </a:ext>
            </a:extLst>
          </p:cNvPr>
          <p:cNvSpPr>
            <a:spLocks noGrp="1"/>
          </p:cNvSpPr>
          <p:nvPr>
            <p:ph type="sldNum" sz="quarter" idx="12"/>
          </p:nvPr>
        </p:nvSpPr>
        <p:spPr/>
        <p:txBody>
          <a:bodyPr/>
          <a:lstStyle/>
          <a:p>
            <a:fld id="{CEA4F25D-53C8-744A-9259-CB9883C6E928}" type="slidenum">
              <a:rPr lang="en-US" smtClean="0"/>
              <a:t>6</a:t>
            </a:fld>
            <a:endParaRPr lang="en-US"/>
          </a:p>
        </p:txBody>
      </p:sp>
      <p:sp>
        <p:nvSpPr>
          <p:cNvPr id="4" name="Title 3">
            <a:extLst>
              <a:ext uri="{FF2B5EF4-FFF2-40B4-BE49-F238E27FC236}">
                <a16:creationId xmlns:a16="http://schemas.microsoft.com/office/drawing/2014/main" id="{E6B099D9-0308-6D98-6034-73992D903EC2}"/>
              </a:ext>
            </a:extLst>
          </p:cNvPr>
          <p:cNvSpPr>
            <a:spLocks noGrp="1"/>
          </p:cNvSpPr>
          <p:nvPr>
            <p:ph type="title"/>
          </p:nvPr>
        </p:nvSpPr>
        <p:spPr>
          <a:xfrm>
            <a:off x="817734" y="288113"/>
            <a:ext cx="7263947" cy="422102"/>
          </a:xfrm>
        </p:spPr>
        <p:txBody>
          <a:bodyPr lIns="0" tIns="0" rIns="0" bIns="0" anchor="t"/>
          <a:lstStyle/>
          <a:p>
            <a:r>
              <a:rPr lang="en-US" dirty="0">
                <a:cs typeface="Arial"/>
              </a:rPr>
              <a:t>Methods: Participants </a:t>
            </a:r>
            <a:endParaRPr lang="en-US" dirty="0"/>
          </a:p>
        </p:txBody>
      </p:sp>
    </p:spTree>
    <p:extLst>
      <p:ext uri="{BB962C8B-B14F-4D97-AF65-F5344CB8AC3E}">
        <p14:creationId xmlns:p14="http://schemas.microsoft.com/office/powerpoint/2010/main" val="1401041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9AB7F4-D6FE-BD6F-FA21-FECA72730B86}"/>
              </a:ext>
            </a:extLst>
          </p:cNvPr>
          <p:cNvSpPr>
            <a:spLocks noGrp="1"/>
          </p:cNvSpPr>
          <p:nvPr>
            <p:ph type="sldNum" sz="quarter" idx="12"/>
          </p:nvPr>
        </p:nvSpPr>
        <p:spPr/>
        <p:txBody>
          <a:bodyPr/>
          <a:lstStyle/>
          <a:p>
            <a:fld id="{CEA4F25D-53C8-744A-9259-CB9883C6E928}" type="slidenum">
              <a:rPr lang="en-US" smtClean="0"/>
              <a:t>7</a:t>
            </a:fld>
            <a:endParaRPr lang="en-US"/>
          </a:p>
        </p:txBody>
      </p:sp>
      <p:sp>
        <p:nvSpPr>
          <p:cNvPr id="4" name="Title 3">
            <a:extLst>
              <a:ext uri="{FF2B5EF4-FFF2-40B4-BE49-F238E27FC236}">
                <a16:creationId xmlns:a16="http://schemas.microsoft.com/office/drawing/2014/main" id="{E593708C-95DF-3CBC-97FD-E49EA7297351}"/>
              </a:ext>
            </a:extLst>
          </p:cNvPr>
          <p:cNvSpPr>
            <a:spLocks noGrp="1"/>
          </p:cNvSpPr>
          <p:nvPr>
            <p:ph type="title"/>
          </p:nvPr>
        </p:nvSpPr>
        <p:spPr/>
        <p:txBody>
          <a:bodyPr/>
          <a:lstStyle/>
          <a:p>
            <a:r>
              <a:rPr lang="en-US" dirty="0"/>
              <a:t>Methods: Recruitment and Screening</a:t>
            </a:r>
          </a:p>
        </p:txBody>
      </p:sp>
      <p:sp>
        <p:nvSpPr>
          <p:cNvPr id="5" name="Google Shape;135;p22">
            <a:extLst>
              <a:ext uri="{FF2B5EF4-FFF2-40B4-BE49-F238E27FC236}">
                <a16:creationId xmlns:a16="http://schemas.microsoft.com/office/drawing/2014/main" id="{38BA223A-1FD8-82E1-CC3A-F1C865FD7357}"/>
              </a:ext>
            </a:extLst>
          </p:cNvPr>
          <p:cNvSpPr/>
          <p:nvPr/>
        </p:nvSpPr>
        <p:spPr>
          <a:xfrm>
            <a:off x="544661" y="1195753"/>
            <a:ext cx="2039513" cy="2700385"/>
          </a:xfrm>
          <a:prstGeom prst="rightArrowCallout">
            <a:avLst>
              <a:gd name="adj1" fmla="val 25000"/>
              <a:gd name="adj2" fmla="val 25000"/>
              <a:gd name="adj3" fmla="val 25000"/>
              <a:gd name="adj4" fmla="val 64977"/>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733" dirty="0">
                <a:latin typeface="Lato"/>
                <a:ea typeface="Lato"/>
                <a:cs typeface="Lato"/>
                <a:sym typeface="Lato"/>
              </a:rPr>
              <a:t>Letters sent to patients from </a:t>
            </a:r>
            <a:r>
              <a:rPr lang="en" sz="1733" b="1" dirty="0">
                <a:latin typeface="Lato"/>
                <a:ea typeface="Lato"/>
                <a:cs typeface="Lato"/>
                <a:sym typeface="Lato"/>
              </a:rPr>
              <a:t>Addiction Consult Service</a:t>
            </a:r>
            <a:r>
              <a:rPr lang="en" sz="1733" dirty="0">
                <a:latin typeface="Lato"/>
                <a:ea typeface="Lato"/>
                <a:cs typeface="Lato"/>
                <a:sym typeface="Lato"/>
              </a:rPr>
              <a:t> List and </a:t>
            </a:r>
            <a:r>
              <a:rPr lang="en" sz="1733" b="1" dirty="0">
                <a:latin typeface="Lato"/>
                <a:ea typeface="Lato"/>
                <a:cs typeface="Lato"/>
                <a:sym typeface="Lato"/>
              </a:rPr>
              <a:t>CFAR Database</a:t>
            </a:r>
            <a:endParaRPr sz="1733" b="1" dirty="0">
              <a:latin typeface="Lato"/>
              <a:ea typeface="Lato"/>
              <a:cs typeface="Lato"/>
              <a:sym typeface="Lato"/>
            </a:endParaRPr>
          </a:p>
        </p:txBody>
      </p:sp>
      <p:sp>
        <p:nvSpPr>
          <p:cNvPr id="6" name="Google Shape;136;p22">
            <a:extLst>
              <a:ext uri="{FF2B5EF4-FFF2-40B4-BE49-F238E27FC236}">
                <a16:creationId xmlns:a16="http://schemas.microsoft.com/office/drawing/2014/main" id="{A011856E-0125-07FE-0E3F-90817A5BA74E}"/>
              </a:ext>
            </a:extLst>
          </p:cNvPr>
          <p:cNvSpPr/>
          <p:nvPr/>
        </p:nvSpPr>
        <p:spPr>
          <a:xfrm>
            <a:off x="2645617" y="1195753"/>
            <a:ext cx="2128518" cy="2700385"/>
          </a:xfrm>
          <a:prstGeom prst="rightArrowCallout">
            <a:avLst>
              <a:gd name="adj1" fmla="val 25000"/>
              <a:gd name="adj2" fmla="val 25000"/>
              <a:gd name="adj3" fmla="val 25000"/>
              <a:gd name="adj4" fmla="val 64977"/>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733" dirty="0">
                <a:latin typeface="Lato"/>
                <a:ea typeface="Lato"/>
                <a:cs typeface="Lato"/>
                <a:sym typeface="Lato"/>
              </a:rPr>
              <a:t>Interested participants call PI’s phone number included in letter</a:t>
            </a:r>
            <a:endParaRPr sz="1733" dirty="0">
              <a:latin typeface="Lato"/>
              <a:ea typeface="Lato"/>
              <a:cs typeface="Lato"/>
              <a:sym typeface="Lato"/>
            </a:endParaRPr>
          </a:p>
        </p:txBody>
      </p:sp>
      <p:sp>
        <p:nvSpPr>
          <p:cNvPr id="8" name="Google Shape;137;p22">
            <a:extLst>
              <a:ext uri="{FF2B5EF4-FFF2-40B4-BE49-F238E27FC236}">
                <a16:creationId xmlns:a16="http://schemas.microsoft.com/office/drawing/2014/main" id="{0D96B990-F20C-67E8-111D-45952A43465C}"/>
              </a:ext>
            </a:extLst>
          </p:cNvPr>
          <p:cNvSpPr/>
          <p:nvPr/>
        </p:nvSpPr>
        <p:spPr>
          <a:xfrm>
            <a:off x="4835578" y="1195752"/>
            <a:ext cx="2039513" cy="2700385"/>
          </a:xfrm>
          <a:prstGeom prst="rightArrowCallout">
            <a:avLst>
              <a:gd name="adj1" fmla="val 25000"/>
              <a:gd name="adj2" fmla="val 25000"/>
              <a:gd name="adj3" fmla="val 25000"/>
              <a:gd name="adj4" fmla="val 64977"/>
            </a:avLst>
          </a:prstGeom>
          <a:solidFill>
            <a:schemeClr val="accen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733" dirty="0">
                <a:latin typeface="Lato"/>
                <a:ea typeface="Lato"/>
                <a:cs typeface="Lato"/>
                <a:sym typeface="Lato"/>
              </a:rPr>
              <a:t>Complete informed consent and screener with potential participant </a:t>
            </a:r>
            <a:endParaRPr sz="1733" dirty="0">
              <a:latin typeface="Lato"/>
              <a:ea typeface="Lato"/>
              <a:cs typeface="Lato"/>
              <a:sym typeface="Lato"/>
            </a:endParaRPr>
          </a:p>
        </p:txBody>
      </p:sp>
      <p:sp>
        <p:nvSpPr>
          <p:cNvPr id="9" name="Google Shape;138;p22">
            <a:extLst>
              <a:ext uri="{FF2B5EF4-FFF2-40B4-BE49-F238E27FC236}">
                <a16:creationId xmlns:a16="http://schemas.microsoft.com/office/drawing/2014/main" id="{EECDAF2A-2513-A46D-4AD4-06C88A71BB26}"/>
              </a:ext>
            </a:extLst>
          </p:cNvPr>
          <p:cNvSpPr/>
          <p:nvPr/>
        </p:nvSpPr>
        <p:spPr>
          <a:xfrm>
            <a:off x="6936534" y="1195752"/>
            <a:ext cx="2039513" cy="2700385"/>
          </a:xfrm>
          <a:prstGeom prst="rightArrowCallout">
            <a:avLst>
              <a:gd name="adj1" fmla="val 25000"/>
              <a:gd name="adj2" fmla="val 25000"/>
              <a:gd name="adj3" fmla="val 25000"/>
              <a:gd name="adj4" fmla="val 64977"/>
            </a:avLst>
          </a:prstGeom>
          <a:solidFill>
            <a:schemeClr val="accent6">
              <a:lumMod val="60000"/>
              <a:lumOff val="4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733" dirty="0">
                <a:latin typeface="Lato"/>
                <a:ea typeface="Lato"/>
                <a:cs typeface="Lato"/>
                <a:sym typeface="Lato"/>
              </a:rPr>
              <a:t>Schedule qualitative interview with participant</a:t>
            </a:r>
            <a:endParaRPr sz="1733" dirty="0">
              <a:latin typeface="Lato"/>
              <a:ea typeface="Lato"/>
              <a:cs typeface="Lato"/>
              <a:sym typeface="Lato"/>
            </a:endParaRPr>
          </a:p>
        </p:txBody>
      </p:sp>
    </p:spTree>
    <p:extLst>
      <p:ext uri="{BB962C8B-B14F-4D97-AF65-F5344CB8AC3E}">
        <p14:creationId xmlns:p14="http://schemas.microsoft.com/office/powerpoint/2010/main" val="35602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33921-9E4E-B356-EACF-1B82A6F08CF1}"/>
              </a:ext>
            </a:extLst>
          </p:cNvPr>
          <p:cNvSpPr>
            <a:spLocks noGrp="1"/>
          </p:cNvSpPr>
          <p:nvPr>
            <p:ph idx="1"/>
          </p:nvPr>
        </p:nvSpPr>
        <p:spPr>
          <a:xfrm>
            <a:off x="3690162" y="964922"/>
            <a:ext cx="5301438" cy="3788756"/>
          </a:xfrm>
        </p:spPr>
        <p:txBody>
          <a:bodyPr/>
          <a:lstStyle/>
          <a:p>
            <a:r>
              <a:rPr lang="en-US" dirty="0"/>
              <a:t>Two groups identified:</a:t>
            </a:r>
          </a:p>
          <a:p>
            <a:pPr lvl="1"/>
            <a:r>
              <a:rPr lang="en-US" dirty="0"/>
              <a:t>Depressive overdose group</a:t>
            </a:r>
          </a:p>
          <a:p>
            <a:pPr lvl="2"/>
            <a:r>
              <a:rPr lang="en-US" dirty="0"/>
              <a:t>ICD opioid overdose code</a:t>
            </a:r>
          </a:p>
          <a:p>
            <a:pPr lvl="2"/>
            <a:r>
              <a:rPr lang="en-US" dirty="0"/>
              <a:t>Urine/serum toxicology results with stimulant use indicated</a:t>
            </a:r>
          </a:p>
          <a:p>
            <a:pPr lvl="2"/>
            <a:r>
              <a:rPr lang="en-US" dirty="0"/>
              <a:t>Stimulant-related diagnosis code (below)</a:t>
            </a:r>
          </a:p>
          <a:p>
            <a:pPr lvl="1"/>
            <a:r>
              <a:rPr lang="en-US" dirty="0"/>
              <a:t>“Overamp” non-opioid stimulant overdose</a:t>
            </a:r>
          </a:p>
          <a:p>
            <a:pPr lvl="2"/>
            <a:r>
              <a:rPr lang="en-US" dirty="0"/>
              <a:t>“cocaine poisoning’</a:t>
            </a:r>
          </a:p>
          <a:p>
            <a:pPr lvl="2"/>
            <a:r>
              <a:rPr lang="en-US" dirty="0"/>
              <a:t>“poisoning by psychostimulants”</a:t>
            </a:r>
          </a:p>
          <a:p>
            <a:pPr lvl="2"/>
            <a:r>
              <a:rPr lang="en-US" dirty="0"/>
              <a:t>“cocaine abuse with cocaine-induced psychotic disorder</a:t>
            </a:r>
          </a:p>
        </p:txBody>
      </p:sp>
      <p:sp>
        <p:nvSpPr>
          <p:cNvPr id="3" name="Slide Number Placeholder 2">
            <a:extLst>
              <a:ext uri="{FF2B5EF4-FFF2-40B4-BE49-F238E27FC236}">
                <a16:creationId xmlns:a16="http://schemas.microsoft.com/office/drawing/2014/main" id="{D2B89077-0872-C227-156D-0FA225090E00}"/>
              </a:ext>
            </a:extLst>
          </p:cNvPr>
          <p:cNvSpPr>
            <a:spLocks noGrp="1"/>
          </p:cNvSpPr>
          <p:nvPr>
            <p:ph type="sldNum" sz="quarter" idx="12"/>
          </p:nvPr>
        </p:nvSpPr>
        <p:spPr/>
        <p:txBody>
          <a:bodyPr/>
          <a:lstStyle/>
          <a:p>
            <a:fld id="{CEA4F25D-53C8-744A-9259-CB9883C6E928}" type="slidenum">
              <a:rPr lang="en-US" smtClean="0"/>
              <a:t>8</a:t>
            </a:fld>
            <a:endParaRPr lang="en-US"/>
          </a:p>
        </p:txBody>
      </p:sp>
      <p:sp>
        <p:nvSpPr>
          <p:cNvPr id="4" name="Title 3">
            <a:extLst>
              <a:ext uri="{FF2B5EF4-FFF2-40B4-BE49-F238E27FC236}">
                <a16:creationId xmlns:a16="http://schemas.microsoft.com/office/drawing/2014/main" id="{11AA1554-41CD-46B1-2148-308D062581C2}"/>
              </a:ext>
            </a:extLst>
          </p:cNvPr>
          <p:cNvSpPr>
            <a:spLocks noGrp="1"/>
          </p:cNvSpPr>
          <p:nvPr>
            <p:ph type="title"/>
          </p:nvPr>
        </p:nvSpPr>
        <p:spPr>
          <a:xfrm>
            <a:off x="874643" y="187909"/>
            <a:ext cx="7538234" cy="777013"/>
          </a:xfrm>
        </p:spPr>
        <p:txBody>
          <a:bodyPr/>
          <a:lstStyle/>
          <a:p>
            <a:r>
              <a:rPr lang="en-US" dirty="0">
                <a:latin typeface="Avenir Next LT Pro Demi" panose="020B0704020202020204" pitchFamily="34" charset="0"/>
              </a:rPr>
              <a:t>Methods: Defining stimulant-involved overdoses for health database</a:t>
            </a:r>
          </a:p>
        </p:txBody>
      </p:sp>
      <p:pic>
        <p:nvPicPr>
          <p:cNvPr id="5" name="Picture 4">
            <a:extLst>
              <a:ext uri="{FF2B5EF4-FFF2-40B4-BE49-F238E27FC236}">
                <a16:creationId xmlns:a16="http://schemas.microsoft.com/office/drawing/2014/main" id="{6D274A0F-33A1-8240-3E36-3A953A945589}"/>
              </a:ext>
            </a:extLst>
          </p:cNvPr>
          <p:cNvPicPr>
            <a:picLocks noChangeAspect="1"/>
          </p:cNvPicPr>
          <p:nvPr/>
        </p:nvPicPr>
        <p:blipFill>
          <a:blip r:embed="rId3"/>
          <a:stretch>
            <a:fillRect/>
          </a:stretch>
        </p:blipFill>
        <p:spPr>
          <a:xfrm>
            <a:off x="874643" y="1285875"/>
            <a:ext cx="2571750" cy="2571750"/>
          </a:xfrm>
          <a:prstGeom prst="rect">
            <a:avLst/>
          </a:prstGeom>
        </p:spPr>
      </p:pic>
      <p:sp>
        <p:nvSpPr>
          <p:cNvPr id="6" name="TextBox 5">
            <a:extLst>
              <a:ext uri="{FF2B5EF4-FFF2-40B4-BE49-F238E27FC236}">
                <a16:creationId xmlns:a16="http://schemas.microsoft.com/office/drawing/2014/main" id="{566F59A1-FABB-2551-F67C-5A221F22E0B2}"/>
              </a:ext>
            </a:extLst>
          </p:cNvPr>
          <p:cNvSpPr txBox="1"/>
          <p:nvPr/>
        </p:nvSpPr>
        <p:spPr>
          <a:xfrm>
            <a:off x="874643" y="3716913"/>
            <a:ext cx="3013942" cy="461665"/>
          </a:xfrm>
          <a:prstGeom prst="rect">
            <a:avLst/>
          </a:prstGeom>
          <a:noFill/>
        </p:spPr>
        <p:txBody>
          <a:bodyPr wrap="square" rtlCol="0">
            <a:spAutoFit/>
          </a:bodyPr>
          <a:lstStyle/>
          <a:p>
            <a:r>
              <a:rPr lang="en-US" sz="1200"/>
              <a:t>Image: </a:t>
            </a:r>
            <a:r>
              <a:rPr lang="en-US" sz="1200">
                <a:hlinkClick r:id="rId4"/>
              </a:rPr>
              <a:t>nextdistro.org/resources-collection/overamping-stimulant-overdose</a:t>
            </a:r>
            <a:endParaRPr lang="en-US" sz="1200"/>
          </a:p>
        </p:txBody>
      </p:sp>
    </p:spTree>
    <p:extLst>
      <p:ext uri="{BB962C8B-B14F-4D97-AF65-F5344CB8AC3E}">
        <p14:creationId xmlns:p14="http://schemas.microsoft.com/office/powerpoint/2010/main" val="305894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DC7D4-768F-6792-D343-DABB859B94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BCF2EE-711E-B7F3-9668-0C02F15BF8F7}"/>
              </a:ext>
            </a:extLst>
          </p:cNvPr>
          <p:cNvSpPr>
            <a:spLocks noGrp="1"/>
          </p:cNvSpPr>
          <p:nvPr>
            <p:ph type="title"/>
          </p:nvPr>
        </p:nvSpPr>
        <p:spPr>
          <a:xfrm>
            <a:off x="867575" y="2332335"/>
            <a:ext cx="4673600" cy="478829"/>
          </a:xfrm>
        </p:spPr>
        <p:txBody>
          <a:bodyPr/>
          <a:lstStyle/>
          <a:p>
            <a:pPr algn="ctr"/>
            <a:r>
              <a:rPr lang="en-US" dirty="0">
                <a:latin typeface="Avenir Next LT Pro Demi" panose="020B0704020202020204" pitchFamily="34" charset="0"/>
              </a:rPr>
              <a:t>Results</a:t>
            </a:r>
            <a:endParaRPr lang="en-US" dirty="0"/>
          </a:p>
        </p:txBody>
      </p:sp>
      <p:sp>
        <p:nvSpPr>
          <p:cNvPr id="4" name="Slide Number Placeholder 3">
            <a:extLst>
              <a:ext uri="{FF2B5EF4-FFF2-40B4-BE49-F238E27FC236}">
                <a16:creationId xmlns:a16="http://schemas.microsoft.com/office/drawing/2014/main" id="{CAEB5BC1-3601-8F6B-BB4A-C07C4ED204A6}"/>
              </a:ext>
            </a:extLst>
          </p:cNvPr>
          <p:cNvSpPr>
            <a:spLocks noGrp="1"/>
          </p:cNvSpPr>
          <p:nvPr>
            <p:ph type="sldNum" sz="quarter" idx="10"/>
          </p:nvPr>
        </p:nvSpPr>
        <p:spPr/>
        <p: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fld id="{CEA4F25D-53C8-744A-9259-CB9883C6E928}" type="slidenum">
              <a:rPr kumimoji="0" lang="en-US" sz="10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457189"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5159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sp>
        <p:nvSpPr>
          <p:cNvPr id="135" name="Google Shape;135;p22"/>
          <p:cNvSpPr/>
          <p:nvPr/>
        </p:nvSpPr>
        <p:spPr>
          <a:xfrm>
            <a:off x="534770" y="2152638"/>
            <a:ext cx="1915200" cy="1688700"/>
          </a:xfrm>
          <a:prstGeom prst="rightArrowCallout">
            <a:avLst>
              <a:gd name="adj1" fmla="val 25000"/>
              <a:gd name="adj2" fmla="val 25000"/>
              <a:gd name="adj3" fmla="val 25000"/>
              <a:gd name="adj4" fmla="val 6497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300" dirty="0">
                <a:latin typeface="Lato"/>
                <a:ea typeface="Lato"/>
                <a:cs typeface="Lato"/>
                <a:sym typeface="Lato"/>
              </a:rPr>
              <a:t>Letters sent to eligible patients from </a:t>
            </a:r>
            <a:r>
              <a:rPr lang="en-US" sz="1300" dirty="0">
                <a:latin typeface="Lato"/>
                <a:ea typeface="Lato"/>
                <a:cs typeface="Lato"/>
                <a:sym typeface="Lato"/>
              </a:rPr>
              <a:t>EHR databases</a:t>
            </a:r>
            <a:endParaRPr sz="1300" b="1" dirty="0">
              <a:latin typeface="Lato"/>
              <a:ea typeface="Lato"/>
              <a:cs typeface="Lato"/>
              <a:sym typeface="Lato"/>
            </a:endParaRPr>
          </a:p>
        </p:txBody>
      </p:sp>
      <p:sp>
        <p:nvSpPr>
          <p:cNvPr id="132" name="Google Shape;132;p22"/>
          <p:cNvSpPr txBox="1">
            <a:spLocks noGrp="1"/>
          </p:cNvSpPr>
          <p:nvPr>
            <p:ph type="title"/>
          </p:nvPr>
        </p:nvSpPr>
        <p:spPr>
          <a:xfrm>
            <a:off x="729322" y="790763"/>
            <a:ext cx="7268162" cy="483963"/>
          </a:xfrm>
          <a:prstGeom prst="rect">
            <a:avLst/>
          </a:prstGeom>
        </p:spPr>
        <p:txBody>
          <a:bodyPr spcFirstLastPara="1" wrap="square" lIns="91425" tIns="91425" rIns="91425" bIns="91425" anchor="t" anchorCtr="0">
            <a:noAutofit/>
          </a:bodyPr>
          <a:lstStyle/>
          <a:p>
            <a:r>
              <a:rPr lang="en-US" sz="2400" b="1" dirty="0">
                <a:solidFill>
                  <a:srgbClr val="5B9BD5"/>
                </a:solidFill>
                <a:latin typeface="Arial" panose="020B0604020202020204"/>
              </a:rPr>
              <a:t>R</a:t>
            </a:r>
            <a:r>
              <a:rPr kumimoji="0" lang="en-US" sz="2400" b="1" i="0" u="none" strike="noStrike" kern="1200" cap="none" spc="0" normalizeH="0" baseline="0" noProof="0" dirty="0" err="1">
                <a:ln>
                  <a:noFill/>
                </a:ln>
                <a:solidFill>
                  <a:srgbClr val="5B9BD5"/>
                </a:solidFill>
                <a:effectLst/>
                <a:uLnTx/>
                <a:uFillTx/>
                <a:latin typeface="Arial" panose="020B0604020202020204"/>
                <a:ea typeface="+mj-ea"/>
                <a:cs typeface="+mj-cs"/>
              </a:rPr>
              <a:t>esults</a:t>
            </a:r>
            <a:r>
              <a:rPr kumimoji="0" lang="en-US" sz="2400" b="1" i="0" u="none" strike="noStrike" kern="1200" cap="none" spc="0" normalizeH="0" baseline="0" noProof="0" dirty="0">
                <a:ln>
                  <a:noFill/>
                </a:ln>
                <a:solidFill>
                  <a:srgbClr val="5B9BD5"/>
                </a:solidFill>
                <a:effectLst/>
                <a:uLnTx/>
                <a:uFillTx/>
                <a:latin typeface="Arial" panose="020B0604020202020204"/>
                <a:ea typeface="+mj-ea"/>
                <a:cs typeface="+mj-cs"/>
              </a:rPr>
              <a:t>: Recruitment Flow and Screening</a:t>
            </a:r>
            <a:endParaRPr lang="en-US" sz="2475" dirty="0">
              <a:solidFill>
                <a:srgbClr val="0070C0"/>
              </a:solidFill>
            </a:endParaRPr>
          </a:p>
        </p:txBody>
      </p:sp>
      <p:sp>
        <p:nvSpPr>
          <p:cNvPr id="133" name="Google Shape;133;p22"/>
          <p:cNvSpPr txBox="1">
            <a:spLocks noGrp="1"/>
          </p:cNvSpPr>
          <p:nvPr>
            <p:ph type="sldNum" sz="quarter" idx="28"/>
          </p:nvPr>
        </p:nvSpPr>
        <p:spPr>
          <a:prstGeom prst="rect">
            <a:avLst/>
          </a:prstGeom>
        </p:spPr>
        <p:txBody>
          <a:bodyPr spcFirstLastPara="1" vert="horz" wrap="square" lIns="91425" tIns="91425" rIns="91425" bIns="91425" rtlCol="0" anchor="ctr" anchorCtr="0">
            <a:noAutofit/>
          </a:bodyPr>
          <a:lstStyle/>
          <a:p>
            <a:fld id="{00000000-1234-1234-1234-123412341234}" type="slidenum">
              <a:rPr lang="en" smtClean="0"/>
              <a:pPr/>
              <a:t>10</a:t>
            </a:fld>
            <a:endParaRPr lang="en"/>
          </a:p>
        </p:txBody>
      </p:sp>
      <p:sp>
        <p:nvSpPr>
          <p:cNvPr id="136" name="Google Shape;136;p22"/>
          <p:cNvSpPr/>
          <p:nvPr/>
        </p:nvSpPr>
        <p:spPr>
          <a:xfrm>
            <a:off x="2637682" y="2152638"/>
            <a:ext cx="1915200" cy="1688700"/>
          </a:xfrm>
          <a:prstGeom prst="rightArrowCallout">
            <a:avLst>
              <a:gd name="adj1" fmla="val 25000"/>
              <a:gd name="adj2" fmla="val 25000"/>
              <a:gd name="adj3" fmla="val 25000"/>
              <a:gd name="adj4" fmla="val 6497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300" dirty="0">
                <a:latin typeface="Lato"/>
                <a:ea typeface="Lato"/>
                <a:cs typeface="Lato"/>
                <a:sym typeface="Lato"/>
              </a:rPr>
              <a:t>Calls to potential participants by project RA  </a:t>
            </a:r>
            <a:endParaRPr sz="1300" dirty="0">
              <a:latin typeface="Lato"/>
              <a:ea typeface="Lato"/>
              <a:cs typeface="Lato"/>
              <a:sym typeface="Lato"/>
            </a:endParaRPr>
          </a:p>
        </p:txBody>
      </p:sp>
      <p:sp>
        <p:nvSpPr>
          <p:cNvPr id="137" name="Google Shape;137;p22"/>
          <p:cNvSpPr/>
          <p:nvPr/>
        </p:nvSpPr>
        <p:spPr>
          <a:xfrm>
            <a:off x="4769782" y="2152638"/>
            <a:ext cx="1915200" cy="1688700"/>
          </a:xfrm>
          <a:prstGeom prst="rightArrowCallout">
            <a:avLst>
              <a:gd name="adj1" fmla="val 25000"/>
              <a:gd name="adj2" fmla="val 25000"/>
              <a:gd name="adj3" fmla="val 25000"/>
              <a:gd name="adj4" fmla="val 6497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300" dirty="0">
                <a:latin typeface="Lato"/>
                <a:ea typeface="Lato"/>
                <a:cs typeface="Lato"/>
                <a:sym typeface="Lato"/>
              </a:rPr>
              <a:t>Potential participants screened  </a:t>
            </a:r>
            <a:endParaRPr sz="1300" dirty="0">
              <a:latin typeface="Lato"/>
              <a:ea typeface="Lato"/>
              <a:cs typeface="Lato"/>
              <a:sym typeface="Lato"/>
            </a:endParaRPr>
          </a:p>
        </p:txBody>
      </p:sp>
      <p:sp>
        <p:nvSpPr>
          <p:cNvPr id="138" name="Google Shape;138;p22"/>
          <p:cNvSpPr/>
          <p:nvPr/>
        </p:nvSpPr>
        <p:spPr>
          <a:xfrm>
            <a:off x="6859706" y="2152638"/>
            <a:ext cx="1915200" cy="1688700"/>
          </a:xfrm>
          <a:prstGeom prst="rightArrowCallout">
            <a:avLst>
              <a:gd name="adj1" fmla="val 25000"/>
              <a:gd name="adj2" fmla="val 25000"/>
              <a:gd name="adj3" fmla="val 25000"/>
              <a:gd name="adj4" fmla="val 64977"/>
            </a:avLst>
          </a:prstGeom>
          <a:solidFill>
            <a:schemeClr val="accent6">
              <a:lumMod val="60000"/>
              <a:lumOff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300" dirty="0">
                <a:latin typeface="Lato"/>
                <a:ea typeface="Lato"/>
                <a:cs typeface="Lato"/>
                <a:sym typeface="Lato"/>
              </a:rPr>
              <a:t>Consented and scheduled for qualitative interview  </a:t>
            </a:r>
            <a:endParaRPr sz="1300" dirty="0">
              <a:latin typeface="Lato"/>
              <a:ea typeface="Lato"/>
              <a:cs typeface="Lato"/>
              <a:sym typeface="Lato"/>
            </a:endParaRPr>
          </a:p>
        </p:txBody>
      </p:sp>
      <p:sp>
        <p:nvSpPr>
          <p:cNvPr id="2" name="Text Placeholder 1">
            <a:extLst>
              <a:ext uri="{FF2B5EF4-FFF2-40B4-BE49-F238E27FC236}">
                <a16:creationId xmlns:a16="http://schemas.microsoft.com/office/drawing/2014/main" id="{47F00F9D-A8FD-79ED-41CF-6A5D1D84B6BA}"/>
              </a:ext>
            </a:extLst>
          </p:cNvPr>
          <p:cNvSpPr>
            <a:spLocks noGrp="1"/>
          </p:cNvSpPr>
          <p:nvPr>
            <p:ph type="body" sz="quarter" idx="17"/>
          </p:nvPr>
        </p:nvSpPr>
        <p:spPr>
          <a:xfrm>
            <a:off x="635120" y="1816516"/>
            <a:ext cx="1714500" cy="683272"/>
          </a:xfrm>
        </p:spPr>
        <p:txBody>
          <a:bodyPr/>
          <a:lstStyle/>
          <a:p>
            <a:r>
              <a:rPr lang="en-US" sz="4050" dirty="0"/>
              <a:t>270</a:t>
            </a:r>
          </a:p>
        </p:txBody>
      </p:sp>
      <p:sp>
        <p:nvSpPr>
          <p:cNvPr id="7" name="Text Placeholder 6">
            <a:extLst>
              <a:ext uri="{FF2B5EF4-FFF2-40B4-BE49-F238E27FC236}">
                <a16:creationId xmlns:a16="http://schemas.microsoft.com/office/drawing/2014/main" id="{B0D2332C-AB86-09D3-AD1A-DDBAF86FCFC7}"/>
              </a:ext>
            </a:extLst>
          </p:cNvPr>
          <p:cNvSpPr>
            <a:spLocks noGrp="1"/>
          </p:cNvSpPr>
          <p:nvPr>
            <p:ph type="body" sz="quarter" idx="23"/>
          </p:nvPr>
        </p:nvSpPr>
        <p:spPr>
          <a:xfrm>
            <a:off x="2738032" y="1811002"/>
            <a:ext cx="1714500" cy="683272"/>
          </a:xfrm>
        </p:spPr>
        <p:txBody>
          <a:bodyPr/>
          <a:lstStyle/>
          <a:p>
            <a:r>
              <a:rPr lang="en-US" sz="4050"/>
              <a:t>494</a:t>
            </a:r>
            <a:endParaRPr lang="en-US" sz="4050" dirty="0"/>
          </a:p>
        </p:txBody>
      </p:sp>
      <p:sp>
        <p:nvSpPr>
          <p:cNvPr id="3" name="Text Placeholder 2">
            <a:extLst>
              <a:ext uri="{FF2B5EF4-FFF2-40B4-BE49-F238E27FC236}">
                <a16:creationId xmlns:a16="http://schemas.microsoft.com/office/drawing/2014/main" id="{704BDFC2-BFF3-9B18-8B1D-8ECE05832DD9}"/>
              </a:ext>
            </a:extLst>
          </p:cNvPr>
          <p:cNvSpPr>
            <a:spLocks noGrp="1"/>
          </p:cNvSpPr>
          <p:nvPr>
            <p:ph type="body" sz="quarter" idx="19"/>
          </p:nvPr>
        </p:nvSpPr>
        <p:spPr>
          <a:xfrm>
            <a:off x="4970482" y="1811002"/>
            <a:ext cx="1714500" cy="683272"/>
          </a:xfrm>
        </p:spPr>
        <p:txBody>
          <a:bodyPr/>
          <a:lstStyle/>
          <a:p>
            <a:r>
              <a:rPr lang="en-US" sz="4050"/>
              <a:t>22</a:t>
            </a:r>
            <a:endParaRPr lang="en-US" sz="4050" dirty="0"/>
          </a:p>
        </p:txBody>
      </p:sp>
      <p:sp>
        <p:nvSpPr>
          <p:cNvPr id="5" name="Text Placeholder 4">
            <a:extLst>
              <a:ext uri="{FF2B5EF4-FFF2-40B4-BE49-F238E27FC236}">
                <a16:creationId xmlns:a16="http://schemas.microsoft.com/office/drawing/2014/main" id="{E063439B-F35F-604F-097B-F58A31E1276F}"/>
              </a:ext>
            </a:extLst>
          </p:cNvPr>
          <p:cNvSpPr>
            <a:spLocks noGrp="1"/>
          </p:cNvSpPr>
          <p:nvPr>
            <p:ph type="body" sz="quarter" idx="21"/>
          </p:nvPr>
        </p:nvSpPr>
        <p:spPr>
          <a:xfrm>
            <a:off x="6960056" y="1811001"/>
            <a:ext cx="1714500" cy="683272"/>
          </a:xfrm>
        </p:spPr>
        <p:txBody>
          <a:bodyPr/>
          <a:lstStyle/>
          <a:p>
            <a:r>
              <a:rPr lang="en-US" sz="4050"/>
              <a:t>10</a:t>
            </a:r>
            <a:endParaRPr lang="en-US" sz="4050" dirty="0"/>
          </a:p>
        </p:txBody>
      </p:sp>
    </p:spTree>
    <p:extLst>
      <p:ext uri="{BB962C8B-B14F-4D97-AF65-F5344CB8AC3E}">
        <p14:creationId xmlns:p14="http://schemas.microsoft.com/office/powerpoint/2010/main" val="77314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P spid="138" grpId="0" animBg="1"/>
      <p:bldP spid="2" grpId="0" build="p"/>
      <p:bldP spid="7" grpId="0" build="p"/>
      <p:bldP spid="3" grpId="0" build="p"/>
      <p:bldP spid="5" grpId="0" build="p"/>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0">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1053</TotalTime>
  <Words>2046</Words>
  <Application>Microsoft Office PowerPoint</Application>
  <PresentationFormat>On-screen Show (16:9)</PresentationFormat>
  <Paragraphs>147</Paragraphs>
  <Slides>15</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Avenir Next LT Pro Demi</vt:lpstr>
      <vt:lpstr>Calibri</vt:lpstr>
      <vt:lpstr>Lato</vt:lpstr>
      <vt:lpstr>Menlo Regular</vt:lpstr>
      <vt:lpstr>Monaco</vt:lpstr>
      <vt:lpstr>Roboto</vt:lpstr>
      <vt:lpstr>Wingdings</vt:lpstr>
      <vt:lpstr>1_Custom Design</vt:lpstr>
      <vt:lpstr>Custom Design</vt:lpstr>
      <vt:lpstr>PowerPoint Presentation</vt:lpstr>
      <vt:lpstr>PowerPoint Presentation</vt:lpstr>
      <vt:lpstr>Background</vt:lpstr>
      <vt:lpstr>Project aim</vt:lpstr>
      <vt:lpstr>Methods: Participants </vt:lpstr>
      <vt:lpstr>Methods: Recruitment and Screening</vt:lpstr>
      <vt:lpstr>Methods: Defining stimulant-involved overdoses for health database</vt:lpstr>
      <vt:lpstr>Results</vt:lpstr>
      <vt:lpstr>Results: Recruitment Flow and Screening</vt:lpstr>
      <vt:lpstr>Participants (n=6)</vt:lpstr>
      <vt:lpstr>Emerging theme 1 (n=6): Notable difference between depressive overdose and stimulant-forward overdose</vt:lpstr>
      <vt:lpstr>Emerging theme 2: Psychological/psychiatric and behavioral impact of stimulant use </vt:lpstr>
      <vt:lpstr>Emerging theme 3: Hospitalization uncovering deeper health issues</vt:lpstr>
      <vt:lpstr>Discussion and Lessons Learned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Kelly Stiles</dc:creator>
  <cp:lastModifiedBy>Isabel Lamont</cp:lastModifiedBy>
  <cp:revision>508</cp:revision>
  <cp:lastPrinted>2022-03-29T21:32:03Z</cp:lastPrinted>
  <dcterms:created xsi:type="dcterms:W3CDTF">2018-03-02T17:41:25Z</dcterms:created>
  <dcterms:modified xsi:type="dcterms:W3CDTF">2024-11-14T18:59:58Z</dcterms:modified>
</cp:coreProperties>
</file>