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4.xml" ContentType="application/vnd.openxmlformats-officedocument.presentationml.tags+xml"/>
  <Override PartName="/ppt/notesSlides/notesSlide36.xml" ContentType="application/vnd.openxmlformats-officedocument.presentationml.notesSlide+xml"/>
  <Override PartName="/ppt/tags/tag5.xml" ContentType="application/vnd.openxmlformats-officedocument.presentationml.tags+xml"/>
  <Override PartName="/ppt/notesSlides/notesSlide37.xml" ContentType="application/vnd.openxmlformats-officedocument.presentationml.notesSlide+xml"/>
  <Override PartName="/ppt/tags/tag6.xml" ContentType="application/vnd.openxmlformats-officedocument.presentationml.tags+xml"/>
  <Override PartName="/ppt/notesSlides/notesSlide38.xml" ContentType="application/vnd.openxmlformats-officedocument.presentationml.notesSlide+xml"/>
  <Override PartName="/ppt/tags/tag7.xml" ContentType="application/vnd.openxmlformats-officedocument.presentationml.tags+xml"/>
  <Override PartName="/ppt/notesSlides/notesSlide39.xml" ContentType="application/vnd.openxmlformats-officedocument.presentationml.notesSlide+xml"/>
  <Override PartName="/ppt/tags/tag8.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93" r:id="rId2"/>
    <p:sldMasterId id="2147483720" r:id="rId3"/>
  </p:sldMasterIdLst>
  <p:notesMasterIdLst>
    <p:notesMasterId r:id="rId116"/>
  </p:notesMasterIdLst>
  <p:handoutMasterIdLst>
    <p:handoutMasterId r:id="rId117"/>
  </p:handoutMasterIdLst>
  <p:sldIdLst>
    <p:sldId id="1090" r:id="rId4"/>
    <p:sldId id="1091" r:id="rId5"/>
    <p:sldId id="365" r:id="rId6"/>
    <p:sldId id="1092" r:id="rId7"/>
    <p:sldId id="1093" r:id="rId8"/>
    <p:sldId id="1094" r:id="rId9"/>
    <p:sldId id="1095" r:id="rId10"/>
    <p:sldId id="1096" r:id="rId11"/>
    <p:sldId id="1982" r:id="rId12"/>
    <p:sldId id="359" r:id="rId13"/>
    <p:sldId id="447" r:id="rId14"/>
    <p:sldId id="293" r:id="rId15"/>
    <p:sldId id="431" r:id="rId16"/>
    <p:sldId id="432" r:id="rId17"/>
    <p:sldId id="433" r:id="rId18"/>
    <p:sldId id="1983" r:id="rId19"/>
    <p:sldId id="360" r:id="rId20"/>
    <p:sldId id="419" r:id="rId21"/>
    <p:sldId id="346" r:id="rId22"/>
    <p:sldId id="466" r:id="rId23"/>
    <p:sldId id="467" r:id="rId24"/>
    <p:sldId id="347" r:id="rId25"/>
    <p:sldId id="1989" r:id="rId26"/>
    <p:sldId id="1990" r:id="rId27"/>
    <p:sldId id="1991" r:id="rId28"/>
    <p:sldId id="1992" r:id="rId29"/>
    <p:sldId id="2025" r:id="rId30"/>
    <p:sldId id="2032" r:id="rId31"/>
    <p:sldId id="2028" r:id="rId32"/>
    <p:sldId id="2027" r:id="rId33"/>
    <p:sldId id="2029" r:id="rId34"/>
    <p:sldId id="2031" r:id="rId35"/>
    <p:sldId id="2030" r:id="rId36"/>
    <p:sldId id="2122" r:id="rId37"/>
    <p:sldId id="2034" r:id="rId38"/>
    <p:sldId id="2036" r:id="rId39"/>
    <p:sldId id="2037" r:id="rId40"/>
    <p:sldId id="2033" r:id="rId41"/>
    <p:sldId id="1984" r:id="rId42"/>
    <p:sldId id="1985" r:id="rId43"/>
    <p:sldId id="1986" r:id="rId44"/>
    <p:sldId id="2097" r:id="rId45"/>
    <p:sldId id="1987" r:id="rId46"/>
    <p:sldId id="1988" r:id="rId47"/>
    <p:sldId id="2038" r:id="rId48"/>
    <p:sldId id="2074" r:id="rId49"/>
    <p:sldId id="2039" r:id="rId50"/>
    <p:sldId id="2040" r:id="rId51"/>
    <p:sldId id="2042" r:id="rId52"/>
    <p:sldId id="2043" r:id="rId53"/>
    <p:sldId id="2044" r:id="rId54"/>
    <p:sldId id="2045" r:id="rId55"/>
    <p:sldId id="1999" r:id="rId56"/>
    <p:sldId id="1997" r:id="rId57"/>
    <p:sldId id="1996" r:id="rId58"/>
    <p:sldId id="2013" r:id="rId59"/>
    <p:sldId id="2085" r:id="rId60"/>
    <p:sldId id="2048" r:id="rId61"/>
    <p:sldId id="2052" r:id="rId62"/>
    <p:sldId id="2053" r:id="rId63"/>
    <p:sldId id="2054" r:id="rId64"/>
    <p:sldId id="2055" r:id="rId65"/>
    <p:sldId id="2056" r:id="rId66"/>
    <p:sldId id="2012" r:id="rId67"/>
    <p:sldId id="2057" r:id="rId68"/>
    <p:sldId id="2058" r:id="rId69"/>
    <p:sldId id="2059" r:id="rId70"/>
    <p:sldId id="2102" r:id="rId71"/>
    <p:sldId id="2117" r:id="rId72"/>
    <p:sldId id="2100" r:id="rId73"/>
    <p:sldId id="2118" r:id="rId74"/>
    <p:sldId id="2119" r:id="rId75"/>
    <p:sldId id="2060" r:id="rId76"/>
    <p:sldId id="2061" r:id="rId77"/>
    <p:sldId id="2067" r:id="rId78"/>
    <p:sldId id="2062" r:id="rId79"/>
    <p:sldId id="2008" r:id="rId80"/>
    <p:sldId id="2002" r:id="rId81"/>
    <p:sldId id="2007" r:id="rId82"/>
    <p:sldId id="1993" r:id="rId83"/>
    <p:sldId id="1994" r:id="rId84"/>
    <p:sldId id="2120" r:id="rId85"/>
    <p:sldId id="2121" r:id="rId86"/>
    <p:sldId id="2068" r:id="rId87"/>
    <p:sldId id="2069" r:id="rId88"/>
    <p:sldId id="2084" r:id="rId89"/>
    <p:sldId id="2107" r:id="rId90"/>
    <p:sldId id="2099" r:id="rId91"/>
    <p:sldId id="2071" r:id="rId92"/>
    <p:sldId id="2072" r:id="rId93"/>
    <p:sldId id="2010" r:id="rId94"/>
    <p:sldId id="2014" r:id="rId95"/>
    <p:sldId id="2096" r:id="rId96"/>
    <p:sldId id="2015" r:id="rId97"/>
    <p:sldId id="2011" r:id="rId98"/>
    <p:sldId id="2046" r:id="rId99"/>
    <p:sldId id="2073" r:id="rId100"/>
    <p:sldId id="331" r:id="rId101"/>
    <p:sldId id="413" r:id="rId102"/>
    <p:sldId id="412" r:id="rId103"/>
    <p:sldId id="426" r:id="rId104"/>
    <p:sldId id="2024" r:id="rId105"/>
    <p:sldId id="2114" r:id="rId106"/>
    <p:sldId id="2115" r:id="rId107"/>
    <p:sldId id="2116" r:id="rId108"/>
    <p:sldId id="1981" r:id="rId109"/>
    <p:sldId id="1100" r:id="rId110"/>
    <p:sldId id="257" r:id="rId111"/>
    <p:sldId id="1978" r:id="rId112"/>
    <p:sldId id="1102" r:id="rId113"/>
    <p:sldId id="1979" r:id="rId114"/>
    <p:sldId id="1099" r:id="rId115"/>
  </p:sldIdLst>
  <p:sldSz cx="9144000" cy="6858000" type="screen4x3"/>
  <p:notesSz cx="6858000" cy="9144000"/>
  <p:embeddedFontLst>
    <p:embeddedFont>
      <p:font typeface="Calibri" panose="020F0502020204030204" pitchFamily="34" charset="0"/>
      <p:regular r:id="rId118"/>
      <p:bold r:id="rId119"/>
      <p:italic r:id="rId120"/>
      <p:boldItalic r:id="rId121"/>
    </p:embeddedFont>
    <p:embeddedFont>
      <p:font typeface="Calibri Light" panose="020F0302020204030204" pitchFamily="34" charset="0"/>
      <p:regular r:id="rId122"/>
      <p:italic r:id="rId123"/>
    </p:embeddedFont>
    <p:embeddedFont>
      <p:font typeface="Georgia" panose="02040502050405020303" pitchFamily="18" charset="0"/>
      <p:regular r:id="rId124"/>
      <p:bold r:id="rId125"/>
      <p:italic r:id="rId126"/>
      <p:boldItalic r:id="rId127"/>
    </p:embeddedFont>
    <p:embeddedFont>
      <p:font typeface="Lucida Calligraphy" panose="03010101010101010101" pitchFamily="66" charset="77"/>
      <p:regular r:id="rId128"/>
    </p:embeddedFont>
    <p:embeddedFont>
      <p:font typeface="Wingdings 2" pitchFamily="2" charset="2"/>
      <p:regular r:id="rId1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3" clrIdx="0"/>
  <p:cmAuthor id="7" name="Fuller, Alyssa" initials="FA" lastIdx="2" clrIdx="7">
    <p:extLst>
      <p:ext uri="{19B8F6BF-5375-455C-9EA6-DF929625EA0E}">
        <p15:presenceInfo xmlns:p15="http://schemas.microsoft.com/office/powerpoint/2012/main" userId="S-1-5-21-1343024091-179605362-1801674531-231701" providerId="AD"/>
      </p:ext>
    </p:extLst>
  </p:cmAuthor>
  <p:cmAuthor id="1" name="Sharon Levy" initials="SL" lastIdx="6" clrIdx="1"/>
  <p:cmAuthor id="2" name="Azzarello, Stephanie" initials="SA" lastIdx="8" clrIdx="2"/>
  <p:cmAuthor id="3" name="Levy, Sharon" initials="SL" lastIdx="15" clrIdx="3"/>
  <p:cmAuthor id="4" name="Kidest" initials="KAM" lastIdx="12" clrIdx="4"/>
  <p:cmAuthor id="5" name="Levy, Sharon" initials="LS" lastIdx="20" clrIdx="5">
    <p:extLst>
      <p:ext uri="{19B8F6BF-5375-455C-9EA6-DF929625EA0E}">
        <p15:presenceInfo xmlns:p15="http://schemas.microsoft.com/office/powerpoint/2012/main" userId="S-1-5-21-1343024091-179605362-1801674531-12097" providerId="AD"/>
      </p:ext>
    </p:extLst>
  </p:cmAuthor>
  <p:cmAuthor id="6" name="Assefa-McNeil, Kidest" initials="AK" lastIdx="7" clrIdx="6">
    <p:extLst>
      <p:ext uri="{19B8F6BF-5375-455C-9EA6-DF929625EA0E}">
        <p15:presenceInfo xmlns:p15="http://schemas.microsoft.com/office/powerpoint/2012/main" userId="S-1-5-21-1343024091-179605362-1801674531-2559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FF99"/>
    <a:srgbClr val="000056"/>
    <a:srgbClr val="12025D"/>
    <a:srgbClr val="1A2C8B"/>
    <a:srgbClr val="051A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CE790D2-F1C1-476C-A32E-F42664FD473B}">
  <a:tblStyle styleId="{1CE790D2-F1C1-476C-A32E-F42664FD473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2B4155E-1259-4E1F-ADCE-E213F759DECC}"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35DE16BD-344F-45DD-8DA0-63DE1371E062}" styleName="Table_2">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FE63439-AAA6-4CB2-A984-9413B5518E6F}" styleName="Table_3">
    <a:wholeTbl>
      <a:tcTxStyle b="off" i="off">
        <a:font>
          <a:latin typeface="Calibri"/>
          <a:ea typeface="Calibri"/>
          <a:cs typeface="Calibri"/>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1"/>
              </a:solidFill>
              <a:prstDash val="solid"/>
              <a:round/>
              <a:headEnd type="none" w="sm" len="sm"/>
              <a:tailEnd type="none" w="sm" len="sm"/>
            </a:ln>
          </a:top>
        </a:tcBdr>
        <a:fill>
          <a:solidFill>
            <a:srgbClr val="E8ECF4"/>
          </a:solidFill>
        </a:fill>
      </a:tcStyle>
    </a:lastRow>
    <a:seCell>
      <a:tcTxStyle/>
      <a:tcStyle>
        <a:tcBdr/>
      </a:tcStyle>
    </a:seCell>
    <a:swCell>
      <a:tcTxStyle/>
      <a:tcStyle>
        <a:tcBdr/>
      </a:tcStyle>
    </a:swCell>
    <a:firstRow>
      <a:tcTxStyle b="on" i="off"/>
      <a:tcStyle>
        <a:tcBdr/>
        <a:fill>
          <a:solidFill>
            <a:srgbClr val="E8ECF4"/>
          </a:solidFill>
        </a:fill>
      </a:tcStyle>
    </a:firstRow>
    <a:neCell>
      <a:tcTxStyle/>
      <a:tcStyle>
        <a:tcBdr/>
      </a:tcStyle>
    </a:neCell>
    <a:nwCell>
      <a:tcTxStyle/>
      <a:tcStyle>
        <a:tcBdr/>
      </a:tcStyle>
    </a:nwCell>
  </a:tblStyle>
  <a:tblStyle styleId="{FDC783A2-57AE-42A4-9F7D-3BEDE89DFBEC}" styleName="Table_4">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DEEE8"/>
          </a:solidFill>
        </a:fill>
      </a:tcStyle>
    </a:wholeTbl>
    <a:band1H>
      <a:tcTxStyle/>
      <a:tcStyle>
        <a:tcBdr/>
        <a:fill>
          <a:solidFill>
            <a:srgbClr val="FCDCCE"/>
          </a:solidFill>
        </a:fill>
      </a:tcStyle>
    </a:band1H>
    <a:band2H>
      <a:tcTxStyle/>
      <a:tcStyle>
        <a:tcBdr/>
      </a:tcStyle>
    </a:band2H>
    <a:band1V>
      <a:tcTxStyle/>
      <a:tcStyle>
        <a:tcBdr/>
        <a:fill>
          <a:solidFill>
            <a:srgbClr val="FCDCCE"/>
          </a:solidFill>
        </a:fill>
      </a:tcStyle>
    </a:band1V>
    <a:band2V>
      <a:tcTxStyle/>
      <a:tcStyle>
        <a:tcBdr/>
      </a:tcStyle>
    </a:band2V>
    <a:lastCol>
      <a:tcTxStyle b="on" i="off">
        <a:font>
          <a:latin typeface="Calibri"/>
          <a:ea typeface="Calibri"/>
          <a:cs typeface="Calibri"/>
        </a:font>
        <a:schemeClr val="lt1"/>
      </a:tcTxStyle>
      <a:tcStyle>
        <a:tcBdr/>
        <a:fill>
          <a:solidFill>
            <a:schemeClr val="accent6"/>
          </a:solidFill>
        </a:fill>
      </a:tcStyle>
    </a:lastCol>
    <a:firstCol>
      <a:tcTxStyle b="on" i="off">
        <a:font>
          <a:latin typeface="Calibri"/>
          <a:ea typeface="Calibri"/>
          <a:cs typeface="Calibri"/>
        </a:font>
        <a:schemeClr val="lt1"/>
      </a:tcTxStyle>
      <a:tcStyle>
        <a:tcBdr/>
        <a:fill>
          <a:solidFill>
            <a:schemeClr val="accent6"/>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6"/>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6"/>
          </a:solidFill>
        </a:fill>
      </a:tcStyle>
    </a:firstRow>
    <a:neCell>
      <a:tcTxStyle/>
      <a:tcStyle>
        <a:tcBdr/>
      </a:tcStyle>
    </a:neCell>
    <a:nwCell>
      <a:tcTxStyle/>
      <a:tcStyle>
        <a:tcBdr/>
      </a:tcStyle>
    </a:nwCell>
  </a:tblStyle>
  <a:tblStyle styleId="{A27BD2F9-ABBA-47D8-A076-0A66BA6D77D0}" styleName="Table_5">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F1F5"/>
          </a:solidFill>
        </a:fill>
      </a:tcStyle>
    </a:wholeTbl>
    <a:band1H>
      <a:tcTxStyle/>
      <a:tcStyle>
        <a:tcBdr/>
        <a:fill>
          <a:solidFill>
            <a:srgbClr val="CEE2EA"/>
          </a:solidFill>
        </a:fill>
      </a:tcStyle>
    </a:band1H>
    <a:band2H>
      <a:tcTxStyle/>
      <a:tcStyle>
        <a:tcBdr/>
      </a:tcStyle>
    </a:band2H>
    <a:band1V>
      <a:tcTxStyle/>
      <a:tcStyle>
        <a:tcBdr/>
        <a:fill>
          <a:solidFill>
            <a:srgbClr val="CEE2EA"/>
          </a:solidFill>
        </a:fill>
      </a:tcStyle>
    </a:band1V>
    <a:band2V>
      <a:tcTxStyle/>
      <a:tcStyle>
        <a:tcBdr/>
      </a:tcStyle>
    </a:band2V>
    <a:lastCol>
      <a:tcTxStyle b="on" i="off">
        <a:font>
          <a:latin typeface="Calibri"/>
          <a:ea typeface="Calibri"/>
          <a:cs typeface="Calibri"/>
        </a:font>
        <a:schemeClr val="lt1"/>
      </a:tcTxStyle>
      <a:tcStyle>
        <a:tcBdr/>
        <a:fill>
          <a:solidFill>
            <a:schemeClr val="accent5"/>
          </a:solidFill>
        </a:fill>
      </a:tcStyle>
    </a:lastCol>
    <a:firstCol>
      <a:tcTxStyle b="on" i="off">
        <a:font>
          <a:latin typeface="Calibri"/>
          <a:ea typeface="Calibri"/>
          <a:cs typeface="Calibri"/>
        </a:font>
        <a:schemeClr val="lt1"/>
      </a:tcTxStyle>
      <a:tcStyle>
        <a:tcBdr/>
        <a:fill>
          <a:solidFill>
            <a:schemeClr val="accent5"/>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a:tcStyle>
        <a:tcBdr/>
      </a:tcStyle>
    </a:neCell>
    <a:nwCell>
      <a:tcTxStyle/>
      <a:tcStyle>
        <a:tcBdr/>
      </a:tcStyle>
    </a:nwCell>
  </a:tblStyle>
  <a:tblStyle styleId="{F79A778A-62FA-4E13-A5ED-E6D4875F48A8}" styleName="Table_6">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CEAF0"/>
          </a:solidFill>
        </a:fill>
      </a:tcStyle>
    </a:wholeTbl>
    <a:band1H>
      <a:tcTxStyle/>
      <a:tcStyle>
        <a:tcBdr/>
        <a:fill>
          <a:solidFill>
            <a:srgbClr val="D7D2DF"/>
          </a:solidFill>
        </a:fill>
      </a:tcStyle>
    </a:band1H>
    <a:band2H>
      <a:tcTxStyle/>
      <a:tcStyle>
        <a:tcBdr/>
      </a:tcStyle>
    </a:band2H>
    <a:band1V>
      <a:tcTxStyle/>
      <a:tcStyle>
        <a:tcBdr/>
        <a:fill>
          <a:solidFill>
            <a:srgbClr val="D7D2DF"/>
          </a:solidFill>
        </a:fill>
      </a:tcStyle>
    </a:band1V>
    <a:band2V>
      <a:tcTxStyle/>
      <a:tcStyle>
        <a:tcBdr/>
      </a:tcStyle>
    </a:band2V>
    <a:lastCol>
      <a:tcTxStyle b="on" i="off">
        <a:font>
          <a:latin typeface="Calibri"/>
          <a:ea typeface="Calibri"/>
          <a:cs typeface="Calibri"/>
        </a:font>
        <a:schemeClr val="lt1"/>
      </a:tcTxStyle>
      <a:tcStyle>
        <a:tcBdr/>
        <a:fill>
          <a:solidFill>
            <a:schemeClr val="accent4"/>
          </a:solidFill>
        </a:fill>
      </a:tcStyle>
    </a:lastCol>
    <a:firstCol>
      <a:tcTxStyle b="on" i="off">
        <a:font>
          <a:latin typeface="Calibri"/>
          <a:ea typeface="Calibri"/>
          <a:cs typeface="Calibri"/>
        </a:font>
        <a:schemeClr val="lt1"/>
      </a:tcTxStyle>
      <a:tcStyle>
        <a:tcBdr/>
        <a:fill>
          <a:solidFill>
            <a:schemeClr val="accent4"/>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4"/>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4"/>
          </a:solidFill>
        </a:fill>
      </a:tcStyle>
    </a:firstRow>
    <a:neCell>
      <a:tcTxStyle/>
      <a:tcStyle>
        <a:tcBdr/>
      </a:tcStyle>
    </a:neCell>
    <a:nwCell>
      <a:tcTxStyle/>
      <a:tcStyle>
        <a:tcBdr/>
      </a:tcStyle>
    </a:nwCell>
  </a:tblStyle>
  <a:tblStyle styleId="{9F02AB92-D49D-44B6-8E7B-94DDAFDEA7E9}" styleName="Table_7">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F3E9"/>
          </a:solidFill>
        </a:fill>
      </a:tcStyle>
    </a:wholeTbl>
    <a:band1H>
      <a:tcTxStyle/>
      <a:tcStyle>
        <a:tcBdr/>
        <a:fill>
          <a:solidFill>
            <a:srgbClr val="DEE7D0"/>
          </a:solidFill>
        </a:fill>
      </a:tcStyle>
    </a:band1H>
    <a:band2H>
      <a:tcTxStyle/>
      <a:tcStyle>
        <a:tcBdr/>
      </a:tcStyle>
    </a:band2H>
    <a:band1V>
      <a:tcTxStyle/>
      <a:tcStyle>
        <a:tcBdr/>
        <a:fill>
          <a:solidFill>
            <a:srgbClr val="DEE7D0"/>
          </a:solidFill>
        </a:fill>
      </a:tcStyle>
    </a:band1V>
    <a:band2V>
      <a:tcTxStyle/>
      <a:tcStyle>
        <a:tcBdr/>
      </a:tcStyle>
    </a:band2V>
    <a:lastCol>
      <a:tcTxStyle b="on" i="off">
        <a:font>
          <a:latin typeface="Calibri"/>
          <a:ea typeface="Calibri"/>
          <a:cs typeface="Calibri"/>
        </a:font>
        <a:schemeClr val="lt1"/>
      </a:tcTxStyle>
      <a:tcStyle>
        <a:tcBdr/>
        <a:fill>
          <a:solidFill>
            <a:schemeClr val="accent3"/>
          </a:solidFill>
        </a:fill>
      </a:tcStyle>
    </a:lastCol>
    <a:firstCol>
      <a:tcTxStyle b="on" i="off">
        <a:font>
          <a:latin typeface="Calibri"/>
          <a:ea typeface="Calibri"/>
          <a:cs typeface="Calibri"/>
        </a:font>
        <a:schemeClr val="lt1"/>
      </a:tcTxStyle>
      <a:tcStyle>
        <a:tcBdr/>
        <a:fill>
          <a:solidFill>
            <a:schemeClr val="accent3"/>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a:tcStyle>
        <a:tcBdr/>
      </a:tcStyle>
    </a:neCell>
    <a:nwCell>
      <a:tcTxStyle/>
      <a:tcStyle>
        <a:tcBdr/>
      </a:tcStyle>
    </a:nwCell>
  </a:tblStyle>
  <a:tblStyle styleId="{C18A11B9-42AF-4287-B63D-84DF3B49B9CE}" styleName="Table_8">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4E8E8"/>
          </a:solidFill>
        </a:fill>
      </a:tcStyle>
    </a:wholeTbl>
    <a:band1H>
      <a:tcTxStyle/>
      <a:tcStyle>
        <a:tcBdr/>
        <a:fill>
          <a:solidFill>
            <a:srgbClr val="E8CFCF"/>
          </a:solidFill>
        </a:fill>
      </a:tcStyle>
    </a:band1H>
    <a:band2H>
      <a:tcTxStyle/>
      <a:tcStyle>
        <a:tcBdr/>
      </a:tcStyle>
    </a:band2H>
    <a:band1V>
      <a:tcTxStyle/>
      <a:tcStyle>
        <a:tcBdr/>
        <a:fill>
          <a:solidFill>
            <a:srgbClr val="E8CFCF"/>
          </a:solidFill>
        </a:fill>
      </a:tcStyle>
    </a:band1V>
    <a:band2V>
      <a:tcTxStyle/>
      <a:tcStyle>
        <a:tcBdr/>
      </a:tcStyle>
    </a:band2V>
    <a:lastCol>
      <a:tcTxStyle b="on" i="off">
        <a:font>
          <a:latin typeface="Calibri"/>
          <a:ea typeface="Calibri"/>
          <a:cs typeface="Calibri"/>
        </a:font>
        <a:schemeClr val="lt1"/>
      </a:tcTxStyle>
      <a:tcStyle>
        <a:tcBdr/>
        <a:fill>
          <a:solidFill>
            <a:schemeClr val="accent2"/>
          </a:solidFill>
        </a:fill>
      </a:tcStyle>
    </a:lastCol>
    <a:firstCol>
      <a:tcTxStyle b="on" i="off">
        <a:font>
          <a:latin typeface="Calibri"/>
          <a:ea typeface="Calibri"/>
          <a:cs typeface="Calibri"/>
        </a:font>
        <a:schemeClr val="lt1"/>
      </a:tcTxStyle>
      <a:tcStyle>
        <a:tcBdr/>
        <a:fill>
          <a:solidFill>
            <a:schemeClr val="accent2"/>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 styleId="{5D944DCA-F11D-4484-A663-E6801F8FAB86}" styleName="Table_9">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6E6"/>
          </a:solidFill>
        </a:fill>
      </a:tcStyle>
    </a:wholeTbl>
    <a:band1H>
      <a:tcTxStyle/>
      <a:tcStyle>
        <a:tcBdr/>
        <a:fill>
          <a:solidFill>
            <a:srgbClr val="CACACA"/>
          </a:solidFill>
        </a:fill>
      </a:tcStyle>
    </a:band1H>
    <a:band2H>
      <a:tcTxStyle/>
      <a:tcStyle>
        <a:tcBdr/>
      </a:tcStyle>
    </a:band2H>
    <a:band1V>
      <a:tcTxStyle/>
      <a:tcStyle>
        <a:tcBdr/>
        <a:fill>
          <a:solidFill>
            <a:srgbClr val="CACACA"/>
          </a:solidFill>
        </a:fill>
      </a:tcStyle>
    </a:band1V>
    <a:band2V>
      <a:tcTxStyle/>
      <a:tcStyle>
        <a:tcBdr/>
      </a:tcStyle>
    </a:band2V>
    <a:lastCol>
      <a:tcTxStyle b="on" i="off">
        <a:font>
          <a:latin typeface="Calibri"/>
          <a:ea typeface="Calibri"/>
          <a:cs typeface="Calibri"/>
        </a:font>
        <a:schemeClr val="lt1"/>
      </a:tcTxStyle>
      <a:tcStyle>
        <a:tcBdr/>
        <a:fill>
          <a:solidFill>
            <a:schemeClr val="dk1"/>
          </a:solidFill>
        </a:fill>
      </a:tcStyle>
    </a:lastCol>
    <a:firstCol>
      <a:tcTxStyle b="on" i="off">
        <a:font>
          <a:latin typeface="Calibri"/>
          <a:ea typeface="Calibri"/>
          <a:cs typeface="Calibri"/>
        </a:font>
        <a:schemeClr val="lt1"/>
      </a:tcTxStyle>
      <a:tcStyle>
        <a:tcBdr/>
        <a:fill>
          <a:solidFill>
            <a:schemeClr val="dk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dk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dk1"/>
          </a:solidFill>
        </a:fill>
      </a:tcStyle>
    </a:firstRow>
    <a:neCell>
      <a:tcTxStyle/>
      <a:tcStyle>
        <a:tcBdr/>
      </a:tcStyle>
    </a:neCell>
    <a:nwCell>
      <a:tcTxStyle/>
      <a:tcStyle>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25" autoAdjust="0"/>
    <p:restoredTop sz="79184" autoAdjust="0"/>
  </p:normalViewPr>
  <p:slideViewPr>
    <p:cSldViewPr snapToGrid="0">
      <p:cViewPr varScale="1">
        <p:scale>
          <a:sx n="95" d="100"/>
          <a:sy n="95" d="100"/>
        </p:scale>
        <p:origin x="1776" y="192"/>
      </p:cViewPr>
      <p:guideLst>
        <p:guide orient="horz" pos="2160"/>
        <p:guide pos="288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86" d="100"/>
          <a:sy n="86" d="100"/>
        </p:scale>
        <p:origin x="3928" y="20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handoutMaster" Target="handoutMasters/handoutMaster1.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font" Target="fonts/font6.fntdata"/><Relationship Id="rId128" Type="http://schemas.openxmlformats.org/officeDocument/2006/relationships/font" Target="fonts/font11.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font" Target="fonts/font1.fntdata"/><Relationship Id="rId134"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font" Target="fonts/font7.fntdata"/><Relationship Id="rId129" Type="http://schemas.openxmlformats.org/officeDocument/2006/relationships/font" Target="fonts/font12.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font" Target="fonts/font2.fntdata"/><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commentAuthors" Target="commentAuthor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font" Target="fonts/font3.fntdata"/><Relationship Id="rId125" Type="http://schemas.openxmlformats.org/officeDocument/2006/relationships/font" Target="fonts/font8.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font" Target="fonts/font9.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font" Target="fonts/font4.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viewProps" Target="view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font" Target="fonts/font10.fntdata"/><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theme" Target="theme/theme1.xml"/></Relationships>
</file>

<file path=ppt/diagrams/_rels/data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diagrams/_rels/data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4" Type="http://schemas.openxmlformats.org/officeDocument/2006/relationships/image" Target="../media/image63.svg"/></Relationships>
</file>

<file path=ppt/diagrams/_rels/data5.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4" Type="http://schemas.openxmlformats.org/officeDocument/2006/relationships/image" Target="../media/image63.svg"/></Relationships>
</file>

<file path=ppt/diagrams/_rels/drawing5.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dgm:fillClrLst>
    <dgm:linClrLst meth="repeat">
      <a:schemeClr val="lt1">
        <a:alpha val="0"/>
      </a:schemeClr>
    </dgm:linClrLst>
    <dgm:effectClrLst/>
    <dgm:txLinClrLst/>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4A7EC8-8603-4CB4-9539-610C6C2199EE}" type="doc">
      <dgm:prSet loTypeId="urn:microsoft.com/office/officeart/2005/8/layout/vList2" loCatId="list" qsTypeId="urn:microsoft.com/office/officeart/2005/8/quickstyle/simple5" qsCatId="simple" csTypeId="urn:microsoft.com/office/officeart/2005/8/colors/accent6_2" csCatId="accent6"/>
      <dgm:spPr/>
      <dgm:t>
        <a:bodyPr/>
        <a:lstStyle/>
        <a:p>
          <a:endParaRPr lang="en-US"/>
        </a:p>
      </dgm:t>
    </dgm:pt>
    <dgm:pt modelId="{3524FAEF-55C0-481F-A9F3-5897BB902779}">
      <dgm:prSet/>
      <dgm:spPr/>
      <dgm:t>
        <a:bodyPr/>
        <a:lstStyle/>
        <a:p>
          <a:r>
            <a:rPr lang="en-US" dirty="0">
              <a:latin typeface="Georgia" panose="02040502050405020303" pitchFamily="18" charset="0"/>
            </a:rPr>
            <a:t>Grief is a continuing process with many changes.</a:t>
          </a:r>
        </a:p>
      </dgm:t>
    </dgm:pt>
    <dgm:pt modelId="{A0FCC18E-D754-4F92-B08E-D42EEB7F7401}" type="parTrans" cxnId="{1415A357-BD27-445C-B3F1-D1FA951A2683}">
      <dgm:prSet/>
      <dgm:spPr/>
      <dgm:t>
        <a:bodyPr/>
        <a:lstStyle/>
        <a:p>
          <a:endParaRPr lang="en-US"/>
        </a:p>
      </dgm:t>
    </dgm:pt>
    <dgm:pt modelId="{B85956A5-A88B-4B2B-A267-DDE54715C6D3}" type="sibTrans" cxnId="{1415A357-BD27-445C-B3F1-D1FA951A2683}">
      <dgm:prSet/>
      <dgm:spPr/>
      <dgm:t>
        <a:bodyPr/>
        <a:lstStyle/>
        <a:p>
          <a:endParaRPr lang="en-US"/>
        </a:p>
      </dgm:t>
    </dgm:pt>
    <dgm:pt modelId="{430C81B7-5203-4133-8123-14868C0F5AEA}">
      <dgm:prSet/>
      <dgm:spPr/>
      <dgm:t>
        <a:bodyPr/>
        <a:lstStyle/>
        <a:p>
          <a:r>
            <a:rPr lang="en-US" dirty="0">
              <a:latin typeface="Georgia" panose="02040502050405020303" pitchFamily="18" charset="0"/>
            </a:rPr>
            <a:t>Grief is a normal and natural reaction.</a:t>
          </a:r>
        </a:p>
      </dgm:t>
    </dgm:pt>
    <dgm:pt modelId="{4F3FE9F4-CA4C-402D-8DFD-5298E3251E53}" type="parTrans" cxnId="{5352FBAC-D2F6-4C7A-98C2-C7FF20CF0B5E}">
      <dgm:prSet/>
      <dgm:spPr/>
      <dgm:t>
        <a:bodyPr/>
        <a:lstStyle/>
        <a:p>
          <a:endParaRPr lang="en-US"/>
        </a:p>
      </dgm:t>
    </dgm:pt>
    <dgm:pt modelId="{8E5BD858-8377-4AC3-BCBB-029667BAB03D}" type="sibTrans" cxnId="{5352FBAC-D2F6-4C7A-98C2-C7FF20CF0B5E}">
      <dgm:prSet/>
      <dgm:spPr/>
      <dgm:t>
        <a:bodyPr/>
        <a:lstStyle/>
        <a:p>
          <a:endParaRPr lang="en-US"/>
        </a:p>
      </dgm:t>
    </dgm:pt>
    <dgm:pt modelId="{AED0CDCB-DBDE-422B-B9B8-13E038D446E8}">
      <dgm:prSet/>
      <dgm:spPr/>
      <dgm:t>
        <a:bodyPr/>
        <a:lstStyle/>
        <a:p>
          <a:r>
            <a:rPr lang="en-US" dirty="0">
              <a:latin typeface="Georgia" panose="02040502050405020303" pitchFamily="18" charset="0"/>
            </a:rPr>
            <a:t>Grief is individualized and unique to the person experiencing it.</a:t>
          </a:r>
        </a:p>
      </dgm:t>
    </dgm:pt>
    <dgm:pt modelId="{A50F8ED7-4D8D-4FF5-B774-2878A0C94559}" type="parTrans" cxnId="{668996AE-5B97-4C3E-BA57-E99D7002C455}">
      <dgm:prSet/>
      <dgm:spPr/>
      <dgm:t>
        <a:bodyPr/>
        <a:lstStyle/>
        <a:p>
          <a:endParaRPr lang="en-US"/>
        </a:p>
      </dgm:t>
    </dgm:pt>
    <dgm:pt modelId="{39E07546-8758-43CF-882F-A11FEA2C31B2}" type="sibTrans" cxnId="{668996AE-5B97-4C3E-BA57-E99D7002C455}">
      <dgm:prSet/>
      <dgm:spPr/>
      <dgm:t>
        <a:bodyPr/>
        <a:lstStyle/>
        <a:p>
          <a:endParaRPr lang="en-US"/>
        </a:p>
      </dgm:t>
    </dgm:pt>
    <dgm:pt modelId="{A4C4EBF8-3D83-4D1F-9556-978108116E19}">
      <dgm:prSet/>
      <dgm:spPr/>
      <dgm:t>
        <a:bodyPr/>
        <a:lstStyle/>
        <a:p>
          <a:r>
            <a:rPr lang="en-US" dirty="0">
              <a:latin typeface="Georgia" panose="02040502050405020303" pitchFamily="18" charset="0"/>
            </a:rPr>
            <a:t>Grief is a reaction to the experience of many kinds of losses, not just death alone.</a:t>
          </a:r>
        </a:p>
      </dgm:t>
    </dgm:pt>
    <dgm:pt modelId="{29453D16-7DAB-4615-96F4-4C762239BC87}" type="parTrans" cxnId="{16FBAF75-989A-41BD-BF37-4C1D39267A96}">
      <dgm:prSet/>
      <dgm:spPr/>
      <dgm:t>
        <a:bodyPr/>
        <a:lstStyle/>
        <a:p>
          <a:endParaRPr lang="en-US"/>
        </a:p>
      </dgm:t>
    </dgm:pt>
    <dgm:pt modelId="{748C3CF2-26C8-4BFD-86E4-BF056462171D}" type="sibTrans" cxnId="{16FBAF75-989A-41BD-BF37-4C1D39267A96}">
      <dgm:prSet/>
      <dgm:spPr/>
      <dgm:t>
        <a:bodyPr/>
        <a:lstStyle/>
        <a:p>
          <a:endParaRPr lang="en-US"/>
        </a:p>
      </dgm:t>
    </dgm:pt>
    <dgm:pt modelId="{51D6765C-7FEF-4C62-9753-39D60CCC652C}" type="pres">
      <dgm:prSet presAssocID="{AE4A7EC8-8603-4CB4-9539-610C6C2199EE}" presName="linear" presStyleCnt="0">
        <dgm:presLayoutVars>
          <dgm:animLvl val="lvl"/>
          <dgm:resizeHandles val="exact"/>
        </dgm:presLayoutVars>
      </dgm:prSet>
      <dgm:spPr/>
    </dgm:pt>
    <dgm:pt modelId="{85497229-BC40-42E6-A2BF-2176DF1B8C00}" type="pres">
      <dgm:prSet presAssocID="{3524FAEF-55C0-481F-A9F3-5897BB902779}" presName="parentText" presStyleLbl="node1" presStyleIdx="0" presStyleCnt="4">
        <dgm:presLayoutVars>
          <dgm:chMax val="0"/>
          <dgm:bulletEnabled val="1"/>
        </dgm:presLayoutVars>
      </dgm:prSet>
      <dgm:spPr/>
    </dgm:pt>
    <dgm:pt modelId="{E9781F90-0E17-4278-BDA9-D17E967A1119}" type="pres">
      <dgm:prSet presAssocID="{B85956A5-A88B-4B2B-A267-DDE54715C6D3}" presName="spacer" presStyleCnt="0"/>
      <dgm:spPr/>
    </dgm:pt>
    <dgm:pt modelId="{8F2906E8-E4AA-41DA-BCC6-723F766F5F41}" type="pres">
      <dgm:prSet presAssocID="{430C81B7-5203-4133-8123-14868C0F5AEA}" presName="parentText" presStyleLbl="node1" presStyleIdx="1" presStyleCnt="4">
        <dgm:presLayoutVars>
          <dgm:chMax val="0"/>
          <dgm:bulletEnabled val="1"/>
        </dgm:presLayoutVars>
      </dgm:prSet>
      <dgm:spPr/>
    </dgm:pt>
    <dgm:pt modelId="{3EFCD99E-C5D1-4687-9F53-E62F26A42F10}" type="pres">
      <dgm:prSet presAssocID="{8E5BD858-8377-4AC3-BCBB-029667BAB03D}" presName="spacer" presStyleCnt="0"/>
      <dgm:spPr/>
    </dgm:pt>
    <dgm:pt modelId="{F2DF9783-3C37-48B4-AAE7-73556733D231}" type="pres">
      <dgm:prSet presAssocID="{AED0CDCB-DBDE-422B-B9B8-13E038D446E8}" presName="parentText" presStyleLbl="node1" presStyleIdx="2" presStyleCnt="4">
        <dgm:presLayoutVars>
          <dgm:chMax val="0"/>
          <dgm:bulletEnabled val="1"/>
        </dgm:presLayoutVars>
      </dgm:prSet>
      <dgm:spPr/>
    </dgm:pt>
    <dgm:pt modelId="{B84B5EF4-455A-4D4E-A3FC-DF11F30576C6}" type="pres">
      <dgm:prSet presAssocID="{39E07546-8758-43CF-882F-A11FEA2C31B2}" presName="spacer" presStyleCnt="0"/>
      <dgm:spPr/>
    </dgm:pt>
    <dgm:pt modelId="{0A8F635D-4F4F-4B7A-AB45-64B4DCEBD472}" type="pres">
      <dgm:prSet presAssocID="{A4C4EBF8-3D83-4D1F-9556-978108116E19}" presName="parentText" presStyleLbl="node1" presStyleIdx="3" presStyleCnt="4">
        <dgm:presLayoutVars>
          <dgm:chMax val="0"/>
          <dgm:bulletEnabled val="1"/>
        </dgm:presLayoutVars>
      </dgm:prSet>
      <dgm:spPr/>
    </dgm:pt>
  </dgm:ptLst>
  <dgm:cxnLst>
    <dgm:cxn modelId="{1FFC6C51-79D3-4CE3-B0C0-A349B23888FA}" type="presOf" srcId="{A4C4EBF8-3D83-4D1F-9556-978108116E19}" destId="{0A8F635D-4F4F-4B7A-AB45-64B4DCEBD472}" srcOrd="0" destOrd="0" presId="urn:microsoft.com/office/officeart/2005/8/layout/vList2"/>
    <dgm:cxn modelId="{1415A357-BD27-445C-B3F1-D1FA951A2683}" srcId="{AE4A7EC8-8603-4CB4-9539-610C6C2199EE}" destId="{3524FAEF-55C0-481F-A9F3-5897BB902779}" srcOrd="0" destOrd="0" parTransId="{A0FCC18E-D754-4F92-B08E-D42EEB7F7401}" sibTransId="{B85956A5-A88B-4B2B-A267-DDE54715C6D3}"/>
    <dgm:cxn modelId="{16FBAF75-989A-41BD-BF37-4C1D39267A96}" srcId="{AE4A7EC8-8603-4CB4-9539-610C6C2199EE}" destId="{A4C4EBF8-3D83-4D1F-9556-978108116E19}" srcOrd="3" destOrd="0" parTransId="{29453D16-7DAB-4615-96F4-4C762239BC87}" sibTransId="{748C3CF2-26C8-4BFD-86E4-BF056462171D}"/>
    <dgm:cxn modelId="{D52EBD7C-4537-4EEC-8F34-F232A980E886}" type="presOf" srcId="{AE4A7EC8-8603-4CB4-9539-610C6C2199EE}" destId="{51D6765C-7FEF-4C62-9753-39D60CCC652C}" srcOrd="0" destOrd="0" presId="urn:microsoft.com/office/officeart/2005/8/layout/vList2"/>
    <dgm:cxn modelId="{5352FBAC-D2F6-4C7A-98C2-C7FF20CF0B5E}" srcId="{AE4A7EC8-8603-4CB4-9539-610C6C2199EE}" destId="{430C81B7-5203-4133-8123-14868C0F5AEA}" srcOrd="1" destOrd="0" parTransId="{4F3FE9F4-CA4C-402D-8DFD-5298E3251E53}" sibTransId="{8E5BD858-8377-4AC3-BCBB-029667BAB03D}"/>
    <dgm:cxn modelId="{668996AE-5B97-4C3E-BA57-E99D7002C455}" srcId="{AE4A7EC8-8603-4CB4-9539-610C6C2199EE}" destId="{AED0CDCB-DBDE-422B-B9B8-13E038D446E8}" srcOrd="2" destOrd="0" parTransId="{A50F8ED7-4D8D-4FF5-B774-2878A0C94559}" sibTransId="{39E07546-8758-43CF-882F-A11FEA2C31B2}"/>
    <dgm:cxn modelId="{72109AB5-4D0F-49A8-AA25-791EE428A153}" type="presOf" srcId="{430C81B7-5203-4133-8123-14868C0F5AEA}" destId="{8F2906E8-E4AA-41DA-BCC6-723F766F5F41}" srcOrd="0" destOrd="0" presId="urn:microsoft.com/office/officeart/2005/8/layout/vList2"/>
    <dgm:cxn modelId="{A96C66C5-C7AA-4C93-B210-8C18A21472A0}" type="presOf" srcId="{3524FAEF-55C0-481F-A9F3-5897BB902779}" destId="{85497229-BC40-42E6-A2BF-2176DF1B8C00}" srcOrd="0" destOrd="0" presId="urn:microsoft.com/office/officeart/2005/8/layout/vList2"/>
    <dgm:cxn modelId="{635AD0E9-8B3C-437B-9FC5-17DD609A28FB}" type="presOf" srcId="{AED0CDCB-DBDE-422B-B9B8-13E038D446E8}" destId="{F2DF9783-3C37-48B4-AAE7-73556733D231}" srcOrd="0" destOrd="0" presId="urn:microsoft.com/office/officeart/2005/8/layout/vList2"/>
    <dgm:cxn modelId="{82410FF3-BB24-40D3-9C18-DF99E83683D9}" type="presParOf" srcId="{51D6765C-7FEF-4C62-9753-39D60CCC652C}" destId="{85497229-BC40-42E6-A2BF-2176DF1B8C00}" srcOrd="0" destOrd="0" presId="urn:microsoft.com/office/officeart/2005/8/layout/vList2"/>
    <dgm:cxn modelId="{EB668F6E-BD91-4D06-AE37-AB0968278449}" type="presParOf" srcId="{51D6765C-7FEF-4C62-9753-39D60CCC652C}" destId="{E9781F90-0E17-4278-BDA9-D17E967A1119}" srcOrd="1" destOrd="0" presId="urn:microsoft.com/office/officeart/2005/8/layout/vList2"/>
    <dgm:cxn modelId="{4A313D55-A0A5-44BB-8000-138E683691CF}" type="presParOf" srcId="{51D6765C-7FEF-4C62-9753-39D60CCC652C}" destId="{8F2906E8-E4AA-41DA-BCC6-723F766F5F41}" srcOrd="2" destOrd="0" presId="urn:microsoft.com/office/officeart/2005/8/layout/vList2"/>
    <dgm:cxn modelId="{1A0B9545-84E7-4119-AEEC-304868BB00B5}" type="presParOf" srcId="{51D6765C-7FEF-4C62-9753-39D60CCC652C}" destId="{3EFCD99E-C5D1-4687-9F53-E62F26A42F10}" srcOrd="3" destOrd="0" presId="urn:microsoft.com/office/officeart/2005/8/layout/vList2"/>
    <dgm:cxn modelId="{370BDBA4-9C3E-4303-8382-6DBC03C4A57D}" type="presParOf" srcId="{51D6765C-7FEF-4C62-9753-39D60CCC652C}" destId="{F2DF9783-3C37-48B4-AAE7-73556733D231}" srcOrd="4" destOrd="0" presId="urn:microsoft.com/office/officeart/2005/8/layout/vList2"/>
    <dgm:cxn modelId="{B9B99CCC-ECCA-46DF-862E-33D203217AC8}" type="presParOf" srcId="{51D6765C-7FEF-4C62-9753-39D60CCC652C}" destId="{B84B5EF4-455A-4D4E-A3FC-DF11F30576C6}" srcOrd="5" destOrd="0" presId="urn:microsoft.com/office/officeart/2005/8/layout/vList2"/>
    <dgm:cxn modelId="{10E2A44E-AE15-458E-AC11-566DEC92CB09}" type="presParOf" srcId="{51D6765C-7FEF-4C62-9753-39D60CCC652C}" destId="{0A8F635D-4F4F-4B7A-AB45-64B4DCEBD472}"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EA8FF4D-5A47-4093-8A07-8A9F0CBA199B}"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982F8209-9254-4BAE-9C2C-44A80DB0E926}">
      <dgm:prSet/>
      <dgm:spPr/>
      <dgm:t>
        <a:bodyPr/>
        <a:lstStyle/>
        <a:p>
          <a:r>
            <a:rPr lang="en-US" dirty="0">
              <a:latin typeface="Georgia" panose="02040502050405020303" pitchFamily="18" charset="0"/>
            </a:rPr>
            <a:t>“Grief is a normal and necessary process that is fundamentally a journey of the heart and soul”</a:t>
          </a:r>
        </a:p>
      </dgm:t>
    </dgm:pt>
    <dgm:pt modelId="{6AA29D4D-01A8-4B37-9FD6-3CF3119CD524}" type="parTrans" cxnId="{71F629D8-ED07-47C6-A345-453C007DDAAD}">
      <dgm:prSet/>
      <dgm:spPr/>
      <dgm:t>
        <a:bodyPr/>
        <a:lstStyle/>
        <a:p>
          <a:endParaRPr lang="en-US"/>
        </a:p>
      </dgm:t>
    </dgm:pt>
    <dgm:pt modelId="{AD30C1F6-E3E1-4A7C-9CFD-46CD339EF1F9}" type="sibTrans" cxnId="{71F629D8-ED07-47C6-A345-453C007DDAAD}">
      <dgm:prSet/>
      <dgm:spPr/>
      <dgm:t>
        <a:bodyPr/>
        <a:lstStyle/>
        <a:p>
          <a:endParaRPr lang="en-US"/>
        </a:p>
      </dgm:t>
    </dgm:pt>
    <dgm:pt modelId="{60E3F131-7A58-46C3-87E6-53BFAF4299EF}">
      <dgm:prSet/>
      <dgm:spPr/>
      <dgm:t>
        <a:bodyPr/>
        <a:lstStyle/>
        <a:p>
          <a:r>
            <a:rPr lang="en-US" dirty="0">
              <a:latin typeface="Georgia" panose="02040502050405020303" pitchFamily="18" charset="0"/>
            </a:rPr>
            <a:t>~Dr. Alan D. Wolfelt</a:t>
          </a:r>
        </a:p>
      </dgm:t>
    </dgm:pt>
    <dgm:pt modelId="{3C53B38F-6CAB-4BD4-A876-959D90B6FB3C}" type="parTrans" cxnId="{A31EA00C-706B-4D76-BF58-F89FA95AF85B}">
      <dgm:prSet/>
      <dgm:spPr/>
      <dgm:t>
        <a:bodyPr/>
        <a:lstStyle/>
        <a:p>
          <a:endParaRPr lang="en-US"/>
        </a:p>
      </dgm:t>
    </dgm:pt>
    <dgm:pt modelId="{D41859DE-A0B9-4841-BEA8-94C4C4867564}" type="sibTrans" cxnId="{A31EA00C-706B-4D76-BF58-F89FA95AF85B}">
      <dgm:prSet/>
      <dgm:spPr/>
      <dgm:t>
        <a:bodyPr/>
        <a:lstStyle/>
        <a:p>
          <a:endParaRPr lang="en-US"/>
        </a:p>
      </dgm:t>
    </dgm:pt>
    <dgm:pt modelId="{B9B0EC01-660E-4447-8B88-ADE56BB62B46}" type="pres">
      <dgm:prSet presAssocID="{9EA8FF4D-5A47-4093-8A07-8A9F0CBA199B}" presName="linear" presStyleCnt="0">
        <dgm:presLayoutVars>
          <dgm:animLvl val="lvl"/>
          <dgm:resizeHandles val="exact"/>
        </dgm:presLayoutVars>
      </dgm:prSet>
      <dgm:spPr/>
    </dgm:pt>
    <dgm:pt modelId="{C8EE2ADF-BE7F-482D-8081-E9FCB53B3DEA}" type="pres">
      <dgm:prSet presAssocID="{982F8209-9254-4BAE-9C2C-44A80DB0E926}" presName="parentText" presStyleLbl="node1" presStyleIdx="0" presStyleCnt="2">
        <dgm:presLayoutVars>
          <dgm:chMax val="0"/>
          <dgm:bulletEnabled val="1"/>
        </dgm:presLayoutVars>
      </dgm:prSet>
      <dgm:spPr/>
    </dgm:pt>
    <dgm:pt modelId="{5A04AE60-8919-4002-991E-B8FE13D47F81}" type="pres">
      <dgm:prSet presAssocID="{AD30C1F6-E3E1-4A7C-9CFD-46CD339EF1F9}" presName="spacer" presStyleCnt="0"/>
      <dgm:spPr/>
    </dgm:pt>
    <dgm:pt modelId="{4BE249C3-E9C1-4BB8-8718-64AAB631D9D7}" type="pres">
      <dgm:prSet presAssocID="{60E3F131-7A58-46C3-87E6-53BFAF4299EF}" presName="parentText" presStyleLbl="node1" presStyleIdx="1" presStyleCnt="2">
        <dgm:presLayoutVars>
          <dgm:chMax val="0"/>
          <dgm:bulletEnabled val="1"/>
        </dgm:presLayoutVars>
      </dgm:prSet>
      <dgm:spPr/>
    </dgm:pt>
  </dgm:ptLst>
  <dgm:cxnLst>
    <dgm:cxn modelId="{A31EA00C-706B-4D76-BF58-F89FA95AF85B}" srcId="{9EA8FF4D-5A47-4093-8A07-8A9F0CBA199B}" destId="{60E3F131-7A58-46C3-87E6-53BFAF4299EF}" srcOrd="1" destOrd="0" parTransId="{3C53B38F-6CAB-4BD4-A876-959D90B6FB3C}" sibTransId="{D41859DE-A0B9-4841-BEA8-94C4C4867564}"/>
    <dgm:cxn modelId="{7EE2CE11-15ED-4735-8405-BC4C8DBAC2EB}" type="presOf" srcId="{60E3F131-7A58-46C3-87E6-53BFAF4299EF}" destId="{4BE249C3-E9C1-4BB8-8718-64AAB631D9D7}" srcOrd="0" destOrd="0" presId="urn:microsoft.com/office/officeart/2005/8/layout/vList2"/>
    <dgm:cxn modelId="{D52E20A6-F071-48BA-870D-E22924AF49A3}" type="presOf" srcId="{9EA8FF4D-5A47-4093-8A07-8A9F0CBA199B}" destId="{B9B0EC01-660E-4447-8B88-ADE56BB62B46}" srcOrd="0" destOrd="0" presId="urn:microsoft.com/office/officeart/2005/8/layout/vList2"/>
    <dgm:cxn modelId="{0BC100B2-2307-4585-ABB7-2EDC6C90CD86}" type="presOf" srcId="{982F8209-9254-4BAE-9C2C-44A80DB0E926}" destId="{C8EE2ADF-BE7F-482D-8081-E9FCB53B3DEA}" srcOrd="0" destOrd="0" presId="urn:microsoft.com/office/officeart/2005/8/layout/vList2"/>
    <dgm:cxn modelId="{71F629D8-ED07-47C6-A345-453C007DDAAD}" srcId="{9EA8FF4D-5A47-4093-8A07-8A9F0CBA199B}" destId="{982F8209-9254-4BAE-9C2C-44A80DB0E926}" srcOrd="0" destOrd="0" parTransId="{6AA29D4D-01A8-4B37-9FD6-3CF3119CD524}" sibTransId="{AD30C1F6-E3E1-4A7C-9CFD-46CD339EF1F9}"/>
    <dgm:cxn modelId="{5AEA1852-98CA-4BBE-A3C5-2C2A45F47BC2}" type="presParOf" srcId="{B9B0EC01-660E-4447-8B88-ADE56BB62B46}" destId="{C8EE2ADF-BE7F-482D-8081-E9FCB53B3DEA}" srcOrd="0" destOrd="0" presId="urn:microsoft.com/office/officeart/2005/8/layout/vList2"/>
    <dgm:cxn modelId="{FB84E991-CF3C-46BE-A3A6-EFBB4B933877}" type="presParOf" srcId="{B9B0EC01-660E-4447-8B88-ADE56BB62B46}" destId="{5A04AE60-8919-4002-991E-B8FE13D47F81}" srcOrd="1" destOrd="0" presId="urn:microsoft.com/office/officeart/2005/8/layout/vList2"/>
    <dgm:cxn modelId="{E25FF580-33D2-4328-91A0-6F4814738916}" type="presParOf" srcId="{B9B0EC01-660E-4447-8B88-ADE56BB62B46}" destId="{4BE249C3-E9C1-4BB8-8718-64AAB631D9D7}"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B8994E-E7A9-4CD8-AE4D-BC76D1B290A3}" type="doc">
      <dgm:prSet loTypeId="urn:microsoft.com/office/officeart/2018/2/layout/IconCircleList" loCatId="icon" qsTypeId="urn:microsoft.com/office/officeart/2005/8/quickstyle/simple1" qsCatId="simple" csTypeId="urn:microsoft.com/office/officeart/2018/5/colors/Iconchunking_neutralicon_colorful2" csCatId="colorful" phldr="1"/>
      <dgm:spPr/>
      <dgm:t>
        <a:bodyPr/>
        <a:lstStyle/>
        <a:p>
          <a:endParaRPr lang="en-US"/>
        </a:p>
      </dgm:t>
    </dgm:pt>
    <dgm:pt modelId="{CB4E7F43-43A4-483A-B7D6-6235B9A1A1B5}">
      <dgm:prSet custT="1"/>
      <dgm:spPr/>
      <dgm:t>
        <a:bodyPr/>
        <a:lstStyle/>
        <a:p>
          <a:pPr>
            <a:lnSpc>
              <a:spcPct val="100000"/>
            </a:lnSpc>
          </a:pPr>
          <a:r>
            <a:rPr lang="en-US" sz="2800" dirty="0">
              <a:latin typeface="Georgia" panose="02040502050405020303" pitchFamily="18" charset="0"/>
            </a:rPr>
            <a:t>Complicated grief is</a:t>
          </a:r>
        </a:p>
      </dgm:t>
    </dgm:pt>
    <dgm:pt modelId="{78D73BD3-7DAC-4650-ACBB-48B4DA2B4271}" type="parTrans" cxnId="{50DA060A-6712-4D96-ABF7-0F15F23538B7}">
      <dgm:prSet/>
      <dgm:spPr/>
      <dgm:t>
        <a:bodyPr/>
        <a:lstStyle/>
        <a:p>
          <a:endParaRPr lang="en-US"/>
        </a:p>
      </dgm:t>
    </dgm:pt>
    <dgm:pt modelId="{2FD66EB7-D578-4C80-85AB-3C212BC3D3A7}" type="sibTrans" cxnId="{50DA060A-6712-4D96-ABF7-0F15F23538B7}">
      <dgm:prSet/>
      <dgm:spPr/>
      <dgm:t>
        <a:bodyPr/>
        <a:lstStyle/>
        <a:p>
          <a:pPr>
            <a:lnSpc>
              <a:spcPct val="100000"/>
            </a:lnSpc>
          </a:pPr>
          <a:endParaRPr lang="en-US"/>
        </a:p>
      </dgm:t>
    </dgm:pt>
    <dgm:pt modelId="{796D9AD2-0E1F-4F1B-9F60-46B3FCC82F4D}">
      <dgm:prSet custT="1"/>
      <dgm:spPr/>
      <dgm:t>
        <a:bodyPr/>
        <a:lstStyle/>
        <a:p>
          <a:pPr>
            <a:lnSpc>
              <a:spcPct val="100000"/>
            </a:lnSpc>
          </a:pPr>
          <a:r>
            <a:rPr lang="en-US" sz="2800" dirty="0">
              <a:latin typeface="Georgia" panose="02040502050405020303" pitchFamily="18" charset="0"/>
            </a:rPr>
            <a:t>chronic</a:t>
          </a:r>
          <a:r>
            <a:rPr lang="en-US" sz="2400" dirty="0"/>
            <a:t> </a:t>
          </a:r>
        </a:p>
      </dgm:t>
    </dgm:pt>
    <dgm:pt modelId="{390B19D1-6DD3-47A2-BFA5-52929DCD3E82}" type="parTrans" cxnId="{D4E44CFA-B8D8-4B61-B90E-9F0AC1A1C0F1}">
      <dgm:prSet/>
      <dgm:spPr/>
      <dgm:t>
        <a:bodyPr/>
        <a:lstStyle/>
        <a:p>
          <a:endParaRPr lang="en-US"/>
        </a:p>
      </dgm:t>
    </dgm:pt>
    <dgm:pt modelId="{A23C7103-FBB4-40B1-BC74-27290130AAF3}" type="sibTrans" cxnId="{D4E44CFA-B8D8-4B61-B90E-9F0AC1A1C0F1}">
      <dgm:prSet/>
      <dgm:spPr/>
      <dgm:t>
        <a:bodyPr/>
        <a:lstStyle/>
        <a:p>
          <a:pPr>
            <a:lnSpc>
              <a:spcPct val="100000"/>
            </a:lnSpc>
          </a:pPr>
          <a:endParaRPr lang="en-US"/>
        </a:p>
      </dgm:t>
    </dgm:pt>
    <dgm:pt modelId="{465F3E32-5EFB-4CFE-A0A3-DEB91F414678}">
      <dgm:prSet custT="1"/>
      <dgm:spPr/>
      <dgm:t>
        <a:bodyPr/>
        <a:lstStyle/>
        <a:p>
          <a:pPr>
            <a:lnSpc>
              <a:spcPct val="100000"/>
            </a:lnSpc>
          </a:pPr>
          <a:r>
            <a:rPr lang="en-US" sz="2800" dirty="0">
              <a:latin typeface="Georgia" panose="02040502050405020303" pitchFamily="18" charset="0"/>
            </a:rPr>
            <a:t>delayed </a:t>
          </a:r>
        </a:p>
      </dgm:t>
    </dgm:pt>
    <dgm:pt modelId="{A006F9E5-9398-4092-9E45-DAA1B12B5461}" type="parTrans" cxnId="{75B91BEF-E947-466B-91C7-DF5A7846AF21}">
      <dgm:prSet/>
      <dgm:spPr/>
      <dgm:t>
        <a:bodyPr/>
        <a:lstStyle/>
        <a:p>
          <a:endParaRPr lang="en-US"/>
        </a:p>
      </dgm:t>
    </dgm:pt>
    <dgm:pt modelId="{F495CF4E-3BFE-40B3-B017-8E66265464DF}" type="sibTrans" cxnId="{75B91BEF-E947-466B-91C7-DF5A7846AF21}">
      <dgm:prSet/>
      <dgm:spPr/>
      <dgm:t>
        <a:bodyPr/>
        <a:lstStyle/>
        <a:p>
          <a:pPr>
            <a:lnSpc>
              <a:spcPct val="100000"/>
            </a:lnSpc>
          </a:pPr>
          <a:endParaRPr lang="en-US"/>
        </a:p>
      </dgm:t>
    </dgm:pt>
    <dgm:pt modelId="{0B81C44B-E776-48B2-8FA1-07D6FDDD5D57}">
      <dgm:prSet custT="1"/>
      <dgm:spPr/>
      <dgm:t>
        <a:bodyPr/>
        <a:lstStyle/>
        <a:p>
          <a:pPr>
            <a:lnSpc>
              <a:spcPct val="100000"/>
            </a:lnSpc>
          </a:pPr>
          <a:r>
            <a:rPr lang="en-US" sz="2800" dirty="0">
              <a:latin typeface="Georgia" panose="02040502050405020303" pitchFamily="18" charset="0"/>
            </a:rPr>
            <a:t>exaggerated </a:t>
          </a:r>
        </a:p>
      </dgm:t>
    </dgm:pt>
    <dgm:pt modelId="{BEAF3566-F78E-49C3-80C1-618885C58420}" type="parTrans" cxnId="{FDC8547F-B2A6-4FBA-AEA7-4733F69B0112}">
      <dgm:prSet/>
      <dgm:spPr/>
      <dgm:t>
        <a:bodyPr/>
        <a:lstStyle/>
        <a:p>
          <a:endParaRPr lang="en-US"/>
        </a:p>
      </dgm:t>
    </dgm:pt>
    <dgm:pt modelId="{5BE8589E-73DA-47CF-BA36-7E4C0DD97CA0}" type="sibTrans" cxnId="{FDC8547F-B2A6-4FBA-AEA7-4733F69B0112}">
      <dgm:prSet/>
      <dgm:spPr/>
      <dgm:t>
        <a:bodyPr/>
        <a:lstStyle/>
        <a:p>
          <a:pPr>
            <a:lnSpc>
              <a:spcPct val="100000"/>
            </a:lnSpc>
          </a:pPr>
          <a:endParaRPr lang="en-US"/>
        </a:p>
      </dgm:t>
    </dgm:pt>
    <dgm:pt modelId="{0F075602-35CF-48DA-ADA0-121CB6A9D30D}">
      <dgm:prSet custT="1"/>
      <dgm:spPr/>
      <dgm:t>
        <a:bodyPr/>
        <a:lstStyle/>
        <a:p>
          <a:pPr>
            <a:lnSpc>
              <a:spcPct val="100000"/>
            </a:lnSpc>
          </a:pPr>
          <a:r>
            <a:rPr lang="en-US" sz="2800" dirty="0">
              <a:latin typeface="Georgia" panose="02040502050405020303" pitchFamily="18" charset="0"/>
            </a:rPr>
            <a:t>masked </a:t>
          </a:r>
        </a:p>
      </dgm:t>
    </dgm:pt>
    <dgm:pt modelId="{6D240634-A6A4-418B-AB00-7FA0B9984467}" type="parTrans" cxnId="{80F43088-E491-4B1F-8781-F0727AFC1C63}">
      <dgm:prSet/>
      <dgm:spPr/>
      <dgm:t>
        <a:bodyPr/>
        <a:lstStyle/>
        <a:p>
          <a:endParaRPr lang="en-US"/>
        </a:p>
      </dgm:t>
    </dgm:pt>
    <dgm:pt modelId="{62F8EF92-A723-4D01-9F70-AE647EF0D8D6}" type="sibTrans" cxnId="{80F43088-E491-4B1F-8781-F0727AFC1C63}">
      <dgm:prSet/>
      <dgm:spPr/>
      <dgm:t>
        <a:bodyPr/>
        <a:lstStyle/>
        <a:p>
          <a:endParaRPr lang="en-US"/>
        </a:p>
      </dgm:t>
    </dgm:pt>
    <dgm:pt modelId="{8EFF5379-BBC9-4333-AAC5-6BA867E5DE32}" type="pres">
      <dgm:prSet presAssocID="{EFB8994E-E7A9-4CD8-AE4D-BC76D1B290A3}" presName="root" presStyleCnt="0">
        <dgm:presLayoutVars>
          <dgm:dir/>
          <dgm:resizeHandles val="exact"/>
        </dgm:presLayoutVars>
      </dgm:prSet>
      <dgm:spPr/>
    </dgm:pt>
    <dgm:pt modelId="{7F70C771-2F06-4870-BBDF-7E09F8DCC2BF}" type="pres">
      <dgm:prSet presAssocID="{EFB8994E-E7A9-4CD8-AE4D-BC76D1B290A3}" presName="container" presStyleCnt="0">
        <dgm:presLayoutVars>
          <dgm:dir/>
          <dgm:resizeHandles val="exact"/>
        </dgm:presLayoutVars>
      </dgm:prSet>
      <dgm:spPr/>
    </dgm:pt>
    <dgm:pt modelId="{D709879E-9F4F-4C44-BE47-325BFB8FE752}" type="pres">
      <dgm:prSet presAssocID="{CB4E7F43-43A4-483A-B7D6-6235B9A1A1B5}" presName="compNode" presStyleCnt="0"/>
      <dgm:spPr/>
    </dgm:pt>
    <dgm:pt modelId="{54BF67C6-33DB-43B6-B7C1-CF7EC47637F0}" type="pres">
      <dgm:prSet presAssocID="{CB4E7F43-43A4-483A-B7D6-6235B9A1A1B5}" presName="iconBgRect" presStyleLbl="bgShp" presStyleIdx="0" presStyleCnt="5"/>
      <dgm:spPr/>
    </dgm:pt>
    <dgm:pt modelId="{1BBF6FB5-B493-4C4D-80CB-C4A11AB89B1B}" type="pres">
      <dgm:prSet presAssocID="{CB4E7F43-43A4-483A-B7D6-6235B9A1A1B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ull"/>
        </a:ext>
      </dgm:extLst>
    </dgm:pt>
    <dgm:pt modelId="{F17AF1B4-348D-41EA-954E-66FDA32B234B}" type="pres">
      <dgm:prSet presAssocID="{CB4E7F43-43A4-483A-B7D6-6235B9A1A1B5}" presName="spaceRect" presStyleCnt="0"/>
      <dgm:spPr/>
    </dgm:pt>
    <dgm:pt modelId="{ED4BBAF2-151D-4D6A-8C46-7A3CCD8B7A44}" type="pres">
      <dgm:prSet presAssocID="{CB4E7F43-43A4-483A-B7D6-6235B9A1A1B5}" presName="textRect" presStyleLbl="revTx" presStyleIdx="0" presStyleCnt="5">
        <dgm:presLayoutVars>
          <dgm:chMax val="1"/>
          <dgm:chPref val="1"/>
        </dgm:presLayoutVars>
      </dgm:prSet>
      <dgm:spPr/>
    </dgm:pt>
    <dgm:pt modelId="{C8D92283-C31F-4758-8CA9-8A9EBB05678A}" type="pres">
      <dgm:prSet presAssocID="{2FD66EB7-D578-4C80-85AB-3C212BC3D3A7}" presName="sibTrans" presStyleLbl="sibTrans2D1" presStyleIdx="0" presStyleCnt="0"/>
      <dgm:spPr/>
    </dgm:pt>
    <dgm:pt modelId="{22497C04-98E0-4FD5-8862-A634A14CBAD1}" type="pres">
      <dgm:prSet presAssocID="{796D9AD2-0E1F-4F1B-9F60-46B3FCC82F4D}" presName="compNode" presStyleCnt="0"/>
      <dgm:spPr/>
    </dgm:pt>
    <dgm:pt modelId="{5A753C60-F6B8-48CE-9243-608329984303}" type="pres">
      <dgm:prSet presAssocID="{796D9AD2-0E1F-4F1B-9F60-46B3FCC82F4D}" presName="iconBgRect" presStyleLbl="bgShp" presStyleIdx="1" presStyleCnt="5"/>
      <dgm:spPr/>
    </dgm:pt>
    <dgm:pt modelId="{CC28297C-D7D2-4C08-8201-F42A623597C9}" type="pres">
      <dgm:prSet presAssocID="{796D9AD2-0E1F-4F1B-9F60-46B3FCC82F4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spital"/>
        </a:ext>
      </dgm:extLst>
    </dgm:pt>
    <dgm:pt modelId="{89E9262B-E27A-41DA-B375-087049ED450C}" type="pres">
      <dgm:prSet presAssocID="{796D9AD2-0E1F-4F1B-9F60-46B3FCC82F4D}" presName="spaceRect" presStyleCnt="0"/>
      <dgm:spPr/>
    </dgm:pt>
    <dgm:pt modelId="{B489AB1D-9C60-4311-A7EA-EF5A12D151DD}" type="pres">
      <dgm:prSet presAssocID="{796D9AD2-0E1F-4F1B-9F60-46B3FCC82F4D}" presName="textRect" presStyleLbl="revTx" presStyleIdx="1" presStyleCnt="5">
        <dgm:presLayoutVars>
          <dgm:chMax val="1"/>
          <dgm:chPref val="1"/>
        </dgm:presLayoutVars>
      </dgm:prSet>
      <dgm:spPr/>
    </dgm:pt>
    <dgm:pt modelId="{EE1596A1-B9DB-432F-AFDF-1270B2FCAD10}" type="pres">
      <dgm:prSet presAssocID="{A23C7103-FBB4-40B1-BC74-27290130AAF3}" presName="sibTrans" presStyleLbl="sibTrans2D1" presStyleIdx="0" presStyleCnt="0"/>
      <dgm:spPr/>
    </dgm:pt>
    <dgm:pt modelId="{A31682B4-9729-49BE-BE13-CDC1809C4106}" type="pres">
      <dgm:prSet presAssocID="{465F3E32-5EFB-4CFE-A0A3-DEB91F414678}" presName="compNode" presStyleCnt="0"/>
      <dgm:spPr/>
    </dgm:pt>
    <dgm:pt modelId="{DD416ED9-2BA1-4864-8766-9F5217722A17}" type="pres">
      <dgm:prSet presAssocID="{465F3E32-5EFB-4CFE-A0A3-DEB91F414678}" presName="iconBgRect" presStyleLbl="bgShp" presStyleIdx="2" presStyleCnt="5"/>
      <dgm:spPr/>
    </dgm:pt>
    <dgm:pt modelId="{F7574B3A-67D9-492E-AC26-8EBF0524CA34}" type="pres">
      <dgm:prSet presAssocID="{465F3E32-5EFB-4CFE-A0A3-DEB91F41467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urglass"/>
        </a:ext>
      </dgm:extLst>
    </dgm:pt>
    <dgm:pt modelId="{250AB63D-DE15-4933-9C2E-CE9ADD143188}" type="pres">
      <dgm:prSet presAssocID="{465F3E32-5EFB-4CFE-A0A3-DEB91F414678}" presName="spaceRect" presStyleCnt="0"/>
      <dgm:spPr/>
    </dgm:pt>
    <dgm:pt modelId="{08A4E321-62C5-4DC5-B456-B740EA288AF3}" type="pres">
      <dgm:prSet presAssocID="{465F3E32-5EFB-4CFE-A0A3-DEB91F414678}" presName="textRect" presStyleLbl="revTx" presStyleIdx="2" presStyleCnt="5">
        <dgm:presLayoutVars>
          <dgm:chMax val="1"/>
          <dgm:chPref val="1"/>
        </dgm:presLayoutVars>
      </dgm:prSet>
      <dgm:spPr/>
    </dgm:pt>
    <dgm:pt modelId="{B157DE47-BA7A-4C1F-BD7C-7AFABFAAD44D}" type="pres">
      <dgm:prSet presAssocID="{F495CF4E-3BFE-40B3-B017-8E66265464DF}" presName="sibTrans" presStyleLbl="sibTrans2D1" presStyleIdx="0" presStyleCnt="0"/>
      <dgm:spPr/>
    </dgm:pt>
    <dgm:pt modelId="{0BD3FB1B-998F-423C-BF7A-44E61ACFC036}" type="pres">
      <dgm:prSet presAssocID="{0B81C44B-E776-48B2-8FA1-07D6FDDD5D57}" presName="compNode" presStyleCnt="0"/>
      <dgm:spPr/>
    </dgm:pt>
    <dgm:pt modelId="{8576A88C-E395-4707-9035-769F23CDA204}" type="pres">
      <dgm:prSet presAssocID="{0B81C44B-E776-48B2-8FA1-07D6FDDD5D57}" presName="iconBgRect" presStyleLbl="bgShp" presStyleIdx="3" presStyleCnt="5"/>
      <dgm:spPr/>
    </dgm:pt>
    <dgm:pt modelId="{1726777C-1C75-4DA8-ADAD-8F7E046653C3}" type="pres">
      <dgm:prSet presAssocID="{0B81C44B-E776-48B2-8FA1-07D6FDDD5D5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Joker Hat"/>
        </a:ext>
      </dgm:extLst>
    </dgm:pt>
    <dgm:pt modelId="{544111BE-1041-4688-A190-E5C4A676FF2F}" type="pres">
      <dgm:prSet presAssocID="{0B81C44B-E776-48B2-8FA1-07D6FDDD5D57}" presName="spaceRect" presStyleCnt="0"/>
      <dgm:spPr/>
    </dgm:pt>
    <dgm:pt modelId="{A1ABAC98-4164-46BA-9F80-9BF10B0122A4}" type="pres">
      <dgm:prSet presAssocID="{0B81C44B-E776-48B2-8FA1-07D6FDDD5D57}" presName="textRect" presStyleLbl="revTx" presStyleIdx="3" presStyleCnt="5">
        <dgm:presLayoutVars>
          <dgm:chMax val="1"/>
          <dgm:chPref val="1"/>
        </dgm:presLayoutVars>
      </dgm:prSet>
      <dgm:spPr/>
    </dgm:pt>
    <dgm:pt modelId="{BAA88D43-BD88-4E28-A785-F00105459BB9}" type="pres">
      <dgm:prSet presAssocID="{5BE8589E-73DA-47CF-BA36-7E4C0DD97CA0}" presName="sibTrans" presStyleLbl="sibTrans2D1" presStyleIdx="0" presStyleCnt="0"/>
      <dgm:spPr/>
    </dgm:pt>
    <dgm:pt modelId="{28790FB8-F943-4709-AE6A-6BE295E28F16}" type="pres">
      <dgm:prSet presAssocID="{0F075602-35CF-48DA-ADA0-121CB6A9D30D}" presName="compNode" presStyleCnt="0"/>
      <dgm:spPr/>
    </dgm:pt>
    <dgm:pt modelId="{D7C61C3C-F860-4819-B2F3-C2D275ED7B51}" type="pres">
      <dgm:prSet presAssocID="{0F075602-35CF-48DA-ADA0-121CB6A9D30D}" presName="iconBgRect" presStyleLbl="bgShp" presStyleIdx="4" presStyleCnt="5"/>
      <dgm:spPr/>
    </dgm:pt>
    <dgm:pt modelId="{2744D164-05C8-4EEA-AF62-CDEA6204DB20}" type="pres">
      <dgm:prSet presAssocID="{0F075602-35CF-48DA-ADA0-121CB6A9D30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ashes"/>
        </a:ext>
      </dgm:extLst>
    </dgm:pt>
    <dgm:pt modelId="{38A54967-E0DA-478B-B5BD-CF1CF6A098E3}" type="pres">
      <dgm:prSet presAssocID="{0F075602-35CF-48DA-ADA0-121CB6A9D30D}" presName="spaceRect" presStyleCnt="0"/>
      <dgm:spPr/>
    </dgm:pt>
    <dgm:pt modelId="{37FE30C6-2A05-4691-B237-E9A055139A77}" type="pres">
      <dgm:prSet presAssocID="{0F075602-35CF-48DA-ADA0-121CB6A9D30D}" presName="textRect" presStyleLbl="revTx" presStyleIdx="4" presStyleCnt="5">
        <dgm:presLayoutVars>
          <dgm:chMax val="1"/>
          <dgm:chPref val="1"/>
        </dgm:presLayoutVars>
      </dgm:prSet>
      <dgm:spPr/>
    </dgm:pt>
  </dgm:ptLst>
  <dgm:cxnLst>
    <dgm:cxn modelId="{50DA060A-6712-4D96-ABF7-0F15F23538B7}" srcId="{EFB8994E-E7A9-4CD8-AE4D-BC76D1B290A3}" destId="{CB4E7F43-43A4-483A-B7D6-6235B9A1A1B5}" srcOrd="0" destOrd="0" parTransId="{78D73BD3-7DAC-4650-ACBB-48B4DA2B4271}" sibTransId="{2FD66EB7-D578-4C80-85AB-3C212BC3D3A7}"/>
    <dgm:cxn modelId="{A28F070D-6EF0-4CF5-8103-D8996E995C81}" type="presOf" srcId="{796D9AD2-0E1F-4F1B-9F60-46B3FCC82F4D}" destId="{B489AB1D-9C60-4311-A7EA-EF5A12D151DD}" srcOrd="0" destOrd="0" presId="urn:microsoft.com/office/officeart/2018/2/layout/IconCircleList"/>
    <dgm:cxn modelId="{29929E36-CA57-4B8C-B720-A273108A821F}" type="presOf" srcId="{CB4E7F43-43A4-483A-B7D6-6235B9A1A1B5}" destId="{ED4BBAF2-151D-4D6A-8C46-7A3CCD8B7A44}" srcOrd="0" destOrd="0" presId="urn:microsoft.com/office/officeart/2018/2/layout/IconCircleList"/>
    <dgm:cxn modelId="{C80EDF4A-043D-4A74-95D3-023C16E07BF0}" type="presOf" srcId="{EFB8994E-E7A9-4CD8-AE4D-BC76D1B290A3}" destId="{8EFF5379-BBC9-4333-AAC5-6BA867E5DE32}" srcOrd="0" destOrd="0" presId="urn:microsoft.com/office/officeart/2018/2/layout/IconCircleList"/>
    <dgm:cxn modelId="{95E86150-A3E5-497E-9DE4-FA886EEE2715}" type="presOf" srcId="{0F075602-35CF-48DA-ADA0-121CB6A9D30D}" destId="{37FE30C6-2A05-4691-B237-E9A055139A77}" srcOrd="0" destOrd="0" presId="urn:microsoft.com/office/officeart/2018/2/layout/IconCircleList"/>
    <dgm:cxn modelId="{FC30DC67-75C2-4E24-B9E2-BBF76DAF7E9A}" type="presOf" srcId="{0B81C44B-E776-48B2-8FA1-07D6FDDD5D57}" destId="{A1ABAC98-4164-46BA-9F80-9BF10B0122A4}" srcOrd="0" destOrd="0" presId="urn:microsoft.com/office/officeart/2018/2/layout/IconCircleList"/>
    <dgm:cxn modelId="{FB1C5668-2307-4439-B102-CF707D238A33}" type="presOf" srcId="{F495CF4E-3BFE-40B3-B017-8E66265464DF}" destId="{B157DE47-BA7A-4C1F-BD7C-7AFABFAAD44D}" srcOrd="0" destOrd="0" presId="urn:microsoft.com/office/officeart/2018/2/layout/IconCircleList"/>
    <dgm:cxn modelId="{C53DFA6E-E263-4F40-8AED-77DD9409247A}" type="presOf" srcId="{5BE8589E-73DA-47CF-BA36-7E4C0DD97CA0}" destId="{BAA88D43-BD88-4E28-A785-F00105459BB9}" srcOrd="0" destOrd="0" presId="urn:microsoft.com/office/officeart/2018/2/layout/IconCircleList"/>
    <dgm:cxn modelId="{FDC8547F-B2A6-4FBA-AEA7-4733F69B0112}" srcId="{EFB8994E-E7A9-4CD8-AE4D-BC76D1B290A3}" destId="{0B81C44B-E776-48B2-8FA1-07D6FDDD5D57}" srcOrd="3" destOrd="0" parTransId="{BEAF3566-F78E-49C3-80C1-618885C58420}" sibTransId="{5BE8589E-73DA-47CF-BA36-7E4C0DD97CA0}"/>
    <dgm:cxn modelId="{80F43088-E491-4B1F-8781-F0727AFC1C63}" srcId="{EFB8994E-E7A9-4CD8-AE4D-BC76D1B290A3}" destId="{0F075602-35CF-48DA-ADA0-121CB6A9D30D}" srcOrd="4" destOrd="0" parTransId="{6D240634-A6A4-418B-AB00-7FA0B9984467}" sibTransId="{62F8EF92-A723-4D01-9F70-AE647EF0D8D6}"/>
    <dgm:cxn modelId="{5E1E51C7-3392-4E86-9F75-531BCD45E616}" type="presOf" srcId="{465F3E32-5EFB-4CFE-A0A3-DEB91F414678}" destId="{08A4E321-62C5-4DC5-B456-B740EA288AF3}" srcOrd="0" destOrd="0" presId="urn:microsoft.com/office/officeart/2018/2/layout/IconCircleList"/>
    <dgm:cxn modelId="{E059A6DE-1892-4F6B-9AC9-20E4F2BDD57F}" type="presOf" srcId="{2FD66EB7-D578-4C80-85AB-3C212BC3D3A7}" destId="{C8D92283-C31F-4758-8CA9-8A9EBB05678A}" srcOrd="0" destOrd="0" presId="urn:microsoft.com/office/officeart/2018/2/layout/IconCircleList"/>
    <dgm:cxn modelId="{75B91BEF-E947-466B-91C7-DF5A7846AF21}" srcId="{EFB8994E-E7A9-4CD8-AE4D-BC76D1B290A3}" destId="{465F3E32-5EFB-4CFE-A0A3-DEB91F414678}" srcOrd="2" destOrd="0" parTransId="{A006F9E5-9398-4092-9E45-DAA1B12B5461}" sibTransId="{F495CF4E-3BFE-40B3-B017-8E66265464DF}"/>
    <dgm:cxn modelId="{274E8CF1-F271-427D-9796-BD51DC3EDAEA}" type="presOf" srcId="{A23C7103-FBB4-40B1-BC74-27290130AAF3}" destId="{EE1596A1-B9DB-432F-AFDF-1270B2FCAD10}" srcOrd="0" destOrd="0" presId="urn:microsoft.com/office/officeart/2018/2/layout/IconCircleList"/>
    <dgm:cxn modelId="{D4E44CFA-B8D8-4B61-B90E-9F0AC1A1C0F1}" srcId="{EFB8994E-E7A9-4CD8-AE4D-BC76D1B290A3}" destId="{796D9AD2-0E1F-4F1B-9F60-46B3FCC82F4D}" srcOrd="1" destOrd="0" parTransId="{390B19D1-6DD3-47A2-BFA5-52929DCD3E82}" sibTransId="{A23C7103-FBB4-40B1-BC74-27290130AAF3}"/>
    <dgm:cxn modelId="{0AE5208D-8951-42ED-B7AF-3B245A63A76C}" type="presParOf" srcId="{8EFF5379-BBC9-4333-AAC5-6BA867E5DE32}" destId="{7F70C771-2F06-4870-BBDF-7E09F8DCC2BF}" srcOrd="0" destOrd="0" presId="urn:microsoft.com/office/officeart/2018/2/layout/IconCircleList"/>
    <dgm:cxn modelId="{C6155299-47E9-491D-9E47-126EF28410F5}" type="presParOf" srcId="{7F70C771-2F06-4870-BBDF-7E09F8DCC2BF}" destId="{D709879E-9F4F-4C44-BE47-325BFB8FE752}" srcOrd="0" destOrd="0" presId="urn:microsoft.com/office/officeart/2018/2/layout/IconCircleList"/>
    <dgm:cxn modelId="{0239CEB2-D9CA-4FEF-93B8-518297F79B50}" type="presParOf" srcId="{D709879E-9F4F-4C44-BE47-325BFB8FE752}" destId="{54BF67C6-33DB-43B6-B7C1-CF7EC47637F0}" srcOrd="0" destOrd="0" presId="urn:microsoft.com/office/officeart/2018/2/layout/IconCircleList"/>
    <dgm:cxn modelId="{A0A7E0A4-7075-43CE-B255-FC640C149757}" type="presParOf" srcId="{D709879E-9F4F-4C44-BE47-325BFB8FE752}" destId="{1BBF6FB5-B493-4C4D-80CB-C4A11AB89B1B}" srcOrd="1" destOrd="0" presId="urn:microsoft.com/office/officeart/2018/2/layout/IconCircleList"/>
    <dgm:cxn modelId="{A30E1BC9-0494-4F1E-BADD-69CE626B4354}" type="presParOf" srcId="{D709879E-9F4F-4C44-BE47-325BFB8FE752}" destId="{F17AF1B4-348D-41EA-954E-66FDA32B234B}" srcOrd="2" destOrd="0" presId="urn:microsoft.com/office/officeart/2018/2/layout/IconCircleList"/>
    <dgm:cxn modelId="{54016FA1-6FFE-4315-A703-469F737E8A39}" type="presParOf" srcId="{D709879E-9F4F-4C44-BE47-325BFB8FE752}" destId="{ED4BBAF2-151D-4D6A-8C46-7A3CCD8B7A44}" srcOrd="3" destOrd="0" presId="urn:microsoft.com/office/officeart/2018/2/layout/IconCircleList"/>
    <dgm:cxn modelId="{9744C49C-4A6F-4239-820A-31B3BB9C0999}" type="presParOf" srcId="{7F70C771-2F06-4870-BBDF-7E09F8DCC2BF}" destId="{C8D92283-C31F-4758-8CA9-8A9EBB05678A}" srcOrd="1" destOrd="0" presId="urn:microsoft.com/office/officeart/2018/2/layout/IconCircleList"/>
    <dgm:cxn modelId="{21812B09-175C-4FC5-9E75-A65253351A26}" type="presParOf" srcId="{7F70C771-2F06-4870-BBDF-7E09F8DCC2BF}" destId="{22497C04-98E0-4FD5-8862-A634A14CBAD1}" srcOrd="2" destOrd="0" presId="urn:microsoft.com/office/officeart/2018/2/layout/IconCircleList"/>
    <dgm:cxn modelId="{9B2E44B5-1403-4D7B-9990-8ABEE11BCCDD}" type="presParOf" srcId="{22497C04-98E0-4FD5-8862-A634A14CBAD1}" destId="{5A753C60-F6B8-48CE-9243-608329984303}" srcOrd="0" destOrd="0" presId="urn:microsoft.com/office/officeart/2018/2/layout/IconCircleList"/>
    <dgm:cxn modelId="{098DFB5E-801F-4B12-884F-5D82CE6485FB}" type="presParOf" srcId="{22497C04-98E0-4FD5-8862-A634A14CBAD1}" destId="{CC28297C-D7D2-4C08-8201-F42A623597C9}" srcOrd="1" destOrd="0" presId="urn:microsoft.com/office/officeart/2018/2/layout/IconCircleList"/>
    <dgm:cxn modelId="{4825FED9-52F3-4F0B-BB37-BFD5658FB311}" type="presParOf" srcId="{22497C04-98E0-4FD5-8862-A634A14CBAD1}" destId="{89E9262B-E27A-41DA-B375-087049ED450C}" srcOrd="2" destOrd="0" presId="urn:microsoft.com/office/officeart/2018/2/layout/IconCircleList"/>
    <dgm:cxn modelId="{AC3A2C96-3EF9-45D1-A610-73FF4A0C842A}" type="presParOf" srcId="{22497C04-98E0-4FD5-8862-A634A14CBAD1}" destId="{B489AB1D-9C60-4311-A7EA-EF5A12D151DD}" srcOrd="3" destOrd="0" presId="urn:microsoft.com/office/officeart/2018/2/layout/IconCircleList"/>
    <dgm:cxn modelId="{4E6DF574-6081-4E49-BEA4-1880E1996971}" type="presParOf" srcId="{7F70C771-2F06-4870-BBDF-7E09F8DCC2BF}" destId="{EE1596A1-B9DB-432F-AFDF-1270B2FCAD10}" srcOrd="3" destOrd="0" presId="urn:microsoft.com/office/officeart/2018/2/layout/IconCircleList"/>
    <dgm:cxn modelId="{D7A0EB39-C469-4371-A0E4-2FA546D5E0D0}" type="presParOf" srcId="{7F70C771-2F06-4870-BBDF-7E09F8DCC2BF}" destId="{A31682B4-9729-49BE-BE13-CDC1809C4106}" srcOrd="4" destOrd="0" presId="urn:microsoft.com/office/officeart/2018/2/layout/IconCircleList"/>
    <dgm:cxn modelId="{1B650577-BAAF-40A4-86EC-E9632420BD22}" type="presParOf" srcId="{A31682B4-9729-49BE-BE13-CDC1809C4106}" destId="{DD416ED9-2BA1-4864-8766-9F5217722A17}" srcOrd="0" destOrd="0" presId="urn:microsoft.com/office/officeart/2018/2/layout/IconCircleList"/>
    <dgm:cxn modelId="{AF5F58FD-4CFD-4518-9351-295F07712936}" type="presParOf" srcId="{A31682B4-9729-49BE-BE13-CDC1809C4106}" destId="{F7574B3A-67D9-492E-AC26-8EBF0524CA34}" srcOrd="1" destOrd="0" presId="urn:microsoft.com/office/officeart/2018/2/layout/IconCircleList"/>
    <dgm:cxn modelId="{AED8E066-8937-4C65-85A4-88636120CAA4}" type="presParOf" srcId="{A31682B4-9729-49BE-BE13-CDC1809C4106}" destId="{250AB63D-DE15-4933-9C2E-CE9ADD143188}" srcOrd="2" destOrd="0" presId="urn:microsoft.com/office/officeart/2018/2/layout/IconCircleList"/>
    <dgm:cxn modelId="{A2FA0121-C98C-4250-9A6B-494DB397A87D}" type="presParOf" srcId="{A31682B4-9729-49BE-BE13-CDC1809C4106}" destId="{08A4E321-62C5-4DC5-B456-B740EA288AF3}" srcOrd="3" destOrd="0" presId="urn:microsoft.com/office/officeart/2018/2/layout/IconCircleList"/>
    <dgm:cxn modelId="{94583A6F-92E8-4D5F-AB4C-5309DD91ADE9}" type="presParOf" srcId="{7F70C771-2F06-4870-BBDF-7E09F8DCC2BF}" destId="{B157DE47-BA7A-4C1F-BD7C-7AFABFAAD44D}" srcOrd="5" destOrd="0" presId="urn:microsoft.com/office/officeart/2018/2/layout/IconCircleList"/>
    <dgm:cxn modelId="{E71DC41C-CDFE-4CDB-8E4A-64F6992F4ED0}" type="presParOf" srcId="{7F70C771-2F06-4870-BBDF-7E09F8DCC2BF}" destId="{0BD3FB1B-998F-423C-BF7A-44E61ACFC036}" srcOrd="6" destOrd="0" presId="urn:microsoft.com/office/officeart/2018/2/layout/IconCircleList"/>
    <dgm:cxn modelId="{47CD5DA9-6777-4D27-97F4-7A395F92088F}" type="presParOf" srcId="{0BD3FB1B-998F-423C-BF7A-44E61ACFC036}" destId="{8576A88C-E395-4707-9035-769F23CDA204}" srcOrd="0" destOrd="0" presId="urn:microsoft.com/office/officeart/2018/2/layout/IconCircleList"/>
    <dgm:cxn modelId="{B8184B92-C69A-46CA-81DE-5266D1A8B696}" type="presParOf" srcId="{0BD3FB1B-998F-423C-BF7A-44E61ACFC036}" destId="{1726777C-1C75-4DA8-ADAD-8F7E046653C3}" srcOrd="1" destOrd="0" presId="urn:microsoft.com/office/officeart/2018/2/layout/IconCircleList"/>
    <dgm:cxn modelId="{0D8175A0-D826-4F0C-B6B6-11E726A10F8F}" type="presParOf" srcId="{0BD3FB1B-998F-423C-BF7A-44E61ACFC036}" destId="{544111BE-1041-4688-A190-E5C4A676FF2F}" srcOrd="2" destOrd="0" presId="urn:microsoft.com/office/officeart/2018/2/layout/IconCircleList"/>
    <dgm:cxn modelId="{1FEDF961-BA20-4E46-A97C-45B41AE90A86}" type="presParOf" srcId="{0BD3FB1B-998F-423C-BF7A-44E61ACFC036}" destId="{A1ABAC98-4164-46BA-9F80-9BF10B0122A4}" srcOrd="3" destOrd="0" presId="urn:microsoft.com/office/officeart/2018/2/layout/IconCircleList"/>
    <dgm:cxn modelId="{136A717E-F4EB-44B3-8A9D-AB561CCF06C0}" type="presParOf" srcId="{7F70C771-2F06-4870-BBDF-7E09F8DCC2BF}" destId="{BAA88D43-BD88-4E28-A785-F00105459BB9}" srcOrd="7" destOrd="0" presId="urn:microsoft.com/office/officeart/2018/2/layout/IconCircleList"/>
    <dgm:cxn modelId="{8C08D122-E122-48DF-A523-B3B9C74C22A8}" type="presParOf" srcId="{7F70C771-2F06-4870-BBDF-7E09F8DCC2BF}" destId="{28790FB8-F943-4709-AE6A-6BE295E28F16}" srcOrd="8" destOrd="0" presId="urn:microsoft.com/office/officeart/2018/2/layout/IconCircleList"/>
    <dgm:cxn modelId="{8CB86A70-E5D8-453F-AB9B-91E1762F8DB7}" type="presParOf" srcId="{28790FB8-F943-4709-AE6A-6BE295E28F16}" destId="{D7C61C3C-F860-4819-B2F3-C2D275ED7B51}" srcOrd="0" destOrd="0" presId="urn:microsoft.com/office/officeart/2018/2/layout/IconCircleList"/>
    <dgm:cxn modelId="{75367DED-4D48-40F8-91DD-CE1960F0E64D}" type="presParOf" srcId="{28790FB8-F943-4709-AE6A-6BE295E28F16}" destId="{2744D164-05C8-4EEA-AF62-CDEA6204DB20}" srcOrd="1" destOrd="0" presId="urn:microsoft.com/office/officeart/2018/2/layout/IconCircleList"/>
    <dgm:cxn modelId="{C259E5DD-97DD-4245-82B0-1D5E16160718}" type="presParOf" srcId="{28790FB8-F943-4709-AE6A-6BE295E28F16}" destId="{38A54967-E0DA-478B-B5BD-CF1CF6A098E3}" srcOrd="2" destOrd="0" presId="urn:microsoft.com/office/officeart/2018/2/layout/IconCircleList"/>
    <dgm:cxn modelId="{FEA528B9-40EB-4509-8AB6-444456CC3DD5}" type="presParOf" srcId="{28790FB8-F943-4709-AE6A-6BE295E28F16}" destId="{37FE30C6-2A05-4691-B237-E9A055139A77}"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4FCFD3-FBE5-4A99-BA27-57D3C6038A71}" type="doc">
      <dgm:prSet loTypeId="urn:microsoft.com/office/officeart/2018/5/layout/IconCircleLabelList" loCatId="icon" qsTypeId="urn:microsoft.com/office/officeart/2005/8/quickstyle/simple1" qsCatId="simple" csTypeId="urn:microsoft.com/office/officeart/2018/5/colors/Iconchunking_neutralicon_accent4_2" csCatId="accent4" phldr="1"/>
      <dgm:spPr/>
      <dgm:t>
        <a:bodyPr/>
        <a:lstStyle/>
        <a:p>
          <a:endParaRPr lang="en-US"/>
        </a:p>
      </dgm:t>
    </dgm:pt>
    <dgm:pt modelId="{A2EF4F65-8135-4FFF-AA1A-09D38C512D95}">
      <dgm:prSet/>
      <dgm:spPr/>
      <dgm:t>
        <a:bodyPr/>
        <a:lstStyle/>
        <a:p>
          <a:pPr>
            <a:defRPr cap="all"/>
          </a:pPr>
          <a:r>
            <a:rPr lang="en-US" b="1" dirty="0">
              <a:latin typeface="Georgia" panose="02040502050405020303" pitchFamily="18" charset="0"/>
            </a:rPr>
            <a:t>Guilt</a:t>
          </a:r>
          <a:endParaRPr lang="en-US" dirty="0">
            <a:latin typeface="Georgia" panose="02040502050405020303" pitchFamily="18" charset="0"/>
          </a:endParaRPr>
        </a:p>
      </dgm:t>
    </dgm:pt>
    <dgm:pt modelId="{93BBC62D-F384-4BFE-B4B3-9A6C9F5227A1}" type="parTrans" cxnId="{C3BF96DA-6DC7-412B-AC72-10D7CF108665}">
      <dgm:prSet/>
      <dgm:spPr/>
      <dgm:t>
        <a:bodyPr/>
        <a:lstStyle/>
        <a:p>
          <a:endParaRPr lang="en-US"/>
        </a:p>
      </dgm:t>
    </dgm:pt>
    <dgm:pt modelId="{261650D2-1289-4B96-9F41-E94DA76865E9}" type="sibTrans" cxnId="{C3BF96DA-6DC7-412B-AC72-10D7CF108665}">
      <dgm:prSet/>
      <dgm:spPr/>
      <dgm:t>
        <a:bodyPr/>
        <a:lstStyle/>
        <a:p>
          <a:endParaRPr lang="en-US"/>
        </a:p>
      </dgm:t>
    </dgm:pt>
    <dgm:pt modelId="{D3D2D13D-BEE3-41F7-B859-74CDDD69BFF6}">
      <dgm:prSet/>
      <dgm:spPr/>
      <dgm:t>
        <a:bodyPr/>
        <a:lstStyle/>
        <a:p>
          <a:pPr>
            <a:defRPr cap="all"/>
          </a:pPr>
          <a:r>
            <a:rPr lang="en-US" b="1" dirty="0">
              <a:latin typeface="Georgia" panose="02040502050405020303" pitchFamily="18" charset="0"/>
            </a:rPr>
            <a:t>Regret</a:t>
          </a:r>
          <a:endParaRPr lang="en-US" dirty="0">
            <a:latin typeface="Georgia" panose="02040502050405020303" pitchFamily="18" charset="0"/>
          </a:endParaRPr>
        </a:p>
      </dgm:t>
    </dgm:pt>
    <dgm:pt modelId="{357A3792-87A1-4EC3-A817-C35AD2D619A3}" type="parTrans" cxnId="{8AA771A5-5326-4095-B983-6649BE540F68}">
      <dgm:prSet/>
      <dgm:spPr/>
      <dgm:t>
        <a:bodyPr/>
        <a:lstStyle/>
        <a:p>
          <a:endParaRPr lang="en-US"/>
        </a:p>
      </dgm:t>
    </dgm:pt>
    <dgm:pt modelId="{235FC9B1-D915-4A0D-9240-79908D2C6EB2}" type="sibTrans" cxnId="{8AA771A5-5326-4095-B983-6649BE540F68}">
      <dgm:prSet/>
      <dgm:spPr/>
      <dgm:t>
        <a:bodyPr/>
        <a:lstStyle/>
        <a:p>
          <a:endParaRPr lang="en-US"/>
        </a:p>
      </dgm:t>
    </dgm:pt>
    <dgm:pt modelId="{4E79328C-DDB5-4920-8DE9-FF33B753B221}" type="pres">
      <dgm:prSet presAssocID="{034FCFD3-FBE5-4A99-BA27-57D3C6038A71}" presName="root" presStyleCnt="0">
        <dgm:presLayoutVars>
          <dgm:dir/>
          <dgm:resizeHandles val="exact"/>
        </dgm:presLayoutVars>
      </dgm:prSet>
      <dgm:spPr/>
    </dgm:pt>
    <dgm:pt modelId="{9C77D47C-719D-48E0-AE15-A74B5A5B46F6}" type="pres">
      <dgm:prSet presAssocID="{A2EF4F65-8135-4FFF-AA1A-09D38C512D95}" presName="compNode" presStyleCnt="0"/>
      <dgm:spPr/>
    </dgm:pt>
    <dgm:pt modelId="{36619E14-D29D-4FE5-B4AA-AE6E20290C56}" type="pres">
      <dgm:prSet presAssocID="{A2EF4F65-8135-4FFF-AA1A-09D38C512D95}" presName="iconBgRect" presStyleLbl="bgShp" presStyleIdx="0" presStyleCnt="2"/>
      <dgm:spPr/>
    </dgm:pt>
    <dgm:pt modelId="{07A21A6D-E6B8-4DA3-9B03-3C434169D005}" type="pres">
      <dgm:prSet presAssocID="{A2EF4F65-8135-4FFF-AA1A-09D38C512D9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9A2B8260-0FC5-4F0E-9E84-929948E5030A}" type="pres">
      <dgm:prSet presAssocID="{A2EF4F65-8135-4FFF-AA1A-09D38C512D95}" presName="spaceRect" presStyleCnt="0"/>
      <dgm:spPr/>
    </dgm:pt>
    <dgm:pt modelId="{2721B510-EE88-4341-BE63-E766F205D4C3}" type="pres">
      <dgm:prSet presAssocID="{A2EF4F65-8135-4FFF-AA1A-09D38C512D95}" presName="textRect" presStyleLbl="revTx" presStyleIdx="0" presStyleCnt="2">
        <dgm:presLayoutVars>
          <dgm:chMax val="1"/>
          <dgm:chPref val="1"/>
        </dgm:presLayoutVars>
      </dgm:prSet>
      <dgm:spPr/>
    </dgm:pt>
    <dgm:pt modelId="{BA04F138-9BD2-4D3C-8505-BDD304806A48}" type="pres">
      <dgm:prSet presAssocID="{261650D2-1289-4B96-9F41-E94DA76865E9}" presName="sibTrans" presStyleCnt="0"/>
      <dgm:spPr/>
    </dgm:pt>
    <dgm:pt modelId="{AB5F078D-8EC3-4CF1-8B4B-7AA3AC0C6F0B}" type="pres">
      <dgm:prSet presAssocID="{D3D2D13D-BEE3-41F7-B859-74CDDD69BFF6}" presName="compNode" presStyleCnt="0"/>
      <dgm:spPr/>
    </dgm:pt>
    <dgm:pt modelId="{3E2232B9-AD25-4D79-B23D-31577FB56D0C}" type="pres">
      <dgm:prSet presAssocID="{D3D2D13D-BEE3-41F7-B859-74CDDD69BFF6}" presName="iconBgRect" presStyleLbl="bgShp" presStyleIdx="1" presStyleCnt="2"/>
      <dgm:spPr/>
    </dgm:pt>
    <dgm:pt modelId="{DDBF5411-DEAA-4769-81DA-4E39828CC394}" type="pres">
      <dgm:prSet presAssocID="{D3D2D13D-BEE3-41F7-B859-74CDDD69BFF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vil Face with Solid Fill"/>
        </a:ext>
      </dgm:extLst>
    </dgm:pt>
    <dgm:pt modelId="{5FE479F3-FDB4-44E5-947E-092C62CED7AC}" type="pres">
      <dgm:prSet presAssocID="{D3D2D13D-BEE3-41F7-B859-74CDDD69BFF6}" presName="spaceRect" presStyleCnt="0"/>
      <dgm:spPr/>
    </dgm:pt>
    <dgm:pt modelId="{4FBC3467-A41D-48C4-9D5C-296B28F1F1C6}" type="pres">
      <dgm:prSet presAssocID="{D3D2D13D-BEE3-41F7-B859-74CDDD69BFF6}" presName="textRect" presStyleLbl="revTx" presStyleIdx="1" presStyleCnt="2">
        <dgm:presLayoutVars>
          <dgm:chMax val="1"/>
          <dgm:chPref val="1"/>
        </dgm:presLayoutVars>
      </dgm:prSet>
      <dgm:spPr/>
    </dgm:pt>
  </dgm:ptLst>
  <dgm:cxnLst>
    <dgm:cxn modelId="{A84DCA22-3AC0-48A5-A954-EE859A7268CC}" type="presOf" srcId="{A2EF4F65-8135-4FFF-AA1A-09D38C512D95}" destId="{2721B510-EE88-4341-BE63-E766F205D4C3}" srcOrd="0" destOrd="0" presId="urn:microsoft.com/office/officeart/2018/5/layout/IconCircleLabelList"/>
    <dgm:cxn modelId="{2C0B5036-FDEA-4C26-9A5A-7DC071F82A6E}" type="presOf" srcId="{034FCFD3-FBE5-4A99-BA27-57D3C6038A71}" destId="{4E79328C-DDB5-4920-8DE9-FF33B753B221}" srcOrd="0" destOrd="0" presId="urn:microsoft.com/office/officeart/2018/5/layout/IconCircleLabelList"/>
    <dgm:cxn modelId="{CF2E7039-61D6-42FA-892F-2309977D4CA4}" type="presOf" srcId="{D3D2D13D-BEE3-41F7-B859-74CDDD69BFF6}" destId="{4FBC3467-A41D-48C4-9D5C-296B28F1F1C6}" srcOrd="0" destOrd="0" presId="urn:microsoft.com/office/officeart/2018/5/layout/IconCircleLabelList"/>
    <dgm:cxn modelId="{8AA771A5-5326-4095-B983-6649BE540F68}" srcId="{034FCFD3-FBE5-4A99-BA27-57D3C6038A71}" destId="{D3D2D13D-BEE3-41F7-B859-74CDDD69BFF6}" srcOrd="1" destOrd="0" parTransId="{357A3792-87A1-4EC3-A817-C35AD2D619A3}" sibTransId="{235FC9B1-D915-4A0D-9240-79908D2C6EB2}"/>
    <dgm:cxn modelId="{C3BF96DA-6DC7-412B-AC72-10D7CF108665}" srcId="{034FCFD3-FBE5-4A99-BA27-57D3C6038A71}" destId="{A2EF4F65-8135-4FFF-AA1A-09D38C512D95}" srcOrd="0" destOrd="0" parTransId="{93BBC62D-F384-4BFE-B4B3-9A6C9F5227A1}" sibTransId="{261650D2-1289-4B96-9F41-E94DA76865E9}"/>
    <dgm:cxn modelId="{B067B4F1-0AC3-430B-869C-F132031D0CC4}" type="presParOf" srcId="{4E79328C-DDB5-4920-8DE9-FF33B753B221}" destId="{9C77D47C-719D-48E0-AE15-A74B5A5B46F6}" srcOrd="0" destOrd="0" presId="urn:microsoft.com/office/officeart/2018/5/layout/IconCircleLabelList"/>
    <dgm:cxn modelId="{7148A484-FD7B-4A53-9539-C50DB34D3174}" type="presParOf" srcId="{9C77D47C-719D-48E0-AE15-A74B5A5B46F6}" destId="{36619E14-D29D-4FE5-B4AA-AE6E20290C56}" srcOrd="0" destOrd="0" presId="urn:microsoft.com/office/officeart/2018/5/layout/IconCircleLabelList"/>
    <dgm:cxn modelId="{C147B624-C130-4471-ADB1-70B1F1B9D4F3}" type="presParOf" srcId="{9C77D47C-719D-48E0-AE15-A74B5A5B46F6}" destId="{07A21A6D-E6B8-4DA3-9B03-3C434169D005}" srcOrd="1" destOrd="0" presId="urn:microsoft.com/office/officeart/2018/5/layout/IconCircleLabelList"/>
    <dgm:cxn modelId="{9BA94081-B8C7-4B67-B689-E255967929EF}" type="presParOf" srcId="{9C77D47C-719D-48E0-AE15-A74B5A5B46F6}" destId="{9A2B8260-0FC5-4F0E-9E84-929948E5030A}" srcOrd="2" destOrd="0" presId="urn:microsoft.com/office/officeart/2018/5/layout/IconCircleLabelList"/>
    <dgm:cxn modelId="{808D94D2-16E2-482E-805C-C88748C82BFA}" type="presParOf" srcId="{9C77D47C-719D-48E0-AE15-A74B5A5B46F6}" destId="{2721B510-EE88-4341-BE63-E766F205D4C3}" srcOrd="3" destOrd="0" presId="urn:microsoft.com/office/officeart/2018/5/layout/IconCircleLabelList"/>
    <dgm:cxn modelId="{1332FF1A-0F1F-46E7-9212-E42E384CC46F}" type="presParOf" srcId="{4E79328C-DDB5-4920-8DE9-FF33B753B221}" destId="{BA04F138-9BD2-4D3C-8505-BDD304806A48}" srcOrd="1" destOrd="0" presId="urn:microsoft.com/office/officeart/2018/5/layout/IconCircleLabelList"/>
    <dgm:cxn modelId="{E8301C3A-AD22-4576-9CC3-C163CB7E321E}" type="presParOf" srcId="{4E79328C-DDB5-4920-8DE9-FF33B753B221}" destId="{AB5F078D-8EC3-4CF1-8B4B-7AA3AC0C6F0B}" srcOrd="2" destOrd="0" presId="urn:microsoft.com/office/officeart/2018/5/layout/IconCircleLabelList"/>
    <dgm:cxn modelId="{6280CFAF-A22D-43A4-97AB-DF4CE2A7B884}" type="presParOf" srcId="{AB5F078D-8EC3-4CF1-8B4B-7AA3AC0C6F0B}" destId="{3E2232B9-AD25-4D79-B23D-31577FB56D0C}" srcOrd="0" destOrd="0" presId="urn:microsoft.com/office/officeart/2018/5/layout/IconCircleLabelList"/>
    <dgm:cxn modelId="{5E4396D6-9761-4623-A65D-0F55A7BDD14C}" type="presParOf" srcId="{AB5F078D-8EC3-4CF1-8B4B-7AA3AC0C6F0B}" destId="{DDBF5411-DEAA-4769-81DA-4E39828CC394}" srcOrd="1" destOrd="0" presId="urn:microsoft.com/office/officeart/2018/5/layout/IconCircleLabelList"/>
    <dgm:cxn modelId="{8841F769-6A72-4302-BF62-40241E8983BA}" type="presParOf" srcId="{AB5F078D-8EC3-4CF1-8B4B-7AA3AC0C6F0B}" destId="{5FE479F3-FDB4-44E5-947E-092C62CED7AC}" srcOrd="2" destOrd="0" presId="urn:microsoft.com/office/officeart/2018/5/layout/IconCircleLabelList"/>
    <dgm:cxn modelId="{2036B5EC-F05D-49FF-89D4-E2D8890117C7}" type="presParOf" srcId="{AB5F078D-8EC3-4CF1-8B4B-7AA3AC0C6F0B}" destId="{4FBC3467-A41D-48C4-9D5C-296B28F1F1C6}"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7BF11E-9892-4D53-837A-2FD0DF1BF91E}"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9D15E447-D143-4818-A49B-140713CBCEEC}">
      <dgm:prSet/>
      <dgm:spPr/>
      <dgm:t>
        <a:bodyPr/>
        <a:lstStyle/>
        <a:p>
          <a:r>
            <a:rPr lang="en-US" i="0" baseline="0" dirty="0">
              <a:latin typeface="Georgia" panose="02040502050405020303" pitchFamily="18" charset="0"/>
            </a:rPr>
            <a:t>Grief comes with a huge range of emotions</a:t>
          </a:r>
          <a:endParaRPr lang="en-US" dirty="0">
            <a:latin typeface="Georgia" panose="02040502050405020303" pitchFamily="18" charset="0"/>
          </a:endParaRPr>
        </a:p>
      </dgm:t>
    </dgm:pt>
    <dgm:pt modelId="{0D1E6AD0-6156-4F64-A14A-F3F6D829E8F0}" type="parTrans" cxnId="{1184DBF5-237C-4FB7-AC9A-A482C7236856}">
      <dgm:prSet/>
      <dgm:spPr/>
      <dgm:t>
        <a:bodyPr/>
        <a:lstStyle/>
        <a:p>
          <a:endParaRPr lang="en-US"/>
        </a:p>
      </dgm:t>
    </dgm:pt>
    <dgm:pt modelId="{6242E426-BBD2-4B0A-AF61-85A239895402}" type="sibTrans" cxnId="{1184DBF5-237C-4FB7-AC9A-A482C7236856}">
      <dgm:prSet/>
      <dgm:spPr/>
      <dgm:t>
        <a:bodyPr/>
        <a:lstStyle/>
        <a:p>
          <a:endParaRPr lang="en-US" dirty="0"/>
        </a:p>
      </dgm:t>
    </dgm:pt>
    <dgm:pt modelId="{B370E07E-BB68-443B-9270-F5A38BF54040}">
      <dgm:prSet/>
      <dgm:spPr/>
      <dgm:t>
        <a:bodyPr/>
        <a:lstStyle/>
        <a:p>
          <a:r>
            <a:rPr lang="en-US" i="0" baseline="0" dirty="0">
              <a:latin typeface="Georgia" panose="02040502050405020303" pitchFamily="18" charset="0"/>
            </a:rPr>
            <a:t>Grief turns out to be so much more than just emotions</a:t>
          </a:r>
          <a:endParaRPr lang="en-US" dirty="0">
            <a:latin typeface="Georgia" panose="02040502050405020303" pitchFamily="18" charset="0"/>
          </a:endParaRPr>
        </a:p>
      </dgm:t>
    </dgm:pt>
    <dgm:pt modelId="{FB056ADF-2BDD-415C-9F41-EB5203AEBBD6}" type="parTrans" cxnId="{FA48A6B4-426D-4A52-8DB8-4D0A0BA5AA0E}">
      <dgm:prSet/>
      <dgm:spPr/>
      <dgm:t>
        <a:bodyPr/>
        <a:lstStyle/>
        <a:p>
          <a:endParaRPr lang="en-US"/>
        </a:p>
      </dgm:t>
    </dgm:pt>
    <dgm:pt modelId="{4940C7BB-8CC4-49FE-B149-D751153328E7}" type="sibTrans" cxnId="{FA48A6B4-426D-4A52-8DB8-4D0A0BA5AA0E}">
      <dgm:prSet/>
      <dgm:spPr/>
      <dgm:t>
        <a:bodyPr/>
        <a:lstStyle/>
        <a:p>
          <a:endParaRPr lang="en-US" dirty="0"/>
        </a:p>
      </dgm:t>
    </dgm:pt>
    <dgm:pt modelId="{6D7151AF-7667-49BD-AE21-6EF33E0119BA}">
      <dgm:prSet/>
      <dgm:spPr/>
      <dgm:t>
        <a:bodyPr/>
        <a:lstStyle/>
        <a:p>
          <a:r>
            <a:rPr lang="en-US" i="0" baseline="0" dirty="0">
              <a:latin typeface="Georgia" panose="02040502050405020303" pitchFamily="18" charset="0"/>
            </a:rPr>
            <a:t>It’s hard to do things you used to be able to do</a:t>
          </a:r>
          <a:endParaRPr lang="en-US" dirty="0">
            <a:latin typeface="Georgia" panose="02040502050405020303" pitchFamily="18" charset="0"/>
          </a:endParaRPr>
        </a:p>
      </dgm:t>
    </dgm:pt>
    <dgm:pt modelId="{F6BE740A-AD49-46F9-AD67-7C68F2E5F3BF}" type="parTrans" cxnId="{EDB50F28-1942-44FA-84D7-E03FB781BF9A}">
      <dgm:prSet/>
      <dgm:spPr/>
      <dgm:t>
        <a:bodyPr/>
        <a:lstStyle/>
        <a:p>
          <a:endParaRPr lang="en-US"/>
        </a:p>
      </dgm:t>
    </dgm:pt>
    <dgm:pt modelId="{54FAFF3D-CDF4-4AD2-BA28-ECBF86DC34EA}" type="sibTrans" cxnId="{EDB50F28-1942-44FA-84D7-E03FB781BF9A}">
      <dgm:prSet/>
      <dgm:spPr/>
      <dgm:t>
        <a:bodyPr/>
        <a:lstStyle/>
        <a:p>
          <a:endParaRPr lang="en-US" dirty="0"/>
        </a:p>
      </dgm:t>
    </dgm:pt>
    <dgm:pt modelId="{FD486711-B258-493E-9730-0A183A6CEE5E}">
      <dgm:prSet custT="1"/>
      <dgm:spPr/>
      <dgm:t>
        <a:bodyPr/>
        <a:lstStyle/>
        <a:p>
          <a:pPr>
            <a:lnSpc>
              <a:spcPct val="100000"/>
            </a:lnSpc>
            <a:spcAft>
              <a:spcPts val="0"/>
            </a:spcAft>
          </a:pPr>
          <a:r>
            <a:rPr lang="en-US" sz="2000" i="0" baseline="0" dirty="0">
              <a:latin typeface="Georgia" panose="02040502050405020303" pitchFamily="18" charset="0"/>
            </a:rPr>
            <a:t>There’s no syllabus, how-to manual, or timeline for grief</a:t>
          </a:r>
          <a:endParaRPr lang="en-US" sz="2000" dirty="0">
            <a:latin typeface="Georgia" panose="02040502050405020303" pitchFamily="18" charset="0"/>
          </a:endParaRPr>
        </a:p>
      </dgm:t>
    </dgm:pt>
    <dgm:pt modelId="{7EFA4502-D60D-4F81-BF60-D2ECF94520A9}" type="parTrans" cxnId="{3DF52E83-ED9E-475D-AF87-19D2B00F2E7F}">
      <dgm:prSet/>
      <dgm:spPr/>
      <dgm:t>
        <a:bodyPr/>
        <a:lstStyle/>
        <a:p>
          <a:endParaRPr lang="en-US"/>
        </a:p>
      </dgm:t>
    </dgm:pt>
    <dgm:pt modelId="{8CBD55AA-ADC0-4AB1-AEB7-6E2511344C7E}" type="sibTrans" cxnId="{3DF52E83-ED9E-475D-AF87-19D2B00F2E7F}">
      <dgm:prSet/>
      <dgm:spPr/>
      <dgm:t>
        <a:bodyPr/>
        <a:lstStyle/>
        <a:p>
          <a:endParaRPr lang="en-US"/>
        </a:p>
      </dgm:t>
    </dgm:pt>
    <dgm:pt modelId="{266570CE-6467-4952-B126-5B9E81BCEA97}" type="pres">
      <dgm:prSet presAssocID="{997BF11E-9892-4D53-837A-2FD0DF1BF91E}" presName="outerComposite" presStyleCnt="0">
        <dgm:presLayoutVars>
          <dgm:chMax val="5"/>
          <dgm:dir/>
          <dgm:resizeHandles val="exact"/>
        </dgm:presLayoutVars>
      </dgm:prSet>
      <dgm:spPr/>
    </dgm:pt>
    <dgm:pt modelId="{957F206F-F5B5-444B-B14D-7000CD058BFE}" type="pres">
      <dgm:prSet presAssocID="{997BF11E-9892-4D53-837A-2FD0DF1BF91E}" presName="dummyMaxCanvas" presStyleCnt="0">
        <dgm:presLayoutVars/>
      </dgm:prSet>
      <dgm:spPr/>
    </dgm:pt>
    <dgm:pt modelId="{E801BB1F-78ED-40C2-994B-CF205C1776B8}" type="pres">
      <dgm:prSet presAssocID="{997BF11E-9892-4D53-837A-2FD0DF1BF91E}" presName="FourNodes_1" presStyleLbl="node1" presStyleIdx="0" presStyleCnt="4">
        <dgm:presLayoutVars>
          <dgm:bulletEnabled val="1"/>
        </dgm:presLayoutVars>
      </dgm:prSet>
      <dgm:spPr/>
    </dgm:pt>
    <dgm:pt modelId="{FF6F632A-ADA4-4834-9DDA-911E53E0F544}" type="pres">
      <dgm:prSet presAssocID="{997BF11E-9892-4D53-837A-2FD0DF1BF91E}" presName="FourNodes_2" presStyleLbl="node1" presStyleIdx="1" presStyleCnt="4">
        <dgm:presLayoutVars>
          <dgm:bulletEnabled val="1"/>
        </dgm:presLayoutVars>
      </dgm:prSet>
      <dgm:spPr/>
    </dgm:pt>
    <dgm:pt modelId="{65D0E83C-73C8-444B-A9A9-EF146069977C}" type="pres">
      <dgm:prSet presAssocID="{997BF11E-9892-4D53-837A-2FD0DF1BF91E}" presName="FourNodes_3" presStyleLbl="node1" presStyleIdx="2" presStyleCnt="4">
        <dgm:presLayoutVars>
          <dgm:bulletEnabled val="1"/>
        </dgm:presLayoutVars>
      </dgm:prSet>
      <dgm:spPr/>
    </dgm:pt>
    <dgm:pt modelId="{16674F7B-BE66-4833-ADF9-FA7AF988E30D}" type="pres">
      <dgm:prSet presAssocID="{997BF11E-9892-4D53-837A-2FD0DF1BF91E}" presName="FourNodes_4" presStyleLbl="node1" presStyleIdx="3" presStyleCnt="4">
        <dgm:presLayoutVars>
          <dgm:bulletEnabled val="1"/>
        </dgm:presLayoutVars>
      </dgm:prSet>
      <dgm:spPr/>
    </dgm:pt>
    <dgm:pt modelId="{C5145D2C-8203-4A3B-8611-EEEE4CDFBCE3}" type="pres">
      <dgm:prSet presAssocID="{997BF11E-9892-4D53-837A-2FD0DF1BF91E}" presName="FourConn_1-2" presStyleLbl="fgAccFollowNode1" presStyleIdx="0" presStyleCnt="3">
        <dgm:presLayoutVars>
          <dgm:bulletEnabled val="1"/>
        </dgm:presLayoutVars>
      </dgm:prSet>
      <dgm:spPr/>
    </dgm:pt>
    <dgm:pt modelId="{37799AB9-53C3-47AF-A646-1C1134D74CA4}" type="pres">
      <dgm:prSet presAssocID="{997BF11E-9892-4D53-837A-2FD0DF1BF91E}" presName="FourConn_2-3" presStyleLbl="fgAccFollowNode1" presStyleIdx="1" presStyleCnt="3">
        <dgm:presLayoutVars>
          <dgm:bulletEnabled val="1"/>
        </dgm:presLayoutVars>
      </dgm:prSet>
      <dgm:spPr/>
    </dgm:pt>
    <dgm:pt modelId="{7DC87918-706C-4708-B8BD-23F9BD059E02}" type="pres">
      <dgm:prSet presAssocID="{997BF11E-9892-4D53-837A-2FD0DF1BF91E}" presName="FourConn_3-4" presStyleLbl="fgAccFollowNode1" presStyleIdx="2" presStyleCnt="3">
        <dgm:presLayoutVars>
          <dgm:bulletEnabled val="1"/>
        </dgm:presLayoutVars>
      </dgm:prSet>
      <dgm:spPr/>
    </dgm:pt>
    <dgm:pt modelId="{6C452C35-9F02-48D1-91B2-8E7FC73A9409}" type="pres">
      <dgm:prSet presAssocID="{997BF11E-9892-4D53-837A-2FD0DF1BF91E}" presName="FourNodes_1_text" presStyleLbl="node1" presStyleIdx="3" presStyleCnt="4">
        <dgm:presLayoutVars>
          <dgm:bulletEnabled val="1"/>
        </dgm:presLayoutVars>
      </dgm:prSet>
      <dgm:spPr/>
    </dgm:pt>
    <dgm:pt modelId="{7020276B-9851-41E0-A585-E99EE406E10B}" type="pres">
      <dgm:prSet presAssocID="{997BF11E-9892-4D53-837A-2FD0DF1BF91E}" presName="FourNodes_2_text" presStyleLbl="node1" presStyleIdx="3" presStyleCnt="4">
        <dgm:presLayoutVars>
          <dgm:bulletEnabled val="1"/>
        </dgm:presLayoutVars>
      </dgm:prSet>
      <dgm:spPr/>
    </dgm:pt>
    <dgm:pt modelId="{DC0C7D39-B42C-460D-A124-194CBF669090}" type="pres">
      <dgm:prSet presAssocID="{997BF11E-9892-4D53-837A-2FD0DF1BF91E}" presName="FourNodes_3_text" presStyleLbl="node1" presStyleIdx="3" presStyleCnt="4">
        <dgm:presLayoutVars>
          <dgm:bulletEnabled val="1"/>
        </dgm:presLayoutVars>
      </dgm:prSet>
      <dgm:spPr/>
    </dgm:pt>
    <dgm:pt modelId="{E3655250-BBA0-4580-BAF4-3787C1325CD0}" type="pres">
      <dgm:prSet presAssocID="{997BF11E-9892-4D53-837A-2FD0DF1BF91E}" presName="FourNodes_4_text" presStyleLbl="node1" presStyleIdx="3" presStyleCnt="4">
        <dgm:presLayoutVars>
          <dgm:bulletEnabled val="1"/>
        </dgm:presLayoutVars>
      </dgm:prSet>
      <dgm:spPr/>
    </dgm:pt>
  </dgm:ptLst>
  <dgm:cxnLst>
    <dgm:cxn modelId="{B70BDF08-5EA2-40BB-84C5-0DDED2C309C7}" type="presOf" srcId="{4940C7BB-8CC4-49FE-B149-D751153328E7}" destId="{37799AB9-53C3-47AF-A646-1C1134D74CA4}" srcOrd="0" destOrd="0" presId="urn:microsoft.com/office/officeart/2005/8/layout/vProcess5"/>
    <dgm:cxn modelId="{36F78F0B-BD10-406E-A754-989A11572570}" type="presOf" srcId="{FD486711-B258-493E-9730-0A183A6CEE5E}" destId="{16674F7B-BE66-4833-ADF9-FA7AF988E30D}" srcOrd="0" destOrd="0" presId="urn:microsoft.com/office/officeart/2005/8/layout/vProcess5"/>
    <dgm:cxn modelId="{C4B69E0D-FD52-41D5-930F-5833211D9F0B}" type="presOf" srcId="{FD486711-B258-493E-9730-0A183A6CEE5E}" destId="{E3655250-BBA0-4580-BAF4-3787C1325CD0}" srcOrd="1" destOrd="0" presId="urn:microsoft.com/office/officeart/2005/8/layout/vProcess5"/>
    <dgm:cxn modelId="{EDB50F28-1942-44FA-84D7-E03FB781BF9A}" srcId="{997BF11E-9892-4D53-837A-2FD0DF1BF91E}" destId="{6D7151AF-7667-49BD-AE21-6EF33E0119BA}" srcOrd="2" destOrd="0" parTransId="{F6BE740A-AD49-46F9-AD67-7C68F2E5F3BF}" sibTransId="{54FAFF3D-CDF4-4AD2-BA28-ECBF86DC34EA}"/>
    <dgm:cxn modelId="{A6602546-67BA-466A-9B28-86D118B8C6F2}" type="presOf" srcId="{997BF11E-9892-4D53-837A-2FD0DF1BF91E}" destId="{266570CE-6467-4952-B126-5B9E81BCEA97}" srcOrd="0" destOrd="0" presId="urn:microsoft.com/office/officeart/2005/8/layout/vProcess5"/>
    <dgm:cxn modelId="{13830149-D6F0-4357-9F10-750E97842E99}" type="presOf" srcId="{6D7151AF-7667-49BD-AE21-6EF33E0119BA}" destId="{DC0C7D39-B42C-460D-A124-194CBF669090}" srcOrd="1" destOrd="0" presId="urn:microsoft.com/office/officeart/2005/8/layout/vProcess5"/>
    <dgm:cxn modelId="{BEF70A4A-D8E6-4F02-8836-0390EFD73EFF}" type="presOf" srcId="{B370E07E-BB68-443B-9270-F5A38BF54040}" destId="{FF6F632A-ADA4-4834-9DDA-911E53E0F544}" srcOrd="0" destOrd="0" presId="urn:microsoft.com/office/officeart/2005/8/layout/vProcess5"/>
    <dgm:cxn modelId="{A3696153-EF26-4CAF-B067-6EB5EC0DF7D9}" type="presOf" srcId="{54FAFF3D-CDF4-4AD2-BA28-ECBF86DC34EA}" destId="{7DC87918-706C-4708-B8BD-23F9BD059E02}" srcOrd="0" destOrd="0" presId="urn:microsoft.com/office/officeart/2005/8/layout/vProcess5"/>
    <dgm:cxn modelId="{AB52F16D-08C1-4753-BCEE-35B30683509E}" type="presOf" srcId="{B370E07E-BB68-443B-9270-F5A38BF54040}" destId="{7020276B-9851-41E0-A585-E99EE406E10B}" srcOrd="1" destOrd="0" presId="urn:microsoft.com/office/officeart/2005/8/layout/vProcess5"/>
    <dgm:cxn modelId="{2DAAB472-02B7-4E28-A00A-A5C4097631F4}" type="presOf" srcId="{6D7151AF-7667-49BD-AE21-6EF33E0119BA}" destId="{65D0E83C-73C8-444B-A9A9-EF146069977C}" srcOrd="0" destOrd="0" presId="urn:microsoft.com/office/officeart/2005/8/layout/vProcess5"/>
    <dgm:cxn modelId="{3DF52E83-ED9E-475D-AF87-19D2B00F2E7F}" srcId="{997BF11E-9892-4D53-837A-2FD0DF1BF91E}" destId="{FD486711-B258-493E-9730-0A183A6CEE5E}" srcOrd="3" destOrd="0" parTransId="{7EFA4502-D60D-4F81-BF60-D2ECF94520A9}" sibTransId="{8CBD55AA-ADC0-4AB1-AEB7-6E2511344C7E}"/>
    <dgm:cxn modelId="{B514ED83-D32C-45E0-92CD-3C632A51C2B1}" type="presOf" srcId="{9D15E447-D143-4818-A49B-140713CBCEEC}" destId="{6C452C35-9F02-48D1-91B2-8E7FC73A9409}" srcOrd="1" destOrd="0" presId="urn:microsoft.com/office/officeart/2005/8/layout/vProcess5"/>
    <dgm:cxn modelId="{20CC3DA4-F09C-466D-97BF-27A57EB20E37}" type="presOf" srcId="{6242E426-BBD2-4B0A-AF61-85A239895402}" destId="{C5145D2C-8203-4A3B-8611-EEEE4CDFBCE3}" srcOrd="0" destOrd="0" presId="urn:microsoft.com/office/officeart/2005/8/layout/vProcess5"/>
    <dgm:cxn modelId="{FA48A6B4-426D-4A52-8DB8-4D0A0BA5AA0E}" srcId="{997BF11E-9892-4D53-837A-2FD0DF1BF91E}" destId="{B370E07E-BB68-443B-9270-F5A38BF54040}" srcOrd="1" destOrd="0" parTransId="{FB056ADF-2BDD-415C-9F41-EB5203AEBBD6}" sibTransId="{4940C7BB-8CC4-49FE-B149-D751153328E7}"/>
    <dgm:cxn modelId="{467A89B7-C98B-4EB9-928B-8B76FA802071}" type="presOf" srcId="{9D15E447-D143-4818-A49B-140713CBCEEC}" destId="{E801BB1F-78ED-40C2-994B-CF205C1776B8}" srcOrd="0" destOrd="0" presId="urn:microsoft.com/office/officeart/2005/8/layout/vProcess5"/>
    <dgm:cxn modelId="{1184DBF5-237C-4FB7-AC9A-A482C7236856}" srcId="{997BF11E-9892-4D53-837A-2FD0DF1BF91E}" destId="{9D15E447-D143-4818-A49B-140713CBCEEC}" srcOrd="0" destOrd="0" parTransId="{0D1E6AD0-6156-4F64-A14A-F3F6D829E8F0}" sibTransId="{6242E426-BBD2-4B0A-AF61-85A239895402}"/>
    <dgm:cxn modelId="{55B7AD6F-3401-4729-84D6-375265F3C360}" type="presParOf" srcId="{266570CE-6467-4952-B126-5B9E81BCEA97}" destId="{957F206F-F5B5-444B-B14D-7000CD058BFE}" srcOrd="0" destOrd="0" presId="urn:microsoft.com/office/officeart/2005/8/layout/vProcess5"/>
    <dgm:cxn modelId="{68E71F67-1C6E-4560-8661-DB06E57353E3}" type="presParOf" srcId="{266570CE-6467-4952-B126-5B9E81BCEA97}" destId="{E801BB1F-78ED-40C2-994B-CF205C1776B8}" srcOrd="1" destOrd="0" presId="urn:microsoft.com/office/officeart/2005/8/layout/vProcess5"/>
    <dgm:cxn modelId="{1E9A8CCF-C7DF-4471-8B0E-764975F80351}" type="presParOf" srcId="{266570CE-6467-4952-B126-5B9E81BCEA97}" destId="{FF6F632A-ADA4-4834-9DDA-911E53E0F544}" srcOrd="2" destOrd="0" presId="urn:microsoft.com/office/officeart/2005/8/layout/vProcess5"/>
    <dgm:cxn modelId="{BF1E4F44-EAAC-4E91-9C5F-8ADBDB18369C}" type="presParOf" srcId="{266570CE-6467-4952-B126-5B9E81BCEA97}" destId="{65D0E83C-73C8-444B-A9A9-EF146069977C}" srcOrd="3" destOrd="0" presId="urn:microsoft.com/office/officeart/2005/8/layout/vProcess5"/>
    <dgm:cxn modelId="{45E8706F-CBD6-4666-8E6C-8021E7760467}" type="presParOf" srcId="{266570CE-6467-4952-B126-5B9E81BCEA97}" destId="{16674F7B-BE66-4833-ADF9-FA7AF988E30D}" srcOrd="4" destOrd="0" presId="urn:microsoft.com/office/officeart/2005/8/layout/vProcess5"/>
    <dgm:cxn modelId="{B479D1B6-764B-40D4-8221-A9581813278B}" type="presParOf" srcId="{266570CE-6467-4952-B126-5B9E81BCEA97}" destId="{C5145D2C-8203-4A3B-8611-EEEE4CDFBCE3}" srcOrd="5" destOrd="0" presId="urn:microsoft.com/office/officeart/2005/8/layout/vProcess5"/>
    <dgm:cxn modelId="{071719FA-8DB1-424F-93E9-766136F5207C}" type="presParOf" srcId="{266570CE-6467-4952-B126-5B9E81BCEA97}" destId="{37799AB9-53C3-47AF-A646-1C1134D74CA4}" srcOrd="6" destOrd="0" presId="urn:microsoft.com/office/officeart/2005/8/layout/vProcess5"/>
    <dgm:cxn modelId="{41899161-A4BF-4943-9030-ED70EC18FF6F}" type="presParOf" srcId="{266570CE-6467-4952-B126-5B9E81BCEA97}" destId="{7DC87918-706C-4708-B8BD-23F9BD059E02}" srcOrd="7" destOrd="0" presId="urn:microsoft.com/office/officeart/2005/8/layout/vProcess5"/>
    <dgm:cxn modelId="{516B551C-49E0-4DB1-BD55-F3632702E4CF}" type="presParOf" srcId="{266570CE-6467-4952-B126-5B9E81BCEA97}" destId="{6C452C35-9F02-48D1-91B2-8E7FC73A9409}" srcOrd="8" destOrd="0" presId="urn:microsoft.com/office/officeart/2005/8/layout/vProcess5"/>
    <dgm:cxn modelId="{F93370F3-2D0C-45A8-99A6-5EC0E3644F62}" type="presParOf" srcId="{266570CE-6467-4952-B126-5B9E81BCEA97}" destId="{7020276B-9851-41E0-A585-E99EE406E10B}" srcOrd="9" destOrd="0" presId="urn:microsoft.com/office/officeart/2005/8/layout/vProcess5"/>
    <dgm:cxn modelId="{2FB7D5C6-E5B4-463E-A333-0AFE9802E7A0}" type="presParOf" srcId="{266570CE-6467-4952-B126-5B9E81BCEA97}" destId="{DC0C7D39-B42C-460D-A124-194CBF669090}" srcOrd="10" destOrd="0" presId="urn:microsoft.com/office/officeart/2005/8/layout/vProcess5"/>
    <dgm:cxn modelId="{4D9971DE-E300-4685-BF4A-64C3E86F0869}" type="presParOf" srcId="{266570CE-6467-4952-B126-5B9E81BCEA97}" destId="{E3655250-BBA0-4580-BAF4-3787C1325CD0}"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3A78E9-B2D8-4BA4-9A17-7C2DAA03BE6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CBB2CD3-33B9-4013-8935-A21456B782A0}">
      <dgm:prSet custT="1"/>
      <dgm:spPr/>
      <dgm:t>
        <a:bodyPr/>
        <a:lstStyle/>
        <a:p>
          <a:pPr>
            <a:lnSpc>
              <a:spcPct val="100000"/>
            </a:lnSpc>
            <a:spcAft>
              <a:spcPts val="0"/>
            </a:spcAft>
          </a:pPr>
          <a:r>
            <a:rPr lang="en-US" sz="2400" i="0" baseline="0" dirty="0">
              <a:latin typeface="Georgia" panose="02040502050405020303" pitchFamily="18" charset="0"/>
            </a:rPr>
            <a:t>Listen and talk with them</a:t>
          </a:r>
          <a:endParaRPr lang="en-US" sz="2400" dirty="0">
            <a:latin typeface="Georgia" panose="02040502050405020303" pitchFamily="18" charset="0"/>
          </a:endParaRPr>
        </a:p>
      </dgm:t>
    </dgm:pt>
    <dgm:pt modelId="{BD390A62-C520-4D2E-8542-86F28D029C8E}" type="parTrans" cxnId="{884146F1-8748-4476-B5F8-D353D0774F34}">
      <dgm:prSet/>
      <dgm:spPr/>
      <dgm:t>
        <a:bodyPr/>
        <a:lstStyle/>
        <a:p>
          <a:endParaRPr lang="en-US"/>
        </a:p>
      </dgm:t>
    </dgm:pt>
    <dgm:pt modelId="{F38F9972-B937-42BD-879C-5A0CED4FD4E5}" type="sibTrans" cxnId="{884146F1-8748-4476-B5F8-D353D0774F34}">
      <dgm:prSet/>
      <dgm:spPr/>
      <dgm:t>
        <a:bodyPr/>
        <a:lstStyle/>
        <a:p>
          <a:endParaRPr lang="en-US"/>
        </a:p>
      </dgm:t>
    </dgm:pt>
    <dgm:pt modelId="{F60F59FE-4ACB-4AC8-AEBD-9281E80F8EF3}">
      <dgm:prSet custT="1"/>
      <dgm:spPr/>
      <dgm:t>
        <a:bodyPr/>
        <a:lstStyle/>
        <a:p>
          <a:pPr>
            <a:lnSpc>
              <a:spcPct val="100000"/>
            </a:lnSpc>
            <a:spcAft>
              <a:spcPts val="0"/>
            </a:spcAft>
          </a:pPr>
          <a:r>
            <a:rPr lang="en-US" sz="2400" i="0" baseline="0" dirty="0">
              <a:latin typeface="Georgia" panose="02040502050405020303" pitchFamily="18" charset="0"/>
            </a:rPr>
            <a:t>Provide safety and security</a:t>
          </a:r>
          <a:endParaRPr lang="en-US" sz="2400" dirty="0">
            <a:latin typeface="Georgia" panose="02040502050405020303" pitchFamily="18" charset="0"/>
          </a:endParaRPr>
        </a:p>
      </dgm:t>
    </dgm:pt>
    <dgm:pt modelId="{328F08F1-22C1-43A2-8ED4-A7733FBC5D84}" type="parTrans" cxnId="{F21E1AFD-CE8D-4AB9-83C4-73C429DB80D6}">
      <dgm:prSet/>
      <dgm:spPr/>
      <dgm:t>
        <a:bodyPr/>
        <a:lstStyle/>
        <a:p>
          <a:endParaRPr lang="en-US"/>
        </a:p>
      </dgm:t>
    </dgm:pt>
    <dgm:pt modelId="{C083BE32-CC81-48E3-B1DC-6D0690DC198D}" type="sibTrans" cxnId="{F21E1AFD-CE8D-4AB9-83C4-73C429DB80D6}">
      <dgm:prSet/>
      <dgm:spPr/>
      <dgm:t>
        <a:bodyPr/>
        <a:lstStyle/>
        <a:p>
          <a:endParaRPr lang="en-US"/>
        </a:p>
      </dgm:t>
    </dgm:pt>
    <dgm:pt modelId="{EF686F9E-A161-4B09-BC63-3C2894860E70}">
      <dgm:prSet custT="1"/>
      <dgm:spPr/>
      <dgm:t>
        <a:bodyPr/>
        <a:lstStyle/>
        <a:p>
          <a:pPr>
            <a:lnSpc>
              <a:spcPct val="100000"/>
            </a:lnSpc>
            <a:spcAft>
              <a:spcPts val="0"/>
            </a:spcAft>
          </a:pPr>
          <a:r>
            <a:rPr lang="en-US" sz="2400" i="0" baseline="0" dirty="0">
              <a:latin typeface="Georgia" panose="02040502050405020303" pitchFamily="18" charset="0"/>
            </a:rPr>
            <a:t>Provide opportunities for expression</a:t>
          </a:r>
          <a:endParaRPr lang="en-US" sz="2400" dirty="0">
            <a:latin typeface="Georgia" panose="02040502050405020303" pitchFamily="18" charset="0"/>
          </a:endParaRPr>
        </a:p>
      </dgm:t>
    </dgm:pt>
    <dgm:pt modelId="{7DCE95F2-968B-4202-9B5B-F0209986971B}" type="parTrans" cxnId="{F3DB3569-CBA7-4557-BFF2-5128A3DE1E62}">
      <dgm:prSet/>
      <dgm:spPr/>
      <dgm:t>
        <a:bodyPr/>
        <a:lstStyle/>
        <a:p>
          <a:endParaRPr lang="en-US"/>
        </a:p>
      </dgm:t>
    </dgm:pt>
    <dgm:pt modelId="{D4CD5453-21D3-4CDA-9B4A-767586601727}" type="sibTrans" cxnId="{F3DB3569-CBA7-4557-BFF2-5128A3DE1E62}">
      <dgm:prSet/>
      <dgm:spPr/>
      <dgm:t>
        <a:bodyPr/>
        <a:lstStyle/>
        <a:p>
          <a:endParaRPr lang="en-US"/>
        </a:p>
      </dgm:t>
    </dgm:pt>
    <dgm:pt modelId="{2241778E-71D0-4299-8227-1D089C97C593}">
      <dgm:prSet custT="1"/>
      <dgm:spPr/>
      <dgm:t>
        <a:bodyPr/>
        <a:lstStyle/>
        <a:p>
          <a:pPr>
            <a:lnSpc>
              <a:spcPct val="100000"/>
            </a:lnSpc>
            <a:spcAft>
              <a:spcPts val="0"/>
            </a:spcAft>
          </a:pPr>
          <a:r>
            <a:rPr lang="en-US" sz="2400" i="0" baseline="0" dirty="0">
              <a:latin typeface="Georgia" panose="02040502050405020303" pitchFamily="18" charset="0"/>
            </a:rPr>
            <a:t>Allow for a range of responses to loss</a:t>
          </a:r>
          <a:endParaRPr lang="en-US" sz="2400" dirty="0">
            <a:latin typeface="Georgia" panose="02040502050405020303" pitchFamily="18" charset="0"/>
          </a:endParaRPr>
        </a:p>
      </dgm:t>
    </dgm:pt>
    <dgm:pt modelId="{9DD083B3-A316-43C5-9173-371CBCC7425A}" type="parTrans" cxnId="{1380BE70-61B7-42CB-A066-94412ABB3D84}">
      <dgm:prSet/>
      <dgm:spPr/>
      <dgm:t>
        <a:bodyPr/>
        <a:lstStyle/>
        <a:p>
          <a:endParaRPr lang="en-US"/>
        </a:p>
      </dgm:t>
    </dgm:pt>
    <dgm:pt modelId="{13E985DC-CDAC-4355-ACF2-1F21C9805A44}" type="sibTrans" cxnId="{1380BE70-61B7-42CB-A066-94412ABB3D84}">
      <dgm:prSet/>
      <dgm:spPr/>
      <dgm:t>
        <a:bodyPr/>
        <a:lstStyle/>
        <a:p>
          <a:endParaRPr lang="en-US"/>
        </a:p>
      </dgm:t>
    </dgm:pt>
    <dgm:pt modelId="{47068554-4C92-4A68-8F03-F5D33EE4A372}" type="pres">
      <dgm:prSet presAssocID="{B83A78E9-B2D8-4BA4-9A17-7C2DAA03BE64}" presName="root" presStyleCnt="0">
        <dgm:presLayoutVars>
          <dgm:dir/>
          <dgm:resizeHandles val="exact"/>
        </dgm:presLayoutVars>
      </dgm:prSet>
      <dgm:spPr/>
    </dgm:pt>
    <dgm:pt modelId="{42857610-3CA1-4294-A8AB-E2A60F9E9DA7}" type="pres">
      <dgm:prSet presAssocID="{1CBB2CD3-33B9-4013-8935-A21456B782A0}" presName="compNode" presStyleCnt="0"/>
      <dgm:spPr/>
    </dgm:pt>
    <dgm:pt modelId="{A7399F11-0C67-4258-9959-F0F380966F46}" type="pres">
      <dgm:prSet presAssocID="{1CBB2CD3-33B9-4013-8935-A21456B782A0}" presName="bgRect" presStyleLbl="bgShp" presStyleIdx="0" presStyleCnt="4"/>
      <dgm:spPr/>
    </dgm:pt>
    <dgm:pt modelId="{2A6DFFE7-3ED6-41C2-8267-424B65C53F09}" type="pres">
      <dgm:prSet presAssocID="{1CBB2CD3-33B9-4013-8935-A21456B782A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af"/>
        </a:ext>
      </dgm:extLst>
    </dgm:pt>
    <dgm:pt modelId="{38BC31F0-0258-4907-84CC-5D394599757D}" type="pres">
      <dgm:prSet presAssocID="{1CBB2CD3-33B9-4013-8935-A21456B782A0}" presName="spaceRect" presStyleCnt="0"/>
      <dgm:spPr/>
    </dgm:pt>
    <dgm:pt modelId="{88CB19F3-859F-4432-B728-38FC2793CA4A}" type="pres">
      <dgm:prSet presAssocID="{1CBB2CD3-33B9-4013-8935-A21456B782A0}" presName="parTx" presStyleLbl="revTx" presStyleIdx="0" presStyleCnt="4">
        <dgm:presLayoutVars>
          <dgm:chMax val="0"/>
          <dgm:chPref val="0"/>
        </dgm:presLayoutVars>
      </dgm:prSet>
      <dgm:spPr/>
    </dgm:pt>
    <dgm:pt modelId="{BD351158-31DE-4187-B155-3CDE522682FB}" type="pres">
      <dgm:prSet presAssocID="{F38F9972-B937-42BD-879C-5A0CED4FD4E5}" presName="sibTrans" presStyleCnt="0"/>
      <dgm:spPr/>
    </dgm:pt>
    <dgm:pt modelId="{BDF20D65-E718-4964-B32C-DB982C4454C2}" type="pres">
      <dgm:prSet presAssocID="{F60F59FE-4ACB-4AC8-AEBD-9281E80F8EF3}" presName="compNode" presStyleCnt="0"/>
      <dgm:spPr/>
    </dgm:pt>
    <dgm:pt modelId="{627FCD88-42A0-441A-817C-A406BAA8628B}" type="pres">
      <dgm:prSet presAssocID="{F60F59FE-4ACB-4AC8-AEBD-9281E80F8EF3}" presName="bgRect" presStyleLbl="bgShp" presStyleIdx="1" presStyleCnt="4" custLinFactNeighborY="-1413"/>
      <dgm:spPr/>
    </dgm:pt>
    <dgm:pt modelId="{2368D8FA-CAB9-4A10-92CB-967BD66B43C9}" type="pres">
      <dgm:prSet presAssocID="{F60F59FE-4ACB-4AC8-AEBD-9281E80F8EF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ock"/>
        </a:ext>
      </dgm:extLst>
    </dgm:pt>
    <dgm:pt modelId="{4850F094-123B-4CEA-9589-C1C023DFFE03}" type="pres">
      <dgm:prSet presAssocID="{F60F59FE-4ACB-4AC8-AEBD-9281E80F8EF3}" presName="spaceRect" presStyleCnt="0"/>
      <dgm:spPr/>
    </dgm:pt>
    <dgm:pt modelId="{0072217C-B92E-4977-B948-C4CA97A19B47}" type="pres">
      <dgm:prSet presAssocID="{F60F59FE-4ACB-4AC8-AEBD-9281E80F8EF3}" presName="parTx" presStyleLbl="revTx" presStyleIdx="1" presStyleCnt="4">
        <dgm:presLayoutVars>
          <dgm:chMax val="0"/>
          <dgm:chPref val="0"/>
        </dgm:presLayoutVars>
      </dgm:prSet>
      <dgm:spPr/>
    </dgm:pt>
    <dgm:pt modelId="{C65FF633-6CF0-403D-88A8-94331552D8A2}" type="pres">
      <dgm:prSet presAssocID="{C083BE32-CC81-48E3-B1DC-6D0690DC198D}" presName="sibTrans" presStyleCnt="0"/>
      <dgm:spPr/>
    </dgm:pt>
    <dgm:pt modelId="{E97B474C-481D-46AE-B68C-B30709084C2E}" type="pres">
      <dgm:prSet presAssocID="{EF686F9E-A161-4B09-BC63-3C2894860E70}" presName="compNode" presStyleCnt="0"/>
      <dgm:spPr/>
    </dgm:pt>
    <dgm:pt modelId="{B219B7FA-C912-42B6-A0BD-BA83EF1868CE}" type="pres">
      <dgm:prSet presAssocID="{EF686F9E-A161-4B09-BC63-3C2894860E70}" presName="bgRect" presStyleLbl="bgShp" presStyleIdx="2" presStyleCnt="4"/>
      <dgm:spPr/>
    </dgm:pt>
    <dgm:pt modelId="{D3F8C96D-3447-42EA-B145-32DF03F6A70A}" type="pres">
      <dgm:prSet presAssocID="{EF686F9E-A161-4B09-BC63-3C2894860E7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08002F6D-917B-46B5-81CC-CB1B29653C86}" type="pres">
      <dgm:prSet presAssocID="{EF686F9E-A161-4B09-BC63-3C2894860E70}" presName="spaceRect" presStyleCnt="0"/>
      <dgm:spPr/>
    </dgm:pt>
    <dgm:pt modelId="{07158955-099A-4072-BFD9-5A29CF814F1F}" type="pres">
      <dgm:prSet presAssocID="{EF686F9E-A161-4B09-BC63-3C2894860E70}" presName="parTx" presStyleLbl="revTx" presStyleIdx="2" presStyleCnt="4">
        <dgm:presLayoutVars>
          <dgm:chMax val="0"/>
          <dgm:chPref val="0"/>
        </dgm:presLayoutVars>
      </dgm:prSet>
      <dgm:spPr/>
    </dgm:pt>
    <dgm:pt modelId="{3C0B34E0-1237-4F96-8876-697E7D4C714F}" type="pres">
      <dgm:prSet presAssocID="{D4CD5453-21D3-4CDA-9B4A-767586601727}" presName="sibTrans" presStyleCnt="0"/>
      <dgm:spPr/>
    </dgm:pt>
    <dgm:pt modelId="{C612754D-E526-47C1-94CC-3706F279AA92}" type="pres">
      <dgm:prSet presAssocID="{2241778E-71D0-4299-8227-1D089C97C593}" presName="compNode" presStyleCnt="0"/>
      <dgm:spPr/>
    </dgm:pt>
    <dgm:pt modelId="{0B2DED3F-1954-4303-B1B7-952ADF3147D4}" type="pres">
      <dgm:prSet presAssocID="{2241778E-71D0-4299-8227-1D089C97C593}" presName="bgRect" presStyleLbl="bgShp" presStyleIdx="3" presStyleCnt="4"/>
      <dgm:spPr/>
    </dgm:pt>
    <dgm:pt modelId="{7C193F57-306A-4C60-AC59-AD98285A96D9}" type="pres">
      <dgm:prSet presAssocID="{2241778E-71D0-4299-8227-1D089C97C59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ose"/>
        </a:ext>
      </dgm:extLst>
    </dgm:pt>
    <dgm:pt modelId="{F0EE7ABA-F7FE-4CD5-B309-E5D58CF422AC}" type="pres">
      <dgm:prSet presAssocID="{2241778E-71D0-4299-8227-1D089C97C593}" presName="spaceRect" presStyleCnt="0"/>
      <dgm:spPr/>
    </dgm:pt>
    <dgm:pt modelId="{801C0FF1-B9C8-44A3-89A4-AFB84A5E305F}" type="pres">
      <dgm:prSet presAssocID="{2241778E-71D0-4299-8227-1D089C97C593}" presName="parTx" presStyleLbl="revTx" presStyleIdx="3" presStyleCnt="4">
        <dgm:presLayoutVars>
          <dgm:chMax val="0"/>
          <dgm:chPref val="0"/>
        </dgm:presLayoutVars>
      </dgm:prSet>
      <dgm:spPr/>
    </dgm:pt>
  </dgm:ptLst>
  <dgm:cxnLst>
    <dgm:cxn modelId="{F3DB3569-CBA7-4557-BFF2-5128A3DE1E62}" srcId="{B83A78E9-B2D8-4BA4-9A17-7C2DAA03BE64}" destId="{EF686F9E-A161-4B09-BC63-3C2894860E70}" srcOrd="2" destOrd="0" parTransId="{7DCE95F2-968B-4202-9B5B-F0209986971B}" sibTransId="{D4CD5453-21D3-4CDA-9B4A-767586601727}"/>
    <dgm:cxn modelId="{1380BE70-61B7-42CB-A066-94412ABB3D84}" srcId="{B83A78E9-B2D8-4BA4-9A17-7C2DAA03BE64}" destId="{2241778E-71D0-4299-8227-1D089C97C593}" srcOrd="3" destOrd="0" parTransId="{9DD083B3-A316-43C5-9173-371CBCC7425A}" sibTransId="{13E985DC-CDAC-4355-ACF2-1F21C9805A44}"/>
    <dgm:cxn modelId="{0926139D-74B8-4D87-98B8-EDFE9622E4AF}" type="presOf" srcId="{B83A78E9-B2D8-4BA4-9A17-7C2DAA03BE64}" destId="{47068554-4C92-4A68-8F03-F5D33EE4A372}" srcOrd="0" destOrd="0" presId="urn:microsoft.com/office/officeart/2018/2/layout/IconVerticalSolidList"/>
    <dgm:cxn modelId="{A4ADF5A1-6DF6-46FE-AEA2-E3C4E036C00F}" type="presOf" srcId="{1CBB2CD3-33B9-4013-8935-A21456B782A0}" destId="{88CB19F3-859F-4432-B728-38FC2793CA4A}" srcOrd="0" destOrd="0" presId="urn:microsoft.com/office/officeart/2018/2/layout/IconVerticalSolidList"/>
    <dgm:cxn modelId="{F6BA21AF-0855-40BC-8D14-91FF82749D10}" type="presOf" srcId="{F60F59FE-4ACB-4AC8-AEBD-9281E80F8EF3}" destId="{0072217C-B92E-4977-B948-C4CA97A19B47}" srcOrd="0" destOrd="0" presId="urn:microsoft.com/office/officeart/2018/2/layout/IconVerticalSolidList"/>
    <dgm:cxn modelId="{061A96B0-11E8-4D74-B413-37CFD73E41AB}" type="presOf" srcId="{EF686F9E-A161-4B09-BC63-3C2894860E70}" destId="{07158955-099A-4072-BFD9-5A29CF814F1F}" srcOrd="0" destOrd="0" presId="urn:microsoft.com/office/officeart/2018/2/layout/IconVerticalSolidList"/>
    <dgm:cxn modelId="{884146F1-8748-4476-B5F8-D353D0774F34}" srcId="{B83A78E9-B2D8-4BA4-9A17-7C2DAA03BE64}" destId="{1CBB2CD3-33B9-4013-8935-A21456B782A0}" srcOrd="0" destOrd="0" parTransId="{BD390A62-C520-4D2E-8542-86F28D029C8E}" sibTransId="{F38F9972-B937-42BD-879C-5A0CED4FD4E5}"/>
    <dgm:cxn modelId="{3CFA32F4-B479-4310-B418-4A266126BA25}" type="presOf" srcId="{2241778E-71D0-4299-8227-1D089C97C593}" destId="{801C0FF1-B9C8-44A3-89A4-AFB84A5E305F}" srcOrd="0" destOrd="0" presId="urn:microsoft.com/office/officeart/2018/2/layout/IconVerticalSolidList"/>
    <dgm:cxn modelId="{F21E1AFD-CE8D-4AB9-83C4-73C429DB80D6}" srcId="{B83A78E9-B2D8-4BA4-9A17-7C2DAA03BE64}" destId="{F60F59FE-4ACB-4AC8-AEBD-9281E80F8EF3}" srcOrd="1" destOrd="0" parTransId="{328F08F1-22C1-43A2-8ED4-A7733FBC5D84}" sibTransId="{C083BE32-CC81-48E3-B1DC-6D0690DC198D}"/>
    <dgm:cxn modelId="{E1447E91-E55A-4CE2-9A25-169508EDF9C5}" type="presParOf" srcId="{47068554-4C92-4A68-8F03-F5D33EE4A372}" destId="{42857610-3CA1-4294-A8AB-E2A60F9E9DA7}" srcOrd="0" destOrd="0" presId="urn:microsoft.com/office/officeart/2018/2/layout/IconVerticalSolidList"/>
    <dgm:cxn modelId="{E03FC0F8-9834-48C5-B8C0-326056E6457E}" type="presParOf" srcId="{42857610-3CA1-4294-A8AB-E2A60F9E9DA7}" destId="{A7399F11-0C67-4258-9959-F0F380966F46}" srcOrd="0" destOrd="0" presId="urn:microsoft.com/office/officeart/2018/2/layout/IconVerticalSolidList"/>
    <dgm:cxn modelId="{37498B5F-2F71-4EE4-AB0F-F5A177B1B124}" type="presParOf" srcId="{42857610-3CA1-4294-A8AB-E2A60F9E9DA7}" destId="{2A6DFFE7-3ED6-41C2-8267-424B65C53F09}" srcOrd="1" destOrd="0" presId="urn:microsoft.com/office/officeart/2018/2/layout/IconVerticalSolidList"/>
    <dgm:cxn modelId="{1144318A-15AF-48AB-90CB-241108469006}" type="presParOf" srcId="{42857610-3CA1-4294-A8AB-E2A60F9E9DA7}" destId="{38BC31F0-0258-4907-84CC-5D394599757D}" srcOrd="2" destOrd="0" presId="urn:microsoft.com/office/officeart/2018/2/layout/IconVerticalSolidList"/>
    <dgm:cxn modelId="{8493927B-096D-4329-9D64-4371F284AE9E}" type="presParOf" srcId="{42857610-3CA1-4294-A8AB-E2A60F9E9DA7}" destId="{88CB19F3-859F-4432-B728-38FC2793CA4A}" srcOrd="3" destOrd="0" presId="urn:microsoft.com/office/officeart/2018/2/layout/IconVerticalSolidList"/>
    <dgm:cxn modelId="{ABB0F52F-5157-4FD5-B567-97A53F06AF18}" type="presParOf" srcId="{47068554-4C92-4A68-8F03-F5D33EE4A372}" destId="{BD351158-31DE-4187-B155-3CDE522682FB}" srcOrd="1" destOrd="0" presId="urn:microsoft.com/office/officeart/2018/2/layout/IconVerticalSolidList"/>
    <dgm:cxn modelId="{0D2D637D-CB77-41D6-A1C3-8B620CFF73BD}" type="presParOf" srcId="{47068554-4C92-4A68-8F03-F5D33EE4A372}" destId="{BDF20D65-E718-4964-B32C-DB982C4454C2}" srcOrd="2" destOrd="0" presId="urn:microsoft.com/office/officeart/2018/2/layout/IconVerticalSolidList"/>
    <dgm:cxn modelId="{36419B17-FA1F-42C2-865F-1BED0CEA66E9}" type="presParOf" srcId="{BDF20D65-E718-4964-B32C-DB982C4454C2}" destId="{627FCD88-42A0-441A-817C-A406BAA8628B}" srcOrd="0" destOrd="0" presId="urn:microsoft.com/office/officeart/2018/2/layout/IconVerticalSolidList"/>
    <dgm:cxn modelId="{71BAA6A4-6AA8-4B2F-A881-8DDE7C91A7CC}" type="presParOf" srcId="{BDF20D65-E718-4964-B32C-DB982C4454C2}" destId="{2368D8FA-CAB9-4A10-92CB-967BD66B43C9}" srcOrd="1" destOrd="0" presId="urn:microsoft.com/office/officeart/2018/2/layout/IconVerticalSolidList"/>
    <dgm:cxn modelId="{91BE1ADD-C6EA-4BBC-BDFD-326BD6D1AE57}" type="presParOf" srcId="{BDF20D65-E718-4964-B32C-DB982C4454C2}" destId="{4850F094-123B-4CEA-9589-C1C023DFFE03}" srcOrd="2" destOrd="0" presId="urn:microsoft.com/office/officeart/2018/2/layout/IconVerticalSolidList"/>
    <dgm:cxn modelId="{15DC7FFE-97BC-4742-9EA8-57E117FFDC9C}" type="presParOf" srcId="{BDF20D65-E718-4964-B32C-DB982C4454C2}" destId="{0072217C-B92E-4977-B948-C4CA97A19B47}" srcOrd="3" destOrd="0" presId="urn:microsoft.com/office/officeart/2018/2/layout/IconVerticalSolidList"/>
    <dgm:cxn modelId="{48474BFB-B6B4-47F0-9060-11C6BDF6EEBB}" type="presParOf" srcId="{47068554-4C92-4A68-8F03-F5D33EE4A372}" destId="{C65FF633-6CF0-403D-88A8-94331552D8A2}" srcOrd="3" destOrd="0" presId="urn:microsoft.com/office/officeart/2018/2/layout/IconVerticalSolidList"/>
    <dgm:cxn modelId="{14101519-4EC3-491F-BF12-BF4D56D997CA}" type="presParOf" srcId="{47068554-4C92-4A68-8F03-F5D33EE4A372}" destId="{E97B474C-481D-46AE-B68C-B30709084C2E}" srcOrd="4" destOrd="0" presId="urn:microsoft.com/office/officeart/2018/2/layout/IconVerticalSolidList"/>
    <dgm:cxn modelId="{F9D08CD5-F835-4158-B515-DC7CA8A6469E}" type="presParOf" srcId="{E97B474C-481D-46AE-B68C-B30709084C2E}" destId="{B219B7FA-C912-42B6-A0BD-BA83EF1868CE}" srcOrd="0" destOrd="0" presId="urn:microsoft.com/office/officeart/2018/2/layout/IconVerticalSolidList"/>
    <dgm:cxn modelId="{B7082F27-600B-408B-B8B2-DD7ACDBD9196}" type="presParOf" srcId="{E97B474C-481D-46AE-B68C-B30709084C2E}" destId="{D3F8C96D-3447-42EA-B145-32DF03F6A70A}" srcOrd="1" destOrd="0" presId="urn:microsoft.com/office/officeart/2018/2/layout/IconVerticalSolidList"/>
    <dgm:cxn modelId="{EF027F96-67C4-4606-B88F-ED806622B2D2}" type="presParOf" srcId="{E97B474C-481D-46AE-B68C-B30709084C2E}" destId="{08002F6D-917B-46B5-81CC-CB1B29653C86}" srcOrd="2" destOrd="0" presId="urn:microsoft.com/office/officeart/2018/2/layout/IconVerticalSolidList"/>
    <dgm:cxn modelId="{4874FF26-5A6B-4BF5-A1A8-DA7943C73B24}" type="presParOf" srcId="{E97B474C-481D-46AE-B68C-B30709084C2E}" destId="{07158955-099A-4072-BFD9-5A29CF814F1F}" srcOrd="3" destOrd="0" presId="urn:microsoft.com/office/officeart/2018/2/layout/IconVerticalSolidList"/>
    <dgm:cxn modelId="{591B32E1-5ED6-4283-ABEC-5B52DCFB8DB0}" type="presParOf" srcId="{47068554-4C92-4A68-8F03-F5D33EE4A372}" destId="{3C0B34E0-1237-4F96-8876-697E7D4C714F}" srcOrd="5" destOrd="0" presId="urn:microsoft.com/office/officeart/2018/2/layout/IconVerticalSolidList"/>
    <dgm:cxn modelId="{2E74E5E2-5711-42F5-884F-0CF235D8E14E}" type="presParOf" srcId="{47068554-4C92-4A68-8F03-F5D33EE4A372}" destId="{C612754D-E526-47C1-94CC-3706F279AA92}" srcOrd="6" destOrd="0" presId="urn:microsoft.com/office/officeart/2018/2/layout/IconVerticalSolidList"/>
    <dgm:cxn modelId="{991DCA11-DCA1-4CE3-8BD5-C595F97F026B}" type="presParOf" srcId="{C612754D-E526-47C1-94CC-3706F279AA92}" destId="{0B2DED3F-1954-4303-B1B7-952ADF3147D4}" srcOrd="0" destOrd="0" presId="urn:microsoft.com/office/officeart/2018/2/layout/IconVerticalSolidList"/>
    <dgm:cxn modelId="{9597393D-FDBF-4878-88D4-F0B54A8C9F18}" type="presParOf" srcId="{C612754D-E526-47C1-94CC-3706F279AA92}" destId="{7C193F57-306A-4C60-AC59-AD98285A96D9}" srcOrd="1" destOrd="0" presId="urn:microsoft.com/office/officeart/2018/2/layout/IconVerticalSolidList"/>
    <dgm:cxn modelId="{2F07A7D2-8C84-43F9-A43E-BEAB289C2055}" type="presParOf" srcId="{C612754D-E526-47C1-94CC-3706F279AA92}" destId="{F0EE7ABA-F7FE-4CD5-B309-E5D58CF422AC}" srcOrd="2" destOrd="0" presId="urn:microsoft.com/office/officeart/2018/2/layout/IconVerticalSolidList"/>
    <dgm:cxn modelId="{2B22A3F9-2BA5-4855-A3F0-2E56391F2052}" type="presParOf" srcId="{C612754D-E526-47C1-94CC-3706F279AA92}" destId="{801C0FF1-B9C8-44A3-89A4-AFB84A5E305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5B5FD95-44A7-4924-BCE5-1545E371AC24}"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6C9E571-41C6-43B5-9658-8FBDD70519F9}">
      <dgm:prSet custT="1"/>
      <dgm:spPr/>
      <dgm:t>
        <a:bodyPr/>
        <a:lstStyle/>
        <a:p>
          <a:r>
            <a:rPr lang="en-US" sz="3600" b="1" dirty="0">
              <a:latin typeface="Georgia" panose="02040502050405020303" pitchFamily="18" charset="0"/>
            </a:rPr>
            <a:t>Screening</a:t>
          </a:r>
          <a:br>
            <a:rPr lang="en-US" sz="3600" dirty="0">
              <a:latin typeface="Georgia" panose="02040502050405020303" pitchFamily="18" charset="0"/>
            </a:rPr>
          </a:br>
          <a:endParaRPr lang="en-US" sz="3600" dirty="0">
            <a:latin typeface="Georgia" panose="02040502050405020303" pitchFamily="18" charset="0"/>
          </a:endParaRPr>
        </a:p>
      </dgm:t>
    </dgm:pt>
    <dgm:pt modelId="{72646894-80A3-4B24-882B-FC0C9CF01616}" type="parTrans" cxnId="{9BCA987A-B577-46AF-B5DB-646B54ED8784}">
      <dgm:prSet/>
      <dgm:spPr/>
      <dgm:t>
        <a:bodyPr/>
        <a:lstStyle/>
        <a:p>
          <a:endParaRPr lang="en-US"/>
        </a:p>
      </dgm:t>
    </dgm:pt>
    <dgm:pt modelId="{E70C5584-D731-4CCE-944F-4FC25067F2AC}" type="sibTrans" cxnId="{9BCA987A-B577-46AF-B5DB-646B54ED8784}">
      <dgm:prSet/>
      <dgm:spPr/>
      <dgm:t>
        <a:bodyPr/>
        <a:lstStyle/>
        <a:p>
          <a:endParaRPr lang="en-US"/>
        </a:p>
      </dgm:t>
    </dgm:pt>
    <dgm:pt modelId="{CF47F9FF-EE76-4E98-846C-4B1D3B83488D}">
      <dgm:prSet custT="1"/>
      <dgm:spPr/>
      <dgm:t>
        <a:bodyPr/>
        <a:lstStyle/>
        <a:p>
          <a:r>
            <a:rPr lang="en-US" sz="3600" b="1" dirty="0">
              <a:latin typeface="Georgia" panose="02040502050405020303" pitchFamily="18" charset="0"/>
            </a:rPr>
            <a:t>Brief intervention</a:t>
          </a:r>
          <a:br>
            <a:rPr lang="en-US" sz="3600" dirty="0">
              <a:latin typeface="Georgia" panose="02040502050405020303" pitchFamily="18" charset="0"/>
            </a:rPr>
          </a:br>
          <a:endParaRPr lang="en-US" sz="3600" dirty="0">
            <a:latin typeface="Georgia" panose="02040502050405020303" pitchFamily="18" charset="0"/>
          </a:endParaRPr>
        </a:p>
      </dgm:t>
    </dgm:pt>
    <dgm:pt modelId="{83B8A3DE-611F-4150-AB92-7E2E49BC4C12}" type="parTrans" cxnId="{894EB3FD-09F2-4DE3-A976-52B2D2BF8292}">
      <dgm:prSet/>
      <dgm:spPr/>
      <dgm:t>
        <a:bodyPr/>
        <a:lstStyle/>
        <a:p>
          <a:endParaRPr lang="en-US"/>
        </a:p>
      </dgm:t>
    </dgm:pt>
    <dgm:pt modelId="{096ECDF9-DA64-40A5-A0A1-679431D1EC25}" type="sibTrans" cxnId="{894EB3FD-09F2-4DE3-A976-52B2D2BF8292}">
      <dgm:prSet/>
      <dgm:spPr/>
      <dgm:t>
        <a:bodyPr/>
        <a:lstStyle/>
        <a:p>
          <a:endParaRPr lang="en-US"/>
        </a:p>
      </dgm:t>
    </dgm:pt>
    <dgm:pt modelId="{A7952007-0EF2-4EAC-833B-F952C67E16C6}">
      <dgm:prSet custT="1"/>
      <dgm:spPr/>
      <dgm:t>
        <a:bodyPr/>
        <a:lstStyle/>
        <a:p>
          <a:r>
            <a:rPr lang="en-US" sz="3600" b="1" dirty="0">
              <a:latin typeface="Georgia" panose="02040502050405020303" pitchFamily="18" charset="0"/>
            </a:rPr>
            <a:t>Referral</a:t>
          </a:r>
          <a:r>
            <a:rPr lang="en-US" sz="3600" dirty="0">
              <a:latin typeface="Georgia" panose="02040502050405020303" pitchFamily="18" charset="0"/>
            </a:rPr>
            <a:t> to </a:t>
          </a:r>
          <a:r>
            <a:rPr lang="en-US" sz="3600" b="1" dirty="0">
              <a:latin typeface="Georgia" panose="02040502050405020303" pitchFamily="18" charset="0"/>
            </a:rPr>
            <a:t>Treatment</a:t>
          </a:r>
          <a:endParaRPr lang="en-US" sz="3600" dirty="0">
            <a:latin typeface="Georgia" panose="02040502050405020303" pitchFamily="18" charset="0"/>
          </a:endParaRPr>
        </a:p>
      </dgm:t>
    </dgm:pt>
    <dgm:pt modelId="{C8BED759-7489-44B5-8224-444D2EE02E91}" type="parTrans" cxnId="{F6EC2507-EC0D-4700-B490-71E19B2B60AB}">
      <dgm:prSet/>
      <dgm:spPr/>
      <dgm:t>
        <a:bodyPr/>
        <a:lstStyle/>
        <a:p>
          <a:endParaRPr lang="en-US"/>
        </a:p>
      </dgm:t>
    </dgm:pt>
    <dgm:pt modelId="{88085100-3E8B-4587-A349-16AC9CB0CEE0}" type="sibTrans" cxnId="{F6EC2507-EC0D-4700-B490-71E19B2B60AB}">
      <dgm:prSet/>
      <dgm:spPr/>
      <dgm:t>
        <a:bodyPr/>
        <a:lstStyle/>
        <a:p>
          <a:endParaRPr lang="en-US"/>
        </a:p>
      </dgm:t>
    </dgm:pt>
    <dgm:pt modelId="{0CD29049-E54A-4225-B956-8722917B7551}" type="pres">
      <dgm:prSet presAssocID="{35B5FD95-44A7-4924-BCE5-1545E371AC24}" presName="linear" presStyleCnt="0">
        <dgm:presLayoutVars>
          <dgm:animLvl val="lvl"/>
          <dgm:resizeHandles val="exact"/>
        </dgm:presLayoutVars>
      </dgm:prSet>
      <dgm:spPr/>
    </dgm:pt>
    <dgm:pt modelId="{F85300BB-EF62-4DBE-BA9B-A2E4C7864E15}" type="pres">
      <dgm:prSet presAssocID="{A6C9E571-41C6-43B5-9658-8FBDD70519F9}" presName="parentText" presStyleLbl="node1" presStyleIdx="0" presStyleCnt="3">
        <dgm:presLayoutVars>
          <dgm:chMax val="0"/>
          <dgm:bulletEnabled val="1"/>
        </dgm:presLayoutVars>
      </dgm:prSet>
      <dgm:spPr/>
    </dgm:pt>
    <dgm:pt modelId="{34D248EE-3A56-4CC0-AB12-CD9EC4E2C43A}" type="pres">
      <dgm:prSet presAssocID="{E70C5584-D731-4CCE-944F-4FC25067F2AC}" presName="spacer" presStyleCnt="0"/>
      <dgm:spPr/>
    </dgm:pt>
    <dgm:pt modelId="{2D61CE8D-4F28-4D1D-BA19-7A31BA53C8E4}" type="pres">
      <dgm:prSet presAssocID="{CF47F9FF-EE76-4E98-846C-4B1D3B83488D}" presName="parentText" presStyleLbl="node1" presStyleIdx="1" presStyleCnt="3">
        <dgm:presLayoutVars>
          <dgm:chMax val="0"/>
          <dgm:bulletEnabled val="1"/>
        </dgm:presLayoutVars>
      </dgm:prSet>
      <dgm:spPr/>
    </dgm:pt>
    <dgm:pt modelId="{73BE74E4-1214-43A0-8F7A-B55B74411D4C}" type="pres">
      <dgm:prSet presAssocID="{096ECDF9-DA64-40A5-A0A1-679431D1EC25}" presName="spacer" presStyleCnt="0"/>
      <dgm:spPr/>
    </dgm:pt>
    <dgm:pt modelId="{8EE8FC9F-CCBD-4C08-8ABC-7D4DD056CA7F}" type="pres">
      <dgm:prSet presAssocID="{A7952007-0EF2-4EAC-833B-F952C67E16C6}" presName="parentText" presStyleLbl="node1" presStyleIdx="2" presStyleCnt="3">
        <dgm:presLayoutVars>
          <dgm:chMax val="0"/>
          <dgm:bulletEnabled val="1"/>
        </dgm:presLayoutVars>
      </dgm:prSet>
      <dgm:spPr/>
    </dgm:pt>
  </dgm:ptLst>
  <dgm:cxnLst>
    <dgm:cxn modelId="{F6EC2507-EC0D-4700-B490-71E19B2B60AB}" srcId="{35B5FD95-44A7-4924-BCE5-1545E371AC24}" destId="{A7952007-0EF2-4EAC-833B-F952C67E16C6}" srcOrd="2" destOrd="0" parTransId="{C8BED759-7489-44B5-8224-444D2EE02E91}" sibTransId="{88085100-3E8B-4587-A349-16AC9CB0CEE0}"/>
    <dgm:cxn modelId="{9BCA987A-B577-46AF-B5DB-646B54ED8784}" srcId="{35B5FD95-44A7-4924-BCE5-1545E371AC24}" destId="{A6C9E571-41C6-43B5-9658-8FBDD70519F9}" srcOrd="0" destOrd="0" parTransId="{72646894-80A3-4B24-882B-FC0C9CF01616}" sibTransId="{E70C5584-D731-4CCE-944F-4FC25067F2AC}"/>
    <dgm:cxn modelId="{3D116B96-03AB-459E-BCA0-FC01F8A1D5FE}" type="presOf" srcId="{CF47F9FF-EE76-4E98-846C-4B1D3B83488D}" destId="{2D61CE8D-4F28-4D1D-BA19-7A31BA53C8E4}" srcOrd="0" destOrd="0" presId="urn:microsoft.com/office/officeart/2005/8/layout/vList2"/>
    <dgm:cxn modelId="{AC37C59B-76AA-4964-810E-875F5C2385CC}" type="presOf" srcId="{A7952007-0EF2-4EAC-833B-F952C67E16C6}" destId="{8EE8FC9F-CCBD-4C08-8ABC-7D4DD056CA7F}" srcOrd="0" destOrd="0" presId="urn:microsoft.com/office/officeart/2005/8/layout/vList2"/>
    <dgm:cxn modelId="{633F97A6-FCF5-42CC-BC19-27912D59370D}" type="presOf" srcId="{A6C9E571-41C6-43B5-9658-8FBDD70519F9}" destId="{F85300BB-EF62-4DBE-BA9B-A2E4C7864E15}" srcOrd="0" destOrd="0" presId="urn:microsoft.com/office/officeart/2005/8/layout/vList2"/>
    <dgm:cxn modelId="{39930BF9-6674-46D1-B65E-EDD4712E4F58}" type="presOf" srcId="{35B5FD95-44A7-4924-BCE5-1545E371AC24}" destId="{0CD29049-E54A-4225-B956-8722917B7551}" srcOrd="0" destOrd="0" presId="urn:microsoft.com/office/officeart/2005/8/layout/vList2"/>
    <dgm:cxn modelId="{894EB3FD-09F2-4DE3-A976-52B2D2BF8292}" srcId="{35B5FD95-44A7-4924-BCE5-1545E371AC24}" destId="{CF47F9FF-EE76-4E98-846C-4B1D3B83488D}" srcOrd="1" destOrd="0" parTransId="{83B8A3DE-611F-4150-AB92-7E2E49BC4C12}" sibTransId="{096ECDF9-DA64-40A5-A0A1-679431D1EC25}"/>
    <dgm:cxn modelId="{D95D4D92-9BA8-4D4D-B9AB-C3BD466D347D}" type="presParOf" srcId="{0CD29049-E54A-4225-B956-8722917B7551}" destId="{F85300BB-EF62-4DBE-BA9B-A2E4C7864E15}" srcOrd="0" destOrd="0" presId="urn:microsoft.com/office/officeart/2005/8/layout/vList2"/>
    <dgm:cxn modelId="{59233B2A-8B4C-48F4-B996-76F1767B257C}" type="presParOf" srcId="{0CD29049-E54A-4225-B956-8722917B7551}" destId="{34D248EE-3A56-4CC0-AB12-CD9EC4E2C43A}" srcOrd="1" destOrd="0" presId="urn:microsoft.com/office/officeart/2005/8/layout/vList2"/>
    <dgm:cxn modelId="{0B1700D2-C450-4D21-8330-29C7B414F7C6}" type="presParOf" srcId="{0CD29049-E54A-4225-B956-8722917B7551}" destId="{2D61CE8D-4F28-4D1D-BA19-7A31BA53C8E4}" srcOrd="2" destOrd="0" presId="urn:microsoft.com/office/officeart/2005/8/layout/vList2"/>
    <dgm:cxn modelId="{D7A208DF-286B-4F1F-A191-47EDE78CA4AF}" type="presParOf" srcId="{0CD29049-E54A-4225-B956-8722917B7551}" destId="{73BE74E4-1214-43A0-8F7A-B55B74411D4C}" srcOrd="3" destOrd="0" presId="urn:microsoft.com/office/officeart/2005/8/layout/vList2"/>
    <dgm:cxn modelId="{DB696CF2-71DE-47AE-90B4-86270F0FB024}" type="presParOf" srcId="{0CD29049-E54A-4225-B956-8722917B7551}" destId="{8EE8FC9F-CCBD-4C08-8ABC-7D4DD056CA7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D03160E-DC2A-4459-9693-B9386C04C8D8}"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8EBA20AF-B961-44D1-B5C7-9C119FC4BC2A}">
      <dgm:prSet custT="1"/>
      <dgm:spPr/>
      <dgm:t>
        <a:bodyPr/>
        <a:lstStyle/>
        <a:p>
          <a:pPr>
            <a:lnSpc>
              <a:spcPct val="100000"/>
            </a:lnSpc>
          </a:pPr>
          <a:r>
            <a:rPr lang="en-US" sz="2400" dirty="0">
              <a:latin typeface="Georgia" panose="02040502050405020303" pitchFamily="18" charset="0"/>
            </a:rPr>
            <a:t>Screen</a:t>
          </a:r>
        </a:p>
      </dgm:t>
    </dgm:pt>
    <dgm:pt modelId="{F55336B0-4C1E-4B3C-AA4A-EFD98A9D07C2}" type="parTrans" cxnId="{B916AD47-F582-4BCA-B91C-AB270C634683}">
      <dgm:prSet/>
      <dgm:spPr/>
      <dgm:t>
        <a:bodyPr/>
        <a:lstStyle/>
        <a:p>
          <a:endParaRPr lang="en-US"/>
        </a:p>
      </dgm:t>
    </dgm:pt>
    <dgm:pt modelId="{DFAB50F4-CD0A-4DE3-ADF4-D70A5043C23B}" type="sibTrans" cxnId="{B916AD47-F582-4BCA-B91C-AB270C634683}">
      <dgm:prSet/>
      <dgm:spPr/>
      <dgm:t>
        <a:bodyPr/>
        <a:lstStyle/>
        <a:p>
          <a:endParaRPr lang="en-US"/>
        </a:p>
      </dgm:t>
    </dgm:pt>
    <dgm:pt modelId="{C5E12F94-CF3A-42C4-B64E-C95146D40468}">
      <dgm:prSet custT="1"/>
      <dgm:spPr/>
      <dgm:t>
        <a:bodyPr/>
        <a:lstStyle/>
        <a:p>
          <a:pPr>
            <a:lnSpc>
              <a:spcPct val="100000"/>
            </a:lnSpc>
          </a:pPr>
          <a:r>
            <a:rPr lang="en-US" sz="2400" dirty="0">
              <a:latin typeface="Georgia" panose="02040502050405020303" pitchFamily="18" charset="0"/>
            </a:rPr>
            <a:t>Provide interventions</a:t>
          </a:r>
        </a:p>
      </dgm:t>
    </dgm:pt>
    <dgm:pt modelId="{82F05722-F744-4F94-BAD7-C6F9F2DA30EA}" type="parTrans" cxnId="{3EC1CB56-DE64-4B1B-A15E-9AFE71BECE93}">
      <dgm:prSet/>
      <dgm:spPr/>
      <dgm:t>
        <a:bodyPr/>
        <a:lstStyle/>
        <a:p>
          <a:endParaRPr lang="en-US"/>
        </a:p>
      </dgm:t>
    </dgm:pt>
    <dgm:pt modelId="{2ECE3A18-E143-4C31-8446-EAE65EDB68C9}" type="sibTrans" cxnId="{3EC1CB56-DE64-4B1B-A15E-9AFE71BECE93}">
      <dgm:prSet/>
      <dgm:spPr/>
      <dgm:t>
        <a:bodyPr/>
        <a:lstStyle/>
        <a:p>
          <a:endParaRPr lang="en-US"/>
        </a:p>
      </dgm:t>
    </dgm:pt>
    <dgm:pt modelId="{7BD8CB09-94F5-4D6D-82C7-ED4E82FF3DAD}">
      <dgm:prSet custT="1"/>
      <dgm:spPr/>
      <dgm:t>
        <a:bodyPr/>
        <a:lstStyle/>
        <a:p>
          <a:pPr>
            <a:lnSpc>
              <a:spcPct val="100000"/>
            </a:lnSpc>
          </a:pPr>
          <a:r>
            <a:rPr lang="en-US" sz="2400" dirty="0">
              <a:latin typeface="Georgia" panose="02040502050405020303" pitchFamily="18" charset="0"/>
            </a:rPr>
            <a:t>Provide education</a:t>
          </a:r>
        </a:p>
      </dgm:t>
    </dgm:pt>
    <dgm:pt modelId="{0B2319DC-D9C2-46E7-99B8-A9B1C71DF95C}" type="parTrans" cxnId="{87D7669D-2916-41FE-9678-FCC6D7EC5DD8}">
      <dgm:prSet/>
      <dgm:spPr/>
      <dgm:t>
        <a:bodyPr/>
        <a:lstStyle/>
        <a:p>
          <a:endParaRPr lang="en-US"/>
        </a:p>
      </dgm:t>
    </dgm:pt>
    <dgm:pt modelId="{9678C8EC-6F2A-4906-9922-5016155AB686}" type="sibTrans" cxnId="{87D7669D-2916-41FE-9678-FCC6D7EC5DD8}">
      <dgm:prSet/>
      <dgm:spPr/>
      <dgm:t>
        <a:bodyPr/>
        <a:lstStyle/>
        <a:p>
          <a:endParaRPr lang="en-US"/>
        </a:p>
      </dgm:t>
    </dgm:pt>
    <dgm:pt modelId="{FF32C1F7-BD7B-44E9-9101-4D2328A8D3DE}">
      <dgm:prSet custT="1"/>
      <dgm:spPr/>
      <dgm:t>
        <a:bodyPr/>
        <a:lstStyle/>
        <a:p>
          <a:pPr>
            <a:lnSpc>
              <a:spcPct val="100000"/>
            </a:lnSpc>
          </a:pPr>
          <a:r>
            <a:rPr lang="en-US" sz="2400" dirty="0">
              <a:latin typeface="Georgia" panose="02040502050405020303" pitchFamily="18" charset="0"/>
            </a:rPr>
            <a:t>Allow for simple triaging</a:t>
          </a:r>
        </a:p>
      </dgm:t>
    </dgm:pt>
    <dgm:pt modelId="{65F21E7D-BC0D-4BF5-AA5F-E29AB9BD9B87}" type="parTrans" cxnId="{45CEBE27-C0F9-47C4-AD55-4247C2914F55}">
      <dgm:prSet/>
      <dgm:spPr/>
      <dgm:t>
        <a:bodyPr/>
        <a:lstStyle/>
        <a:p>
          <a:endParaRPr lang="en-US"/>
        </a:p>
      </dgm:t>
    </dgm:pt>
    <dgm:pt modelId="{414692B6-DFFC-4672-B576-2491009E612A}" type="sibTrans" cxnId="{45CEBE27-C0F9-47C4-AD55-4247C2914F55}">
      <dgm:prSet/>
      <dgm:spPr/>
      <dgm:t>
        <a:bodyPr/>
        <a:lstStyle/>
        <a:p>
          <a:endParaRPr lang="en-US"/>
        </a:p>
      </dgm:t>
    </dgm:pt>
    <dgm:pt modelId="{2CC6921B-0554-49FE-83EB-217B568993C0}">
      <dgm:prSet custT="1"/>
      <dgm:spPr/>
      <dgm:t>
        <a:bodyPr/>
        <a:lstStyle/>
        <a:p>
          <a:pPr>
            <a:lnSpc>
              <a:spcPct val="100000"/>
            </a:lnSpc>
          </a:pPr>
          <a:r>
            <a:rPr lang="en-US" sz="2000" dirty="0">
              <a:latin typeface="Georgia" panose="02040502050405020303" pitchFamily="18" charset="0"/>
            </a:rPr>
            <a:t>Help clients recognize signs and symptoms for complicated grief</a:t>
          </a:r>
        </a:p>
      </dgm:t>
    </dgm:pt>
    <dgm:pt modelId="{89F478EA-E6AB-4484-849E-59C67FB29B55}" type="parTrans" cxnId="{D37FA0F5-FFD4-472B-A66E-728774E7B516}">
      <dgm:prSet/>
      <dgm:spPr/>
      <dgm:t>
        <a:bodyPr/>
        <a:lstStyle/>
        <a:p>
          <a:endParaRPr lang="en-US"/>
        </a:p>
      </dgm:t>
    </dgm:pt>
    <dgm:pt modelId="{C44E3898-E20A-4AEB-89B8-060E119BB99E}" type="sibTrans" cxnId="{D37FA0F5-FFD4-472B-A66E-728774E7B516}">
      <dgm:prSet/>
      <dgm:spPr/>
      <dgm:t>
        <a:bodyPr/>
        <a:lstStyle/>
        <a:p>
          <a:endParaRPr lang="en-US"/>
        </a:p>
      </dgm:t>
    </dgm:pt>
    <dgm:pt modelId="{039F35C1-8AC0-4B46-A1EB-3B7202BC045D}">
      <dgm:prSet custT="1"/>
      <dgm:spPr/>
      <dgm:t>
        <a:bodyPr/>
        <a:lstStyle/>
        <a:p>
          <a:pPr>
            <a:lnSpc>
              <a:spcPct val="100000"/>
            </a:lnSpc>
          </a:pPr>
          <a:r>
            <a:rPr lang="en-US" sz="2400" dirty="0">
              <a:latin typeface="Georgia" panose="02040502050405020303" pitchFamily="18" charset="0"/>
            </a:rPr>
            <a:t>Brief interventions</a:t>
          </a:r>
        </a:p>
      </dgm:t>
    </dgm:pt>
    <dgm:pt modelId="{EE650CBB-4EBB-4FA2-872A-A625A4700330}" type="parTrans" cxnId="{909E4728-78F6-4E7F-AD10-056F5C490C94}">
      <dgm:prSet/>
      <dgm:spPr/>
      <dgm:t>
        <a:bodyPr/>
        <a:lstStyle/>
        <a:p>
          <a:endParaRPr lang="en-US"/>
        </a:p>
      </dgm:t>
    </dgm:pt>
    <dgm:pt modelId="{CEDF6FB0-2C13-4E71-B056-6AD688B9A0F5}" type="sibTrans" cxnId="{909E4728-78F6-4E7F-AD10-056F5C490C94}">
      <dgm:prSet/>
      <dgm:spPr/>
      <dgm:t>
        <a:bodyPr/>
        <a:lstStyle/>
        <a:p>
          <a:endParaRPr lang="en-US"/>
        </a:p>
      </dgm:t>
    </dgm:pt>
    <dgm:pt modelId="{DF4952AC-B8F7-4817-98F9-B69B3B26C91A}" type="pres">
      <dgm:prSet presAssocID="{BD03160E-DC2A-4459-9693-B9386C04C8D8}" presName="diagram" presStyleCnt="0">
        <dgm:presLayoutVars>
          <dgm:dir/>
          <dgm:resizeHandles val="exact"/>
        </dgm:presLayoutVars>
      </dgm:prSet>
      <dgm:spPr/>
    </dgm:pt>
    <dgm:pt modelId="{CDE9E6AA-0023-4AC1-9CD3-5086B682A44D}" type="pres">
      <dgm:prSet presAssocID="{8EBA20AF-B961-44D1-B5C7-9C119FC4BC2A}" presName="node" presStyleLbl="node1" presStyleIdx="0" presStyleCnt="6">
        <dgm:presLayoutVars>
          <dgm:bulletEnabled val="1"/>
        </dgm:presLayoutVars>
      </dgm:prSet>
      <dgm:spPr/>
    </dgm:pt>
    <dgm:pt modelId="{DBDA47FC-D1A1-44E2-8F00-FD3512A5CA6F}" type="pres">
      <dgm:prSet presAssocID="{DFAB50F4-CD0A-4DE3-ADF4-D70A5043C23B}" presName="sibTrans" presStyleCnt="0"/>
      <dgm:spPr/>
    </dgm:pt>
    <dgm:pt modelId="{6EF489C4-93B1-49F7-9353-0BDEA1A300CE}" type="pres">
      <dgm:prSet presAssocID="{C5E12F94-CF3A-42C4-B64E-C95146D40468}" presName="node" presStyleLbl="node1" presStyleIdx="1" presStyleCnt="6">
        <dgm:presLayoutVars>
          <dgm:bulletEnabled val="1"/>
        </dgm:presLayoutVars>
      </dgm:prSet>
      <dgm:spPr/>
    </dgm:pt>
    <dgm:pt modelId="{03A8891C-B46F-4879-A197-3A0F40B35767}" type="pres">
      <dgm:prSet presAssocID="{2ECE3A18-E143-4C31-8446-EAE65EDB68C9}" presName="sibTrans" presStyleCnt="0"/>
      <dgm:spPr/>
    </dgm:pt>
    <dgm:pt modelId="{DC389EEF-5994-4F93-B0AD-EECBBC52F470}" type="pres">
      <dgm:prSet presAssocID="{7BD8CB09-94F5-4D6D-82C7-ED4E82FF3DAD}" presName="node" presStyleLbl="node1" presStyleIdx="2" presStyleCnt="6">
        <dgm:presLayoutVars>
          <dgm:bulletEnabled val="1"/>
        </dgm:presLayoutVars>
      </dgm:prSet>
      <dgm:spPr/>
    </dgm:pt>
    <dgm:pt modelId="{448408F6-B1BA-4619-B8F5-E75F1EE4698C}" type="pres">
      <dgm:prSet presAssocID="{9678C8EC-6F2A-4906-9922-5016155AB686}" presName="sibTrans" presStyleCnt="0"/>
      <dgm:spPr/>
    </dgm:pt>
    <dgm:pt modelId="{35F14318-E434-4901-AD7D-DE53B48E862C}" type="pres">
      <dgm:prSet presAssocID="{FF32C1F7-BD7B-44E9-9101-4D2328A8D3DE}" presName="node" presStyleLbl="node1" presStyleIdx="3" presStyleCnt="6">
        <dgm:presLayoutVars>
          <dgm:bulletEnabled val="1"/>
        </dgm:presLayoutVars>
      </dgm:prSet>
      <dgm:spPr/>
    </dgm:pt>
    <dgm:pt modelId="{C46921CF-49D0-41EB-BF50-289FAE400667}" type="pres">
      <dgm:prSet presAssocID="{414692B6-DFFC-4672-B576-2491009E612A}" presName="sibTrans" presStyleCnt="0"/>
      <dgm:spPr/>
    </dgm:pt>
    <dgm:pt modelId="{49727844-4883-4FB0-8101-946A07949B27}" type="pres">
      <dgm:prSet presAssocID="{2CC6921B-0554-49FE-83EB-217B568993C0}" presName="node" presStyleLbl="node1" presStyleIdx="4" presStyleCnt="6">
        <dgm:presLayoutVars>
          <dgm:bulletEnabled val="1"/>
        </dgm:presLayoutVars>
      </dgm:prSet>
      <dgm:spPr/>
    </dgm:pt>
    <dgm:pt modelId="{4B3E349D-CEC2-469A-AD0C-05A8AEEF08C0}" type="pres">
      <dgm:prSet presAssocID="{C44E3898-E20A-4AEB-89B8-060E119BB99E}" presName="sibTrans" presStyleCnt="0"/>
      <dgm:spPr/>
    </dgm:pt>
    <dgm:pt modelId="{6D5D821E-259C-4AD2-B42C-09D4B42A254C}" type="pres">
      <dgm:prSet presAssocID="{039F35C1-8AC0-4B46-A1EB-3B7202BC045D}" presName="node" presStyleLbl="node1" presStyleIdx="5" presStyleCnt="6">
        <dgm:presLayoutVars>
          <dgm:bulletEnabled val="1"/>
        </dgm:presLayoutVars>
      </dgm:prSet>
      <dgm:spPr/>
    </dgm:pt>
  </dgm:ptLst>
  <dgm:cxnLst>
    <dgm:cxn modelId="{45CEBE27-C0F9-47C4-AD55-4247C2914F55}" srcId="{BD03160E-DC2A-4459-9693-B9386C04C8D8}" destId="{FF32C1F7-BD7B-44E9-9101-4D2328A8D3DE}" srcOrd="3" destOrd="0" parTransId="{65F21E7D-BC0D-4BF5-AA5F-E29AB9BD9B87}" sibTransId="{414692B6-DFFC-4672-B576-2491009E612A}"/>
    <dgm:cxn modelId="{909E4728-78F6-4E7F-AD10-056F5C490C94}" srcId="{BD03160E-DC2A-4459-9693-B9386C04C8D8}" destId="{039F35C1-8AC0-4B46-A1EB-3B7202BC045D}" srcOrd="5" destOrd="0" parTransId="{EE650CBB-4EBB-4FA2-872A-A625A4700330}" sibTransId="{CEDF6FB0-2C13-4E71-B056-6AD688B9A0F5}"/>
    <dgm:cxn modelId="{07A9DE29-238D-471D-9FA0-BF5DB9233712}" type="presOf" srcId="{FF32C1F7-BD7B-44E9-9101-4D2328A8D3DE}" destId="{35F14318-E434-4901-AD7D-DE53B48E862C}" srcOrd="0" destOrd="0" presId="urn:microsoft.com/office/officeart/2005/8/layout/default"/>
    <dgm:cxn modelId="{B08D6E36-E310-4775-9236-7A20E7AFBD10}" type="presOf" srcId="{BD03160E-DC2A-4459-9693-B9386C04C8D8}" destId="{DF4952AC-B8F7-4817-98F9-B69B3B26C91A}" srcOrd="0" destOrd="0" presId="urn:microsoft.com/office/officeart/2005/8/layout/default"/>
    <dgm:cxn modelId="{B916AD47-F582-4BCA-B91C-AB270C634683}" srcId="{BD03160E-DC2A-4459-9693-B9386C04C8D8}" destId="{8EBA20AF-B961-44D1-B5C7-9C119FC4BC2A}" srcOrd="0" destOrd="0" parTransId="{F55336B0-4C1E-4B3C-AA4A-EFD98A9D07C2}" sibTransId="{DFAB50F4-CD0A-4DE3-ADF4-D70A5043C23B}"/>
    <dgm:cxn modelId="{3EC1CB56-DE64-4B1B-A15E-9AFE71BECE93}" srcId="{BD03160E-DC2A-4459-9693-B9386C04C8D8}" destId="{C5E12F94-CF3A-42C4-B64E-C95146D40468}" srcOrd="1" destOrd="0" parTransId="{82F05722-F744-4F94-BAD7-C6F9F2DA30EA}" sibTransId="{2ECE3A18-E143-4C31-8446-EAE65EDB68C9}"/>
    <dgm:cxn modelId="{87D7669D-2916-41FE-9678-FCC6D7EC5DD8}" srcId="{BD03160E-DC2A-4459-9693-B9386C04C8D8}" destId="{7BD8CB09-94F5-4D6D-82C7-ED4E82FF3DAD}" srcOrd="2" destOrd="0" parTransId="{0B2319DC-D9C2-46E7-99B8-A9B1C71DF95C}" sibTransId="{9678C8EC-6F2A-4906-9922-5016155AB686}"/>
    <dgm:cxn modelId="{8FA3F3B6-957D-4984-BF74-758A01B87C46}" type="presOf" srcId="{039F35C1-8AC0-4B46-A1EB-3B7202BC045D}" destId="{6D5D821E-259C-4AD2-B42C-09D4B42A254C}" srcOrd="0" destOrd="0" presId="urn:microsoft.com/office/officeart/2005/8/layout/default"/>
    <dgm:cxn modelId="{A62239BA-DE41-480F-8651-22C87A47F12F}" type="presOf" srcId="{2CC6921B-0554-49FE-83EB-217B568993C0}" destId="{49727844-4883-4FB0-8101-946A07949B27}" srcOrd="0" destOrd="0" presId="urn:microsoft.com/office/officeart/2005/8/layout/default"/>
    <dgm:cxn modelId="{6C27DBCA-F833-4AD1-9AA7-FB209A5BEBD7}" type="presOf" srcId="{8EBA20AF-B961-44D1-B5C7-9C119FC4BC2A}" destId="{CDE9E6AA-0023-4AC1-9CD3-5086B682A44D}" srcOrd="0" destOrd="0" presId="urn:microsoft.com/office/officeart/2005/8/layout/default"/>
    <dgm:cxn modelId="{5FB252DE-FA5E-4BF5-850A-E9ADB5454671}" type="presOf" srcId="{C5E12F94-CF3A-42C4-B64E-C95146D40468}" destId="{6EF489C4-93B1-49F7-9353-0BDEA1A300CE}" srcOrd="0" destOrd="0" presId="urn:microsoft.com/office/officeart/2005/8/layout/default"/>
    <dgm:cxn modelId="{43127EEF-F686-4B92-82EB-773C294FBC42}" type="presOf" srcId="{7BD8CB09-94F5-4D6D-82C7-ED4E82FF3DAD}" destId="{DC389EEF-5994-4F93-B0AD-EECBBC52F470}" srcOrd="0" destOrd="0" presId="urn:microsoft.com/office/officeart/2005/8/layout/default"/>
    <dgm:cxn modelId="{D37FA0F5-FFD4-472B-A66E-728774E7B516}" srcId="{BD03160E-DC2A-4459-9693-B9386C04C8D8}" destId="{2CC6921B-0554-49FE-83EB-217B568993C0}" srcOrd="4" destOrd="0" parTransId="{89F478EA-E6AB-4484-849E-59C67FB29B55}" sibTransId="{C44E3898-E20A-4AEB-89B8-060E119BB99E}"/>
    <dgm:cxn modelId="{7566349E-C42E-41CD-B45C-AF5E9355C838}" type="presParOf" srcId="{DF4952AC-B8F7-4817-98F9-B69B3B26C91A}" destId="{CDE9E6AA-0023-4AC1-9CD3-5086B682A44D}" srcOrd="0" destOrd="0" presId="urn:microsoft.com/office/officeart/2005/8/layout/default"/>
    <dgm:cxn modelId="{0F1D1A37-B6D3-4EFB-9D85-4106758C912B}" type="presParOf" srcId="{DF4952AC-B8F7-4817-98F9-B69B3B26C91A}" destId="{DBDA47FC-D1A1-44E2-8F00-FD3512A5CA6F}" srcOrd="1" destOrd="0" presId="urn:microsoft.com/office/officeart/2005/8/layout/default"/>
    <dgm:cxn modelId="{A9FA89B6-57A1-420E-A81C-7F7EA2739A55}" type="presParOf" srcId="{DF4952AC-B8F7-4817-98F9-B69B3B26C91A}" destId="{6EF489C4-93B1-49F7-9353-0BDEA1A300CE}" srcOrd="2" destOrd="0" presId="urn:microsoft.com/office/officeart/2005/8/layout/default"/>
    <dgm:cxn modelId="{2C39596A-E443-45C4-AACD-2283208EF798}" type="presParOf" srcId="{DF4952AC-B8F7-4817-98F9-B69B3B26C91A}" destId="{03A8891C-B46F-4879-A197-3A0F40B35767}" srcOrd="3" destOrd="0" presId="urn:microsoft.com/office/officeart/2005/8/layout/default"/>
    <dgm:cxn modelId="{113ED924-8319-4465-9312-4B75E42AC485}" type="presParOf" srcId="{DF4952AC-B8F7-4817-98F9-B69B3B26C91A}" destId="{DC389EEF-5994-4F93-B0AD-EECBBC52F470}" srcOrd="4" destOrd="0" presId="urn:microsoft.com/office/officeart/2005/8/layout/default"/>
    <dgm:cxn modelId="{30040F8E-4951-4FCF-A6B1-97A866E08374}" type="presParOf" srcId="{DF4952AC-B8F7-4817-98F9-B69B3B26C91A}" destId="{448408F6-B1BA-4619-B8F5-E75F1EE4698C}" srcOrd="5" destOrd="0" presId="urn:microsoft.com/office/officeart/2005/8/layout/default"/>
    <dgm:cxn modelId="{39368867-F81D-464E-B707-5D164CE90330}" type="presParOf" srcId="{DF4952AC-B8F7-4817-98F9-B69B3B26C91A}" destId="{35F14318-E434-4901-AD7D-DE53B48E862C}" srcOrd="6" destOrd="0" presId="urn:microsoft.com/office/officeart/2005/8/layout/default"/>
    <dgm:cxn modelId="{9144390D-97EF-4B80-9C84-C420815BE062}" type="presParOf" srcId="{DF4952AC-B8F7-4817-98F9-B69B3B26C91A}" destId="{C46921CF-49D0-41EB-BF50-289FAE400667}" srcOrd="7" destOrd="0" presId="urn:microsoft.com/office/officeart/2005/8/layout/default"/>
    <dgm:cxn modelId="{D1171517-F653-424C-B0BF-8B9A893F0DA5}" type="presParOf" srcId="{DF4952AC-B8F7-4817-98F9-B69B3B26C91A}" destId="{49727844-4883-4FB0-8101-946A07949B27}" srcOrd="8" destOrd="0" presId="urn:microsoft.com/office/officeart/2005/8/layout/default"/>
    <dgm:cxn modelId="{4FF9B36E-42A7-4167-96FB-C70AEA9F9A91}" type="presParOf" srcId="{DF4952AC-B8F7-4817-98F9-B69B3B26C91A}" destId="{4B3E349D-CEC2-469A-AD0C-05A8AEEF08C0}" srcOrd="9" destOrd="0" presId="urn:microsoft.com/office/officeart/2005/8/layout/default"/>
    <dgm:cxn modelId="{03E7378E-BA4A-4718-8770-887C60E60F00}" type="presParOf" srcId="{DF4952AC-B8F7-4817-98F9-B69B3B26C91A}" destId="{6D5D821E-259C-4AD2-B42C-09D4B42A254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ED09A20-94E0-4361-B069-30BF44CB9C73}" type="doc">
      <dgm:prSet loTypeId="urn:microsoft.com/office/officeart/2016/7/layout/VerticalDownArrowProcess" loCatId="process" qsTypeId="urn:microsoft.com/office/officeart/2005/8/quickstyle/simple1" qsCatId="simple" csTypeId="urn:microsoft.com/office/officeart/2005/8/colors/colorful5" csCatId="colorful"/>
      <dgm:spPr/>
      <dgm:t>
        <a:bodyPr/>
        <a:lstStyle/>
        <a:p>
          <a:endParaRPr lang="en-US"/>
        </a:p>
      </dgm:t>
    </dgm:pt>
    <dgm:pt modelId="{E82214AF-445F-4291-B238-5DC24C6D4F74}">
      <dgm:prSet/>
      <dgm:spPr/>
      <dgm:t>
        <a:bodyPr/>
        <a:lstStyle/>
        <a:p>
          <a:r>
            <a:rPr lang="en-US" dirty="0"/>
            <a:t>Provide</a:t>
          </a:r>
        </a:p>
      </dgm:t>
    </dgm:pt>
    <dgm:pt modelId="{F0D77173-30D5-478C-A245-4F924109A701}" type="parTrans" cxnId="{85B87FA2-7DCE-44CC-AF7D-3116EEA866F8}">
      <dgm:prSet/>
      <dgm:spPr/>
      <dgm:t>
        <a:bodyPr/>
        <a:lstStyle/>
        <a:p>
          <a:endParaRPr lang="en-US"/>
        </a:p>
      </dgm:t>
    </dgm:pt>
    <dgm:pt modelId="{2FCADEC0-2068-44B9-BD4F-A825CB1493E2}" type="sibTrans" cxnId="{85B87FA2-7DCE-44CC-AF7D-3116EEA866F8}">
      <dgm:prSet/>
      <dgm:spPr/>
      <dgm:t>
        <a:bodyPr/>
        <a:lstStyle/>
        <a:p>
          <a:endParaRPr lang="en-US"/>
        </a:p>
      </dgm:t>
    </dgm:pt>
    <dgm:pt modelId="{ADFA8254-0F1B-4601-97E9-B8A5ED14D616}">
      <dgm:prSet custT="1"/>
      <dgm:spPr/>
      <dgm:t>
        <a:bodyPr/>
        <a:lstStyle/>
        <a:p>
          <a:r>
            <a:rPr lang="en-US" sz="2000" dirty="0">
              <a:latin typeface="Georgia" panose="02040502050405020303" pitchFamily="18" charset="0"/>
            </a:rPr>
            <a:t>Provide gentle, consistent support, even if they say “no”</a:t>
          </a:r>
        </a:p>
      </dgm:t>
    </dgm:pt>
    <dgm:pt modelId="{C9C3BBCD-E682-43C8-89DD-4B5EFA69E682}" type="parTrans" cxnId="{62A50A33-9FA6-4BA4-9AF5-BA5EF1779392}">
      <dgm:prSet/>
      <dgm:spPr/>
      <dgm:t>
        <a:bodyPr/>
        <a:lstStyle/>
        <a:p>
          <a:endParaRPr lang="en-US"/>
        </a:p>
      </dgm:t>
    </dgm:pt>
    <dgm:pt modelId="{BB5B145A-2571-40E0-B6A0-4F477D65F8A5}" type="sibTrans" cxnId="{62A50A33-9FA6-4BA4-9AF5-BA5EF1779392}">
      <dgm:prSet/>
      <dgm:spPr/>
      <dgm:t>
        <a:bodyPr/>
        <a:lstStyle/>
        <a:p>
          <a:endParaRPr lang="en-US"/>
        </a:p>
      </dgm:t>
    </dgm:pt>
    <dgm:pt modelId="{5C43675F-160F-4C99-B15F-1D5A2903E0AD}">
      <dgm:prSet/>
      <dgm:spPr/>
      <dgm:t>
        <a:bodyPr/>
        <a:lstStyle/>
        <a:p>
          <a:r>
            <a:rPr lang="en-US" dirty="0"/>
            <a:t>Be</a:t>
          </a:r>
        </a:p>
      </dgm:t>
    </dgm:pt>
    <dgm:pt modelId="{955A0B06-C0D4-4E8C-8D19-2250A6D32ECC}" type="parTrans" cxnId="{88898B89-4963-49D5-BA69-5067AD6E8909}">
      <dgm:prSet/>
      <dgm:spPr/>
      <dgm:t>
        <a:bodyPr/>
        <a:lstStyle/>
        <a:p>
          <a:endParaRPr lang="en-US"/>
        </a:p>
      </dgm:t>
    </dgm:pt>
    <dgm:pt modelId="{CF388668-4C73-463F-BA19-437B342340CB}" type="sibTrans" cxnId="{88898B89-4963-49D5-BA69-5067AD6E8909}">
      <dgm:prSet/>
      <dgm:spPr/>
      <dgm:t>
        <a:bodyPr/>
        <a:lstStyle/>
        <a:p>
          <a:endParaRPr lang="en-US"/>
        </a:p>
      </dgm:t>
    </dgm:pt>
    <dgm:pt modelId="{831864D5-15CA-47D6-ACCF-7937B13ECD70}">
      <dgm:prSet custT="1"/>
      <dgm:spPr/>
      <dgm:t>
        <a:bodyPr/>
        <a:lstStyle/>
        <a:p>
          <a:r>
            <a:rPr lang="en-US" sz="2000" dirty="0">
              <a:latin typeface="Georgia" panose="02040502050405020303" pitchFamily="18" charset="0"/>
            </a:rPr>
            <a:t>Be available, but don’t push them to talk</a:t>
          </a:r>
        </a:p>
      </dgm:t>
    </dgm:pt>
    <dgm:pt modelId="{5E565515-D575-4A0F-8029-411CF4AA3F29}" type="parTrans" cxnId="{ADD6AF59-BB01-490C-88A4-968DE95AFD02}">
      <dgm:prSet/>
      <dgm:spPr/>
      <dgm:t>
        <a:bodyPr/>
        <a:lstStyle/>
        <a:p>
          <a:endParaRPr lang="en-US"/>
        </a:p>
      </dgm:t>
    </dgm:pt>
    <dgm:pt modelId="{C098B3C1-0018-496E-9E35-96B764DBBFCA}" type="sibTrans" cxnId="{ADD6AF59-BB01-490C-88A4-968DE95AFD02}">
      <dgm:prSet/>
      <dgm:spPr/>
      <dgm:t>
        <a:bodyPr/>
        <a:lstStyle/>
        <a:p>
          <a:endParaRPr lang="en-US"/>
        </a:p>
      </dgm:t>
    </dgm:pt>
    <dgm:pt modelId="{EEA16E1A-93B9-44C3-A59E-2A61BECC1AFC}">
      <dgm:prSet/>
      <dgm:spPr/>
      <dgm:t>
        <a:bodyPr/>
        <a:lstStyle/>
        <a:p>
          <a:r>
            <a:rPr lang="en-US" dirty="0"/>
            <a:t>Help</a:t>
          </a:r>
        </a:p>
      </dgm:t>
    </dgm:pt>
    <dgm:pt modelId="{21D515A4-3EFF-4920-8DA0-998B4BFC1FA1}" type="parTrans" cxnId="{B17920D2-64E9-4E0C-9D02-3B86F94032F1}">
      <dgm:prSet/>
      <dgm:spPr/>
      <dgm:t>
        <a:bodyPr/>
        <a:lstStyle/>
        <a:p>
          <a:endParaRPr lang="en-US"/>
        </a:p>
      </dgm:t>
    </dgm:pt>
    <dgm:pt modelId="{0D432286-4C33-470D-9F97-6AB9EC1F7E42}" type="sibTrans" cxnId="{B17920D2-64E9-4E0C-9D02-3B86F94032F1}">
      <dgm:prSet/>
      <dgm:spPr/>
      <dgm:t>
        <a:bodyPr/>
        <a:lstStyle/>
        <a:p>
          <a:endParaRPr lang="en-US"/>
        </a:p>
      </dgm:t>
    </dgm:pt>
    <dgm:pt modelId="{0FEAD455-41B4-42B4-B63F-6806A84050E0}">
      <dgm:prSet custT="1"/>
      <dgm:spPr/>
      <dgm:t>
        <a:bodyPr/>
        <a:lstStyle/>
        <a:p>
          <a:r>
            <a:rPr lang="en-US" sz="2000" dirty="0">
              <a:latin typeface="Georgia" panose="02040502050405020303" pitchFamily="18" charset="0"/>
            </a:rPr>
            <a:t>Help them find peers who are supportive</a:t>
          </a:r>
        </a:p>
      </dgm:t>
    </dgm:pt>
    <dgm:pt modelId="{7EC3569E-EF48-466F-B916-9148473AA695}" type="parTrans" cxnId="{D06813C2-F782-4BA5-8905-AEDA2CA52E62}">
      <dgm:prSet/>
      <dgm:spPr/>
      <dgm:t>
        <a:bodyPr/>
        <a:lstStyle/>
        <a:p>
          <a:endParaRPr lang="en-US"/>
        </a:p>
      </dgm:t>
    </dgm:pt>
    <dgm:pt modelId="{DA528550-7DD8-4831-BEBE-884C00D557BC}" type="sibTrans" cxnId="{D06813C2-F782-4BA5-8905-AEDA2CA52E62}">
      <dgm:prSet/>
      <dgm:spPr/>
      <dgm:t>
        <a:bodyPr/>
        <a:lstStyle/>
        <a:p>
          <a:endParaRPr lang="en-US"/>
        </a:p>
      </dgm:t>
    </dgm:pt>
    <dgm:pt modelId="{F0A62F41-CD71-4C77-8554-AD66AF74E384}">
      <dgm:prSet/>
      <dgm:spPr/>
      <dgm:t>
        <a:bodyPr/>
        <a:lstStyle/>
        <a:p>
          <a:r>
            <a:rPr lang="en-US" dirty="0"/>
            <a:t>Find</a:t>
          </a:r>
        </a:p>
      </dgm:t>
    </dgm:pt>
    <dgm:pt modelId="{111BFF30-7931-4430-B654-585484979C63}" type="parTrans" cxnId="{742B9756-4BBC-4986-B980-CFE9EB2D58AF}">
      <dgm:prSet/>
      <dgm:spPr/>
      <dgm:t>
        <a:bodyPr/>
        <a:lstStyle/>
        <a:p>
          <a:endParaRPr lang="en-US"/>
        </a:p>
      </dgm:t>
    </dgm:pt>
    <dgm:pt modelId="{DC43393B-60F4-426B-A3A7-CB1F96A3A8E5}" type="sibTrans" cxnId="{742B9756-4BBC-4986-B980-CFE9EB2D58AF}">
      <dgm:prSet/>
      <dgm:spPr/>
      <dgm:t>
        <a:bodyPr/>
        <a:lstStyle/>
        <a:p>
          <a:endParaRPr lang="en-US"/>
        </a:p>
      </dgm:t>
    </dgm:pt>
    <dgm:pt modelId="{BB3DF78C-E075-4FE3-8DB6-E95C53799B88}">
      <dgm:prSet custT="1"/>
      <dgm:spPr/>
      <dgm:t>
        <a:bodyPr/>
        <a:lstStyle/>
        <a:p>
          <a:pPr>
            <a:lnSpc>
              <a:spcPct val="100000"/>
            </a:lnSpc>
            <a:spcAft>
              <a:spcPts val="0"/>
            </a:spcAft>
          </a:pPr>
          <a:r>
            <a:rPr lang="en-US" sz="1800" dirty="0">
              <a:latin typeface="Georgia" panose="02040502050405020303" pitchFamily="18" charset="0"/>
            </a:rPr>
            <a:t>Find other trusted adults they can talk with, such as a counselor, spiritual leader, or mentor</a:t>
          </a:r>
        </a:p>
      </dgm:t>
    </dgm:pt>
    <dgm:pt modelId="{B3D8EA2F-1613-4722-AB22-4A1C5CAAC71B}" type="parTrans" cxnId="{75E1392A-DCF7-4AB2-8C20-4B586E341E5C}">
      <dgm:prSet/>
      <dgm:spPr/>
      <dgm:t>
        <a:bodyPr/>
        <a:lstStyle/>
        <a:p>
          <a:endParaRPr lang="en-US"/>
        </a:p>
      </dgm:t>
    </dgm:pt>
    <dgm:pt modelId="{CB9D264D-2041-4CF9-B5BA-0267955C1AC0}" type="sibTrans" cxnId="{75E1392A-DCF7-4AB2-8C20-4B586E341E5C}">
      <dgm:prSet/>
      <dgm:spPr/>
      <dgm:t>
        <a:bodyPr/>
        <a:lstStyle/>
        <a:p>
          <a:endParaRPr lang="en-US"/>
        </a:p>
      </dgm:t>
    </dgm:pt>
    <dgm:pt modelId="{600E198A-7D0D-487A-A2A0-BAC183555351}">
      <dgm:prSet/>
      <dgm:spPr/>
      <dgm:t>
        <a:bodyPr/>
        <a:lstStyle/>
        <a:p>
          <a:r>
            <a:rPr lang="en-US" dirty="0"/>
            <a:t>Assist in</a:t>
          </a:r>
        </a:p>
      </dgm:t>
    </dgm:pt>
    <dgm:pt modelId="{0A17AD0C-3FBD-486C-ACAE-546D72CF00BE}" type="parTrans" cxnId="{80C50F0A-934D-48D6-962E-DB06EF68A9F6}">
      <dgm:prSet/>
      <dgm:spPr/>
      <dgm:t>
        <a:bodyPr/>
        <a:lstStyle/>
        <a:p>
          <a:endParaRPr lang="en-US"/>
        </a:p>
      </dgm:t>
    </dgm:pt>
    <dgm:pt modelId="{8765D307-5BA8-4864-9BCC-2C1152226AED}" type="sibTrans" cxnId="{80C50F0A-934D-48D6-962E-DB06EF68A9F6}">
      <dgm:prSet/>
      <dgm:spPr/>
      <dgm:t>
        <a:bodyPr/>
        <a:lstStyle/>
        <a:p>
          <a:endParaRPr lang="en-US"/>
        </a:p>
      </dgm:t>
    </dgm:pt>
    <dgm:pt modelId="{FC2CF2EB-79BF-42D4-BCD9-0B134DC28507}">
      <dgm:prSet custT="1"/>
      <dgm:spPr/>
      <dgm:t>
        <a:bodyPr/>
        <a:lstStyle/>
        <a:p>
          <a:r>
            <a:rPr lang="en-US" sz="2000" dirty="0">
              <a:latin typeface="Georgia" panose="02040502050405020303" pitchFamily="18" charset="0"/>
            </a:rPr>
            <a:t>Assist in relieving burden of adult responsibilities</a:t>
          </a:r>
        </a:p>
      </dgm:t>
    </dgm:pt>
    <dgm:pt modelId="{50DA578B-41E1-45BD-94EB-AFFA2CE94835}" type="parTrans" cxnId="{7B4DA8D0-2EF1-4CF8-A5A8-B6868482DDC4}">
      <dgm:prSet/>
      <dgm:spPr/>
      <dgm:t>
        <a:bodyPr/>
        <a:lstStyle/>
        <a:p>
          <a:endParaRPr lang="en-US"/>
        </a:p>
      </dgm:t>
    </dgm:pt>
    <dgm:pt modelId="{32091A75-B316-46BE-888A-1A60207ADFDA}" type="sibTrans" cxnId="{7B4DA8D0-2EF1-4CF8-A5A8-B6868482DDC4}">
      <dgm:prSet/>
      <dgm:spPr/>
      <dgm:t>
        <a:bodyPr/>
        <a:lstStyle/>
        <a:p>
          <a:endParaRPr lang="en-US"/>
        </a:p>
      </dgm:t>
    </dgm:pt>
    <dgm:pt modelId="{6D3EC0A3-6524-456B-802D-5A85EFC9A3E5}" type="pres">
      <dgm:prSet presAssocID="{BED09A20-94E0-4361-B069-30BF44CB9C73}" presName="Name0" presStyleCnt="0">
        <dgm:presLayoutVars>
          <dgm:dir/>
          <dgm:animLvl val="lvl"/>
          <dgm:resizeHandles val="exact"/>
        </dgm:presLayoutVars>
      </dgm:prSet>
      <dgm:spPr/>
    </dgm:pt>
    <dgm:pt modelId="{72241B41-D2B1-4C38-83AA-807ACEAA4FF0}" type="pres">
      <dgm:prSet presAssocID="{600E198A-7D0D-487A-A2A0-BAC183555351}" presName="boxAndChildren" presStyleCnt="0"/>
      <dgm:spPr/>
    </dgm:pt>
    <dgm:pt modelId="{E86ADCD1-A7AF-4BAC-8423-EAE12C3DD3F9}" type="pres">
      <dgm:prSet presAssocID="{600E198A-7D0D-487A-A2A0-BAC183555351}" presName="parentTextBox" presStyleLbl="alignNode1" presStyleIdx="0" presStyleCnt="5"/>
      <dgm:spPr/>
    </dgm:pt>
    <dgm:pt modelId="{584F0FE0-C5F7-4407-8D43-522049503DFD}" type="pres">
      <dgm:prSet presAssocID="{600E198A-7D0D-487A-A2A0-BAC183555351}" presName="descendantBox" presStyleLbl="bgAccFollowNode1" presStyleIdx="0" presStyleCnt="5"/>
      <dgm:spPr/>
    </dgm:pt>
    <dgm:pt modelId="{AAE201DF-887F-4917-84A5-1D405AA85522}" type="pres">
      <dgm:prSet presAssocID="{DC43393B-60F4-426B-A3A7-CB1F96A3A8E5}" presName="sp" presStyleCnt="0"/>
      <dgm:spPr/>
    </dgm:pt>
    <dgm:pt modelId="{A3B2DB99-6508-441F-A00C-3B6534FB3568}" type="pres">
      <dgm:prSet presAssocID="{F0A62F41-CD71-4C77-8554-AD66AF74E384}" presName="arrowAndChildren" presStyleCnt="0"/>
      <dgm:spPr/>
    </dgm:pt>
    <dgm:pt modelId="{C5A4744B-2BC2-4B1F-B21B-E656EFEC493B}" type="pres">
      <dgm:prSet presAssocID="{F0A62F41-CD71-4C77-8554-AD66AF74E384}" presName="parentTextArrow" presStyleLbl="node1" presStyleIdx="0" presStyleCnt="0"/>
      <dgm:spPr/>
    </dgm:pt>
    <dgm:pt modelId="{E1988356-EB5A-414D-ACBF-2F4CE5F26E29}" type="pres">
      <dgm:prSet presAssocID="{F0A62F41-CD71-4C77-8554-AD66AF74E384}" presName="arrow" presStyleLbl="alignNode1" presStyleIdx="1" presStyleCnt="5"/>
      <dgm:spPr/>
    </dgm:pt>
    <dgm:pt modelId="{313FD91D-9CB9-4386-96C6-18A2561DDD73}" type="pres">
      <dgm:prSet presAssocID="{F0A62F41-CD71-4C77-8554-AD66AF74E384}" presName="descendantArrow" presStyleLbl="bgAccFollowNode1" presStyleIdx="1" presStyleCnt="5"/>
      <dgm:spPr/>
    </dgm:pt>
    <dgm:pt modelId="{F038EE01-6EC2-41FD-9D1B-5E4AE62425E2}" type="pres">
      <dgm:prSet presAssocID="{0D432286-4C33-470D-9F97-6AB9EC1F7E42}" presName="sp" presStyleCnt="0"/>
      <dgm:spPr/>
    </dgm:pt>
    <dgm:pt modelId="{C824052C-BB3D-4BAC-BA43-7CA2A5F7255E}" type="pres">
      <dgm:prSet presAssocID="{EEA16E1A-93B9-44C3-A59E-2A61BECC1AFC}" presName="arrowAndChildren" presStyleCnt="0"/>
      <dgm:spPr/>
    </dgm:pt>
    <dgm:pt modelId="{F6C10CFD-7C00-44E5-AD06-A1F3C92B7F4E}" type="pres">
      <dgm:prSet presAssocID="{EEA16E1A-93B9-44C3-A59E-2A61BECC1AFC}" presName="parentTextArrow" presStyleLbl="node1" presStyleIdx="0" presStyleCnt="0"/>
      <dgm:spPr/>
    </dgm:pt>
    <dgm:pt modelId="{77DAC237-8D95-49B6-8F50-B539EE06F51A}" type="pres">
      <dgm:prSet presAssocID="{EEA16E1A-93B9-44C3-A59E-2A61BECC1AFC}" presName="arrow" presStyleLbl="alignNode1" presStyleIdx="2" presStyleCnt="5"/>
      <dgm:spPr/>
    </dgm:pt>
    <dgm:pt modelId="{28DFF282-8050-449F-9090-BD6C0FB35981}" type="pres">
      <dgm:prSet presAssocID="{EEA16E1A-93B9-44C3-A59E-2A61BECC1AFC}" presName="descendantArrow" presStyleLbl="bgAccFollowNode1" presStyleIdx="2" presStyleCnt="5"/>
      <dgm:spPr/>
    </dgm:pt>
    <dgm:pt modelId="{524ED442-2C1C-4E7C-9FD9-460AB4A31A2D}" type="pres">
      <dgm:prSet presAssocID="{CF388668-4C73-463F-BA19-437B342340CB}" presName="sp" presStyleCnt="0"/>
      <dgm:spPr/>
    </dgm:pt>
    <dgm:pt modelId="{17BAE9B0-3011-46B9-9F6D-0B5FCDF94F7D}" type="pres">
      <dgm:prSet presAssocID="{5C43675F-160F-4C99-B15F-1D5A2903E0AD}" presName="arrowAndChildren" presStyleCnt="0"/>
      <dgm:spPr/>
    </dgm:pt>
    <dgm:pt modelId="{42139EE8-8355-4E74-993A-77EF68DE95C7}" type="pres">
      <dgm:prSet presAssocID="{5C43675F-160F-4C99-B15F-1D5A2903E0AD}" presName="parentTextArrow" presStyleLbl="node1" presStyleIdx="0" presStyleCnt="0"/>
      <dgm:spPr/>
    </dgm:pt>
    <dgm:pt modelId="{511223F3-1FD9-41F9-91D0-27F5D3D6A679}" type="pres">
      <dgm:prSet presAssocID="{5C43675F-160F-4C99-B15F-1D5A2903E0AD}" presName="arrow" presStyleLbl="alignNode1" presStyleIdx="3" presStyleCnt="5"/>
      <dgm:spPr/>
    </dgm:pt>
    <dgm:pt modelId="{4931F29E-8333-4A2E-9D49-AFF1301A679A}" type="pres">
      <dgm:prSet presAssocID="{5C43675F-160F-4C99-B15F-1D5A2903E0AD}" presName="descendantArrow" presStyleLbl="bgAccFollowNode1" presStyleIdx="3" presStyleCnt="5"/>
      <dgm:spPr/>
    </dgm:pt>
    <dgm:pt modelId="{18F8C8C1-06DF-4491-8613-94F4D194842C}" type="pres">
      <dgm:prSet presAssocID="{2FCADEC0-2068-44B9-BD4F-A825CB1493E2}" presName="sp" presStyleCnt="0"/>
      <dgm:spPr/>
    </dgm:pt>
    <dgm:pt modelId="{76F01BAA-12C2-4D85-8C3E-DC730781193C}" type="pres">
      <dgm:prSet presAssocID="{E82214AF-445F-4291-B238-5DC24C6D4F74}" presName="arrowAndChildren" presStyleCnt="0"/>
      <dgm:spPr/>
    </dgm:pt>
    <dgm:pt modelId="{75FC58E4-F4B6-4109-B294-F499EE59A94E}" type="pres">
      <dgm:prSet presAssocID="{E82214AF-445F-4291-B238-5DC24C6D4F74}" presName="parentTextArrow" presStyleLbl="node1" presStyleIdx="0" presStyleCnt="0"/>
      <dgm:spPr/>
    </dgm:pt>
    <dgm:pt modelId="{3DBDC645-6295-4099-9828-8482E4A138CE}" type="pres">
      <dgm:prSet presAssocID="{E82214AF-445F-4291-B238-5DC24C6D4F74}" presName="arrow" presStyleLbl="alignNode1" presStyleIdx="4" presStyleCnt="5"/>
      <dgm:spPr/>
    </dgm:pt>
    <dgm:pt modelId="{CA9AD7A7-A286-4813-9DA2-5A1DBD5861C4}" type="pres">
      <dgm:prSet presAssocID="{E82214AF-445F-4291-B238-5DC24C6D4F74}" presName="descendantArrow" presStyleLbl="bgAccFollowNode1" presStyleIdx="4" presStyleCnt="5"/>
      <dgm:spPr/>
    </dgm:pt>
  </dgm:ptLst>
  <dgm:cxnLst>
    <dgm:cxn modelId="{80C50F0A-934D-48D6-962E-DB06EF68A9F6}" srcId="{BED09A20-94E0-4361-B069-30BF44CB9C73}" destId="{600E198A-7D0D-487A-A2A0-BAC183555351}" srcOrd="4" destOrd="0" parTransId="{0A17AD0C-3FBD-486C-ACAE-546D72CF00BE}" sibTransId="{8765D307-5BA8-4864-9BCC-2C1152226AED}"/>
    <dgm:cxn modelId="{D9138D0B-83D9-4ADA-BF19-1FD97AE62A1B}" type="presOf" srcId="{F0A62F41-CD71-4C77-8554-AD66AF74E384}" destId="{C5A4744B-2BC2-4B1F-B21B-E656EFEC493B}" srcOrd="0" destOrd="0" presId="urn:microsoft.com/office/officeart/2016/7/layout/VerticalDownArrowProcess"/>
    <dgm:cxn modelId="{6229211A-D53E-4073-AC18-7E95CA74CC92}" type="presOf" srcId="{0FEAD455-41B4-42B4-B63F-6806A84050E0}" destId="{28DFF282-8050-449F-9090-BD6C0FB35981}" srcOrd="0" destOrd="0" presId="urn:microsoft.com/office/officeart/2016/7/layout/VerticalDownArrowProcess"/>
    <dgm:cxn modelId="{8D37BF21-67C5-4350-A5DA-4EE2EA3C2219}" type="presOf" srcId="{BB3DF78C-E075-4FE3-8DB6-E95C53799B88}" destId="{313FD91D-9CB9-4386-96C6-18A2561DDD73}" srcOrd="0" destOrd="0" presId="urn:microsoft.com/office/officeart/2016/7/layout/VerticalDownArrowProcess"/>
    <dgm:cxn modelId="{75E1392A-DCF7-4AB2-8C20-4B586E341E5C}" srcId="{F0A62F41-CD71-4C77-8554-AD66AF74E384}" destId="{BB3DF78C-E075-4FE3-8DB6-E95C53799B88}" srcOrd="0" destOrd="0" parTransId="{B3D8EA2F-1613-4722-AB22-4A1C5CAAC71B}" sibTransId="{CB9D264D-2041-4CF9-B5BA-0267955C1AC0}"/>
    <dgm:cxn modelId="{B6DC862E-B9E8-4211-8283-F6E6EA15C478}" type="presOf" srcId="{E82214AF-445F-4291-B238-5DC24C6D4F74}" destId="{3DBDC645-6295-4099-9828-8482E4A138CE}" srcOrd="1" destOrd="0" presId="urn:microsoft.com/office/officeart/2016/7/layout/VerticalDownArrowProcess"/>
    <dgm:cxn modelId="{62A50A33-9FA6-4BA4-9AF5-BA5EF1779392}" srcId="{E82214AF-445F-4291-B238-5DC24C6D4F74}" destId="{ADFA8254-0F1B-4601-97E9-B8A5ED14D616}" srcOrd="0" destOrd="0" parTransId="{C9C3BBCD-E682-43C8-89DD-4B5EFA69E682}" sibTransId="{BB5B145A-2571-40E0-B6A0-4F477D65F8A5}"/>
    <dgm:cxn modelId="{A855F23E-AEB7-4E46-AEF8-18F5DE2C6B9C}" type="presOf" srcId="{BED09A20-94E0-4361-B069-30BF44CB9C73}" destId="{6D3EC0A3-6524-456B-802D-5A85EFC9A3E5}" srcOrd="0" destOrd="0" presId="urn:microsoft.com/office/officeart/2016/7/layout/VerticalDownArrowProcess"/>
    <dgm:cxn modelId="{597E7946-8A4C-4C96-8522-5F52065F01E2}" type="presOf" srcId="{F0A62F41-CD71-4C77-8554-AD66AF74E384}" destId="{E1988356-EB5A-414D-ACBF-2F4CE5F26E29}" srcOrd="1" destOrd="0" presId="urn:microsoft.com/office/officeart/2016/7/layout/VerticalDownArrowProcess"/>
    <dgm:cxn modelId="{76541F56-9357-4271-A433-DC6E33ABEF91}" type="presOf" srcId="{600E198A-7D0D-487A-A2A0-BAC183555351}" destId="{E86ADCD1-A7AF-4BAC-8423-EAE12C3DD3F9}" srcOrd="0" destOrd="0" presId="urn:microsoft.com/office/officeart/2016/7/layout/VerticalDownArrowProcess"/>
    <dgm:cxn modelId="{742B9756-4BBC-4986-B980-CFE9EB2D58AF}" srcId="{BED09A20-94E0-4361-B069-30BF44CB9C73}" destId="{F0A62F41-CD71-4C77-8554-AD66AF74E384}" srcOrd="3" destOrd="0" parTransId="{111BFF30-7931-4430-B654-585484979C63}" sibTransId="{DC43393B-60F4-426B-A3A7-CB1F96A3A8E5}"/>
    <dgm:cxn modelId="{ADD6AF59-BB01-490C-88A4-968DE95AFD02}" srcId="{5C43675F-160F-4C99-B15F-1D5A2903E0AD}" destId="{831864D5-15CA-47D6-ACCF-7937B13ECD70}" srcOrd="0" destOrd="0" parTransId="{5E565515-D575-4A0F-8029-411CF4AA3F29}" sibTransId="{C098B3C1-0018-496E-9E35-96B764DBBFCA}"/>
    <dgm:cxn modelId="{67CA955F-0FC7-4A66-8D71-D58BD30FD28C}" type="presOf" srcId="{E82214AF-445F-4291-B238-5DC24C6D4F74}" destId="{75FC58E4-F4B6-4109-B294-F499EE59A94E}" srcOrd="0" destOrd="0" presId="urn:microsoft.com/office/officeart/2016/7/layout/VerticalDownArrowProcess"/>
    <dgm:cxn modelId="{26CBA771-876E-43BF-8825-1B74BF9DDBA6}" type="presOf" srcId="{EEA16E1A-93B9-44C3-A59E-2A61BECC1AFC}" destId="{77DAC237-8D95-49B6-8F50-B539EE06F51A}" srcOrd="1" destOrd="0" presId="urn:microsoft.com/office/officeart/2016/7/layout/VerticalDownArrowProcess"/>
    <dgm:cxn modelId="{0B87AA76-FF7D-4560-8637-DD2BCEB80D16}" type="presOf" srcId="{5C43675F-160F-4C99-B15F-1D5A2903E0AD}" destId="{42139EE8-8355-4E74-993A-77EF68DE95C7}" srcOrd="0" destOrd="0" presId="urn:microsoft.com/office/officeart/2016/7/layout/VerticalDownArrowProcess"/>
    <dgm:cxn modelId="{88898B89-4963-49D5-BA69-5067AD6E8909}" srcId="{BED09A20-94E0-4361-B069-30BF44CB9C73}" destId="{5C43675F-160F-4C99-B15F-1D5A2903E0AD}" srcOrd="1" destOrd="0" parTransId="{955A0B06-C0D4-4E8C-8D19-2250A6D32ECC}" sibTransId="{CF388668-4C73-463F-BA19-437B342340CB}"/>
    <dgm:cxn modelId="{9BDA468F-9B80-49A3-89AD-AA8449D15FB2}" type="presOf" srcId="{FC2CF2EB-79BF-42D4-BCD9-0B134DC28507}" destId="{584F0FE0-C5F7-4407-8D43-522049503DFD}" srcOrd="0" destOrd="0" presId="urn:microsoft.com/office/officeart/2016/7/layout/VerticalDownArrowProcess"/>
    <dgm:cxn modelId="{98DA3A92-96F9-4287-A681-2C3AD6FBE8DD}" type="presOf" srcId="{831864D5-15CA-47D6-ACCF-7937B13ECD70}" destId="{4931F29E-8333-4A2E-9D49-AFF1301A679A}" srcOrd="0" destOrd="0" presId="urn:microsoft.com/office/officeart/2016/7/layout/VerticalDownArrowProcess"/>
    <dgm:cxn modelId="{AC4972A1-7E95-4F27-8444-20BD4642E0D0}" type="presOf" srcId="{ADFA8254-0F1B-4601-97E9-B8A5ED14D616}" destId="{CA9AD7A7-A286-4813-9DA2-5A1DBD5861C4}" srcOrd="0" destOrd="0" presId="urn:microsoft.com/office/officeart/2016/7/layout/VerticalDownArrowProcess"/>
    <dgm:cxn modelId="{85B87FA2-7DCE-44CC-AF7D-3116EEA866F8}" srcId="{BED09A20-94E0-4361-B069-30BF44CB9C73}" destId="{E82214AF-445F-4291-B238-5DC24C6D4F74}" srcOrd="0" destOrd="0" parTransId="{F0D77173-30D5-478C-A245-4F924109A701}" sibTransId="{2FCADEC0-2068-44B9-BD4F-A825CB1493E2}"/>
    <dgm:cxn modelId="{D06813C2-F782-4BA5-8905-AEDA2CA52E62}" srcId="{EEA16E1A-93B9-44C3-A59E-2A61BECC1AFC}" destId="{0FEAD455-41B4-42B4-B63F-6806A84050E0}" srcOrd="0" destOrd="0" parTransId="{7EC3569E-EF48-466F-B916-9148473AA695}" sibTransId="{DA528550-7DD8-4831-BEBE-884C00D557BC}"/>
    <dgm:cxn modelId="{7B4DA8D0-2EF1-4CF8-A5A8-B6868482DDC4}" srcId="{600E198A-7D0D-487A-A2A0-BAC183555351}" destId="{FC2CF2EB-79BF-42D4-BCD9-0B134DC28507}" srcOrd="0" destOrd="0" parTransId="{50DA578B-41E1-45BD-94EB-AFFA2CE94835}" sibTransId="{32091A75-B316-46BE-888A-1A60207ADFDA}"/>
    <dgm:cxn modelId="{B17920D2-64E9-4E0C-9D02-3B86F94032F1}" srcId="{BED09A20-94E0-4361-B069-30BF44CB9C73}" destId="{EEA16E1A-93B9-44C3-A59E-2A61BECC1AFC}" srcOrd="2" destOrd="0" parTransId="{21D515A4-3EFF-4920-8DA0-998B4BFC1FA1}" sibTransId="{0D432286-4C33-470D-9F97-6AB9EC1F7E42}"/>
    <dgm:cxn modelId="{5E3BFCD6-7782-4A47-9432-FB796249FD4C}" type="presOf" srcId="{EEA16E1A-93B9-44C3-A59E-2A61BECC1AFC}" destId="{F6C10CFD-7C00-44E5-AD06-A1F3C92B7F4E}" srcOrd="0" destOrd="0" presId="urn:microsoft.com/office/officeart/2016/7/layout/VerticalDownArrowProcess"/>
    <dgm:cxn modelId="{8D5D4BFF-E755-4814-9753-E4EDD1538574}" type="presOf" srcId="{5C43675F-160F-4C99-B15F-1D5A2903E0AD}" destId="{511223F3-1FD9-41F9-91D0-27F5D3D6A679}" srcOrd="1" destOrd="0" presId="urn:microsoft.com/office/officeart/2016/7/layout/VerticalDownArrowProcess"/>
    <dgm:cxn modelId="{D502D28C-8261-45F3-B26B-8FE8345B95D2}" type="presParOf" srcId="{6D3EC0A3-6524-456B-802D-5A85EFC9A3E5}" destId="{72241B41-D2B1-4C38-83AA-807ACEAA4FF0}" srcOrd="0" destOrd="0" presId="urn:microsoft.com/office/officeart/2016/7/layout/VerticalDownArrowProcess"/>
    <dgm:cxn modelId="{156E92F1-77BF-4D05-B5F1-4964D2A05595}" type="presParOf" srcId="{72241B41-D2B1-4C38-83AA-807ACEAA4FF0}" destId="{E86ADCD1-A7AF-4BAC-8423-EAE12C3DD3F9}" srcOrd="0" destOrd="0" presId="urn:microsoft.com/office/officeart/2016/7/layout/VerticalDownArrowProcess"/>
    <dgm:cxn modelId="{B92D2EB4-8D65-4979-945C-B77398073B76}" type="presParOf" srcId="{72241B41-D2B1-4C38-83AA-807ACEAA4FF0}" destId="{584F0FE0-C5F7-4407-8D43-522049503DFD}" srcOrd="1" destOrd="0" presId="urn:microsoft.com/office/officeart/2016/7/layout/VerticalDownArrowProcess"/>
    <dgm:cxn modelId="{C2F7308A-3D55-41EA-B32A-596C4D60D9B0}" type="presParOf" srcId="{6D3EC0A3-6524-456B-802D-5A85EFC9A3E5}" destId="{AAE201DF-887F-4917-84A5-1D405AA85522}" srcOrd="1" destOrd="0" presId="urn:microsoft.com/office/officeart/2016/7/layout/VerticalDownArrowProcess"/>
    <dgm:cxn modelId="{B3092BE3-B59B-4EC7-8764-7C74211B3918}" type="presParOf" srcId="{6D3EC0A3-6524-456B-802D-5A85EFC9A3E5}" destId="{A3B2DB99-6508-441F-A00C-3B6534FB3568}" srcOrd="2" destOrd="0" presId="urn:microsoft.com/office/officeart/2016/7/layout/VerticalDownArrowProcess"/>
    <dgm:cxn modelId="{267B658F-528B-492A-ADD3-7C5710EC2BC6}" type="presParOf" srcId="{A3B2DB99-6508-441F-A00C-3B6534FB3568}" destId="{C5A4744B-2BC2-4B1F-B21B-E656EFEC493B}" srcOrd="0" destOrd="0" presId="urn:microsoft.com/office/officeart/2016/7/layout/VerticalDownArrowProcess"/>
    <dgm:cxn modelId="{05D30FB2-9D81-46BF-9CE4-C5DD202370BA}" type="presParOf" srcId="{A3B2DB99-6508-441F-A00C-3B6534FB3568}" destId="{E1988356-EB5A-414D-ACBF-2F4CE5F26E29}" srcOrd="1" destOrd="0" presId="urn:microsoft.com/office/officeart/2016/7/layout/VerticalDownArrowProcess"/>
    <dgm:cxn modelId="{63B47495-07A8-4FFA-B75F-2AD6260F4339}" type="presParOf" srcId="{A3B2DB99-6508-441F-A00C-3B6534FB3568}" destId="{313FD91D-9CB9-4386-96C6-18A2561DDD73}" srcOrd="2" destOrd="0" presId="urn:microsoft.com/office/officeart/2016/7/layout/VerticalDownArrowProcess"/>
    <dgm:cxn modelId="{21A69FE9-8E32-4FB9-A122-C230C877EEDB}" type="presParOf" srcId="{6D3EC0A3-6524-456B-802D-5A85EFC9A3E5}" destId="{F038EE01-6EC2-41FD-9D1B-5E4AE62425E2}" srcOrd="3" destOrd="0" presId="urn:microsoft.com/office/officeart/2016/7/layout/VerticalDownArrowProcess"/>
    <dgm:cxn modelId="{4BFD5754-0BB5-45F6-8835-3FCF6D509DBF}" type="presParOf" srcId="{6D3EC0A3-6524-456B-802D-5A85EFC9A3E5}" destId="{C824052C-BB3D-4BAC-BA43-7CA2A5F7255E}" srcOrd="4" destOrd="0" presId="urn:microsoft.com/office/officeart/2016/7/layout/VerticalDownArrowProcess"/>
    <dgm:cxn modelId="{4A6ED719-CE0A-4C84-AEE1-F14EBE8BCD57}" type="presParOf" srcId="{C824052C-BB3D-4BAC-BA43-7CA2A5F7255E}" destId="{F6C10CFD-7C00-44E5-AD06-A1F3C92B7F4E}" srcOrd="0" destOrd="0" presId="urn:microsoft.com/office/officeart/2016/7/layout/VerticalDownArrowProcess"/>
    <dgm:cxn modelId="{169DA58E-7F92-480D-878A-D3F9424420A2}" type="presParOf" srcId="{C824052C-BB3D-4BAC-BA43-7CA2A5F7255E}" destId="{77DAC237-8D95-49B6-8F50-B539EE06F51A}" srcOrd="1" destOrd="0" presId="urn:microsoft.com/office/officeart/2016/7/layout/VerticalDownArrowProcess"/>
    <dgm:cxn modelId="{C7C62A77-16A6-44BE-A4D5-475ACFB2C206}" type="presParOf" srcId="{C824052C-BB3D-4BAC-BA43-7CA2A5F7255E}" destId="{28DFF282-8050-449F-9090-BD6C0FB35981}" srcOrd="2" destOrd="0" presId="urn:microsoft.com/office/officeart/2016/7/layout/VerticalDownArrowProcess"/>
    <dgm:cxn modelId="{D7CC7AB8-9C5E-4339-A40E-73885FA4839C}" type="presParOf" srcId="{6D3EC0A3-6524-456B-802D-5A85EFC9A3E5}" destId="{524ED442-2C1C-4E7C-9FD9-460AB4A31A2D}" srcOrd="5" destOrd="0" presId="urn:microsoft.com/office/officeart/2016/7/layout/VerticalDownArrowProcess"/>
    <dgm:cxn modelId="{7B010A4F-3A94-4319-A3D7-0430CD6A7A6C}" type="presParOf" srcId="{6D3EC0A3-6524-456B-802D-5A85EFC9A3E5}" destId="{17BAE9B0-3011-46B9-9F6D-0B5FCDF94F7D}" srcOrd="6" destOrd="0" presId="urn:microsoft.com/office/officeart/2016/7/layout/VerticalDownArrowProcess"/>
    <dgm:cxn modelId="{93B8D8EE-1A02-4B74-822D-842E1170262E}" type="presParOf" srcId="{17BAE9B0-3011-46B9-9F6D-0B5FCDF94F7D}" destId="{42139EE8-8355-4E74-993A-77EF68DE95C7}" srcOrd="0" destOrd="0" presId="urn:microsoft.com/office/officeart/2016/7/layout/VerticalDownArrowProcess"/>
    <dgm:cxn modelId="{62BC77CE-710D-4C40-863F-43BA5727B164}" type="presParOf" srcId="{17BAE9B0-3011-46B9-9F6D-0B5FCDF94F7D}" destId="{511223F3-1FD9-41F9-91D0-27F5D3D6A679}" srcOrd="1" destOrd="0" presId="urn:microsoft.com/office/officeart/2016/7/layout/VerticalDownArrowProcess"/>
    <dgm:cxn modelId="{ABF8D334-77AA-416F-9B2F-5EEF5E60DE73}" type="presParOf" srcId="{17BAE9B0-3011-46B9-9F6D-0B5FCDF94F7D}" destId="{4931F29E-8333-4A2E-9D49-AFF1301A679A}" srcOrd="2" destOrd="0" presId="urn:microsoft.com/office/officeart/2016/7/layout/VerticalDownArrowProcess"/>
    <dgm:cxn modelId="{CC6F4FE2-4AC7-4648-A8F2-CCC0E54B3C8E}" type="presParOf" srcId="{6D3EC0A3-6524-456B-802D-5A85EFC9A3E5}" destId="{18F8C8C1-06DF-4491-8613-94F4D194842C}" srcOrd="7" destOrd="0" presId="urn:microsoft.com/office/officeart/2016/7/layout/VerticalDownArrowProcess"/>
    <dgm:cxn modelId="{5CAD9008-43AB-4C12-9D93-8CF92D310430}" type="presParOf" srcId="{6D3EC0A3-6524-456B-802D-5A85EFC9A3E5}" destId="{76F01BAA-12C2-4D85-8C3E-DC730781193C}" srcOrd="8" destOrd="0" presId="urn:microsoft.com/office/officeart/2016/7/layout/VerticalDownArrowProcess"/>
    <dgm:cxn modelId="{23D4B4F5-D4AD-477F-A604-453C8DFB9EEA}" type="presParOf" srcId="{76F01BAA-12C2-4D85-8C3E-DC730781193C}" destId="{75FC58E4-F4B6-4109-B294-F499EE59A94E}" srcOrd="0" destOrd="0" presId="urn:microsoft.com/office/officeart/2016/7/layout/VerticalDownArrowProcess"/>
    <dgm:cxn modelId="{19EFC44A-FEE9-425D-9C64-C1D809052038}" type="presParOf" srcId="{76F01BAA-12C2-4D85-8C3E-DC730781193C}" destId="{3DBDC645-6295-4099-9828-8482E4A138CE}" srcOrd="1" destOrd="0" presId="urn:microsoft.com/office/officeart/2016/7/layout/VerticalDownArrowProcess"/>
    <dgm:cxn modelId="{58BC3A67-E417-4958-A4D2-A0F8FD4ECB2C}" type="presParOf" srcId="{76F01BAA-12C2-4D85-8C3E-DC730781193C}" destId="{CA9AD7A7-A286-4813-9DA2-5A1DBD5861C4}"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A50AD57-E215-4F18-9A03-1727C49DA165}"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305BF88E-4673-4841-B2DD-C82FB1A0FB36}">
      <dgm:prSet/>
      <dgm:spPr/>
      <dgm:t>
        <a:bodyPr/>
        <a:lstStyle/>
        <a:p>
          <a:r>
            <a:rPr lang="en-US" dirty="0">
              <a:latin typeface="Georgia" panose="02040502050405020303" pitchFamily="18" charset="0"/>
            </a:rPr>
            <a:t>OK?</a:t>
          </a:r>
        </a:p>
      </dgm:t>
    </dgm:pt>
    <dgm:pt modelId="{1387D158-CDF4-46D7-BE9F-13E25C81492D}" type="parTrans" cxnId="{764D41B7-69C0-425D-B987-881219A0D177}">
      <dgm:prSet/>
      <dgm:spPr/>
      <dgm:t>
        <a:bodyPr/>
        <a:lstStyle/>
        <a:p>
          <a:endParaRPr lang="en-US"/>
        </a:p>
      </dgm:t>
    </dgm:pt>
    <dgm:pt modelId="{4AD03BD8-2778-46B9-A831-1653B19A4F08}" type="sibTrans" cxnId="{764D41B7-69C0-425D-B987-881219A0D177}">
      <dgm:prSet/>
      <dgm:spPr/>
      <dgm:t>
        <a:bodyPr/>
        <a:lstStyle/>
        <a:p>
          <a:endParaRPr lang="en-US"/>
        </a:p>
      </dgm:t>
    </dgm:pt>
    <dgm:pt modelId="{B1E19B37-9C56-4D86-956A-00FE24C86C1F}">
      <dgm:prSet/>
      <dgm:spPr/>
      <dgm:t>
        <a:bodyPr/>
        <a:lstStyle/>
        <a:p>
          <a:r>
            <a:rPr lang="en-US" dirty="0">
              <a:latin typeface="Georgia" panose="02040502050405020303" pitchFamily="18" charset="0"/>
            </a:rPr>
            <a:t>~ Bea Mitchell</a:t>
          </a:r>
        </a:p>
      </dgm:t>
    </dgm:pt>
    <dgm:pt modelId="{DAA1573A-35F3-42AF-B183-527C68DA9020}" type="parTrans" cxnId="{7575BC6A-9F31-42D9-92B4-0782A5B0E762}">
      <dgm:prSet/>
      <dgm:spPr/>
      <dgm:t>
        <a:bodyPr/>
        <a:lstStyle/>
        <a:p>
          <a:endParaRPr lang="en-US"/>
        </a:p>
      </dgm:t>
    </dgm:pt>
    <dgm:pt modelId="{588F0ED1-329D-4AC2-BE82-0FA8AEF08857}" type="sibTrans" cxnId="{7575BC6A-9F31-42D9-92B4-0782A5B0E762}">
      <dgm:prSet/>
      <dgm:spPr/>
      <dgm:t>
        <a:bodyPr/>
        <a:lstStyle/>
        <a:p>
          <a:endParaRPr lang="en-US"/>
        </a:p>
      </dgm:t>
    </dgm:pt>
    <dgm:pt modelId="{32652AC1-6D3B-4F94-9433-69E17C81C2D5}" type="pres">
      <dgm:prSet presAssocID="{AA50AD57-E215-4F18-9A03-1727C49DA165}" presName="hierChild1" presStyleCnt="0">
        <dgm:presLayoutVars>
          <dgm:chPref val="1"/>
          <dgm:dir/>
          <dgm:animOne val="branch"/>
          <dgm:animLvl val="lvl"/>
          <dgm:resizeHandles/>
        </dgm:presLayoutVars>
      </dgm:prSet>
      <dgm:spPr/>
    </dgm:pt>
    <dgm:pt modelId="{24598A04-9310-4C49-AC41-DFF53C4076F0}" type="pres">
      <dgm:prSet presAssocID="{305BF88E-4673-4841-B2DD-C82FB1A0FB36}" presName="hierRoot1" presStyleCnt="0"/>
      <dgm:spPr/>
    </dgm:pt>
    <dgm:pt modelId="{D90AF655-7152-45D1-AA99-95FF4054C899}" type="pres">
      <dgm:prSet presAssocID="{305BF88E-4673-4841-B2DD-C82FB1A0FB36}" presName="composite" presStyleCnt="0"/>
      <dgm:spPr/>
    </dgm:pt>
    <dgm:pt modelId="{68CCDED9-CF43-4BED-8EFD-50E9CC453224}" type="pres">
      <dgm:prSet presAssocID="{305BF88E-4673-4841-B2DD-C82FB1A0FB36}" presName="background" presStyleLbl="node0" presStyleIdx="0" presStyleCnt="2"/>
      <dgm:spPr/>
    </dgm:pt>
    <dgm:pt modelId="{8C91943E-F4A9-4B1B-9538-060558A47965}" type="pres">
      <dgm:prSet presAssocID="{305BF88E-4673-4841-B2DD-C82FB1A0FB36}" presName="text" presStyleLbl="fgAcc0" presStyleIdx="0" presStyleCnt="2">
        <dgm:presLayoutVars>
          <dgm:chPref val="3"/>
        </dgm:presLayoutVars>
      </dgm:prSet>
      <dgm:spPr/>
    </dgm:pt>
    <dgm:pt modelId="{E18F1048-5A4F-4CAF-9F89-2CE8D4C5E913}" type="pres">
      <dgm:prSet presAssocID="{305BF88E-4673-4841-B2DD-C82FB1A0FB36}" presName="hierChild2" presStyleCnt="0"/>
      <dgm:spPr/>
    </dgm:pt>
    <dgm:pt modelId="{7D0BA426-EC67-4390-91F4-B8A10750874B}" type="pres">
      <dgm:prSet presAssocID="{B1E19B37-9C56-4D86-956A-00FE24C86C1F}" presName="hierRoot1" presStyleCnt="0"/>
      <dgm:spPr/>
    </dgm:pt>
    <dgm:pt modelId="{201CE0F6-5A49-482F-AAAB-B66CAE6DBD4C}" type="pres">
      <dgm:prSet presAssocID="{B1E19B37-9C56-4D86-956A-00FE24C86C1F}" presName="composite" presStyleCnt="0"/>
      <dgm:spPr/>
    </dgm:pt>
    <dgm:pt modelId="{C9340754-B847-4B71-9715-91399CCABBA2}" type="pres">
      <dgm:prSet presAssocID="{B1E19B37-9C56-4D86-956A-00FE24C86C1F}" presName="background" presStyleLbl="node0" presStyleIdx="1" presStyleCnt="2"/>
      <dgm:spPr/>
    </dgm:pt>
    <dgm:pt modelId="{10FBF844-5FCA-4F85-8623-7CABB18087B0}" type="pres">
      <dgm:prSet presAssocID="{B1E19B37-9C56-4D86-956A-00FE24C86C1F}" presName="text" presStyleLbl="fgAcc0" presStyleIdx="1" presStyleCnt="2">
        <dgm:presLayoutVars>
          <dgm:chPref val="3"/>
        </dgm:presLayoutVars>
      </dgm:prSet>
      <dgm:spPr/>
    </dgm:pt>
    <dgm:pt modelId="{E55550A8-5685-40FB-9396-5CA8D0C97108}" type="pres">
      <dgm:prSet presAssocID="{B1E19B37-9C56-4D86-956A-00FE24C86C1F}" presName="hierChild2" presStyleCnt="0"/>
      <dgm:spPr/>
    </dgm:pt>
  </dgm:ptLst>
  <dgm:cxnLst>
    <dgm:cxn modelId="{E9CAA631-FA8E-428A-B148-F107692B09AB}" type="presOf" srcId="{305BF88E-4673-4841-B2DD-C82FB1A0FB36}" destId="{8C91943E-F4A9-4B1B-9538-060558A47965}" srcOrd="0" destOrd="0" presId="urn:microsoft.com/office/officeart/2005/8/layout/hierarchy1"/>
    <dgm:cxn modelId="{7901E653-775E-4D1D-B10D-7C8155111A29}" type="presOf" srcId="{AA50AD57-E215-4F18-9A03-1727C49DA165}" destId="{32652AC1-6D3B-4F94-9433-69E17C81C2D5}" srcOrd="0" destOrd="0" presId="urn:microsoft.com/office/officeart/2005/8/layout/hierarchy1"/>
    <dgm:cxn modelId="{7575BC6A-9F31-42D9-92B4-0782A5B0E762}" srcId="{AA50AD57-E215-4F18-9A03-1727C49DA165}" destId="{B1E19B37-9C56-4D86-956A-00FE24C86C1F}" srcOrd="1" destOrd="0" parTransId="{DAA1573A-35F3-42AF-B183-527C68DA9020}" sibTransId="{588F0ED1-329D-4AC2-BE82-0FA8AEF08857}"/>
    <dgm:cxn modelId="{764D41B7-69C0-425D-B987-881219A0D177}" srcId="{AA50AD57-E215-4F18-9A03-1727C49DA165}" destId="{305BF88E-4673-4841-B2DD-C82FB1A0FB36}" srcOrd="0" destOrd="0" parTransId="{1387D158-CDF4-46D7-BE9F-13E25C81492D}" sibTransId="{4AD03BD8-2778-46B9-A831-1653B19A4F08}"/>
    <dgm:cxn modelId="{0C18F3FC-5C2A-4F36-B8FA-CB5227B479D7}" type="presOf" srcId="{B1E19B37-9C56-4D86-956A-00FE24C86C1F}" destId="{10FBF844-5FCA-4F85-8623-7CABB18087B0}" srcOrd="0" destOrd="0" presId="urn:microsoft.com/office/officeart/2005/8/layout/hierarchy1"/>
    <dgm:cxn modelId="{1198BE08-1FD9-4AB6-866B-8F5D7CDEB194}" type="presParOf" srcId="{32652AC1-6D3B-4F94-9433-69E17C81C2D5}" destId="{24598A04-9310-4C49-AC41-DFF53C4076F0}" srcOrd="0" destOrd="0" presId="urn:microsoft.com/office/officeart/2005/8/layout/hierarchy1"/>
    <dgm:cxn modelId="{7E6D06D1-6B00-4A48-9B1A-232ECAA67D58}" type="presParOf" srcId="{24598A04-9310-4C49-AC41-DFF53C4076F0}" destId="{D90AF655-7152-45D1-AA99-95FF4054C899}" srcOrd="0" destOrd="0" presId="urn:microsoft.com/office/officeart/2005/8/layout/hierarchy1"/>
    <dgm:cxn modelId="{CCEB1730-0532-4383-B606-014C19F9CC20}" type="presParOf" srcId="{D90AF655-7152-45D1-AA99-95FF4054C899}" destId="{68CCDED9-CF43-4BED-8EFD-50E9CC453224}" srcOrd="0" destOrd="0" presId="urn:microsoft.com/office/officeart/2005/8/layout/hierarchy1"/>
    <dgm:cxn modelId="{BF8A5CD4-7926-41E7-8BD4-0B1C83450F33}" type="presParOf" srcId="{D90AF655-7152-45D1-AA99-95FF4054C899}" destId="{8C91943E-F4A9-4B1B-9538-060558A47965}" srcOrd="1" destOrd="0" presId="urn:microsoft.com/office/officeart/2005/8/layout/hierarchy1"/>
    <dgm:cxn modelId="{877C88C9-1F52-48F9-91A5-709667DAE51A}" type="presParOf" srcId="{24598A04-9310-4C49-AC41-DFF53C4076F0}" destId="{E18F1048-5A4F-4CAF-9F89-2CE8D4C5E913}" srcOrd="1" destOrd="0" presId="urn:microsoft.com/office/officeart/2005/8/layout/hierarchy1"/>
    <dgm:cxn modelId="{3E6F0C2F-CBBC-45A9-AD5F-843F024DD0AD}" type="presParOf" srcId="{32652AC1-6D3B-4F94-9433-69E17C81C2D5}" destId="{7D0BA426-EC67-4390-91F4-B8A10750874B}" srcOrd="1" destOrd="0" presId="urn:microsoft.com/office/officeart/2005/8/layout/hierarchy1"/>
    <dgm:cxn modelId="{2047DC3E-391B-40CE-AF2B-833BE2AA36BE}" type="presParOf" srcId="{7D0BA426-EC67-4390-91F4-B8A10750874B}" destId="{201CE0F6-5A49-482F-AAAB-B66CAE6DBD4C}" srcOrd="0" destOrd="0" presId="urn:microsoft.com/office/officeart/2005/8/layout/hierarchy1"/>
    <dgm:cxn modelId="{85B768A7-9AC7-4750-B0B3-6A14B8DCFDB1}" type="presParOf" srcId="{201CE0F6-5A49-482F-AAAB-B66CAE6DBD4C}" destId="{C9340754-B847-4B71-9715-91399CCABBA2}" srcOrd="0" destOrd="0" presId="urn:microsoft.com/office/officeart/2005/8/layout/hierarchy1"/>
    <dgm:cxn modelId="{0653D269-0ECF-44D4-9AEC-11644A31AED9}" type="presParOf" srcId="{201CE0F6-5A49-482F-AAAB-B66CAE6DBD4C}" destId="{10FBF844-5FCA-4F85-8623-7CABB18087B0}" srcOrd="1" destOrd="0" presId="urn:microsoft.com/office/officeart/2005/8/layout/hierarchy1"/>
    <dgm:cxn modelId="{E524A552-75ED-4FC4-B0F9-DCE5CA6CE21E}" type="presParOf" srcId="{7D0BA426-EC67-4390-91F4-B8A10750874B}" destId="{E55550A8-5685-40FB-9396-5CA8D0C9710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497229-BC40-42E6-A2BF-2176DF1B8C00}">
      <dsp:nvSpPr>
        <dsp:cNvPr id="0" name=""/>
        <dsp:cNvSpPr/>
      </dsp:nvSpPr>
      <dsp:spPr>
        <a:xfrm>
          <a:off x="0" y="45166"/>
          <a:ext cx="7886700" cy="1006931"/>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latin typeface="Georgia" panose="02040502050405020303" pitchFamily="18" charset="0"/>
            </a:rPr>
            <a:t>Grief is a continuing process with many changes.</a:t>
          </a:r>
        </a:p>
      </dsp:txBody>
      <dsp:txXfrm>
        <a:off x="49154" y="94320"/>
        <a:ext cx="7788392" cy="908623"/>
      </dsp:txXfrm>
    </dsp:sp>
    <dsp:sp modelId="{8F2906E8-E4AA-41DA-BCC6-723F766F5F41}">
      <dsp:nvSpPr>
        <dsp:cNvPr id="0" name=""/>
        <dsp:cNvSpPr/>
      </dsp:nvSpPr>
      <dsp:spPr>
        <a:xfrm>
          <a:off x="0" y="1129857"/>
          <a:ext cx="7886700" cy="1006931"/>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latin typeface="Georgia" panose="02040502050405020303" pitchFamily="18" charset="0"/>
            </a:rPr>
            <a:t>Grief is a normal and natural reaction.</a:t>
          </a:r>
        </a:p>
      </dsp:txBody>
      <dsp:txXfrm>
        <a:off x="49154" y="1179011"/>
        <a:ext cx="7788392" cy="908623"/>
      </dsp:txXfrm>
    </dsp:sp>
    <dsp:sp modelId="{F2DF9783-3C37-48B4-AAE7-73556733D231}">
      <dsp:nvSpPr>
        <dsp:cNvPr id="0" name=""/>
        <dsp:cNvSpPr/>
      </dsp:nvSpPr>
      <dsp:spPr>
        <a:xfrm>
          <a:off x="0" y="2214549"/>
          <a:ext cx="7886700" cy="1006931"/>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latin typeface="Georgia" panose="02040502050405020303" pitchFamily="18" charset="0"/>
            </a:rPr>
            <a:t>Grief is individualized and unique to the person experiencing it.</a:t>
          </a:r>
        </a:p>
      </dsp:txBody>
      <dsp:txXfrm>
        <a:off x="49154" y="2263703"/>
        <a:ext cx="7788392" cy="908623"/>
      </dsp:txXfrm>
    </dsp:sp>
    <dsp:sp modelId="{0A8F635D-4F4F-4B7A-AB45-64B4DCEBD472}">
      <dsp:nvSpPr>
        <dsp:cNvPr id="0" name=""/>
        <dsp:cNvSpPr/>
      </dsp:nvSpPr>
      <dsp:spPr>
        <a:xfrm>
          <a:off x="0" y="3299240"/>
          <a:ext cx="7886700" cy="1006931"/>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latin typeface="Georgia" panose="02040502050405020303" pitchFamily="18" charset="0"/>
            </a:rPr>
            <a:t>Grief is a reaction to the experience of many kinds of losses, not just death alone.</a:t>
          </a:r>
        </a:p>
      </dsp:txBody>
      <dsp:txXfrm>
        <a:off x="49154" y="3348394"/>
        <a:ext cx="7788392" cy="90862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E2ADF-BE7F-482D-8081-E9FCB53B3DEA}">
      <dsp:nvSpPr>
        <dsp:cNvPr id="0" name=""/>
        <dsp:cNvSpPr/>
      </dsp:nvSpPr>
      <dsp:spPr>
        <a:xfrm>
          <a:off x="0" y="369246"/>
          <a:ext cx="4775935" cy="27845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latin typeface="Georgia" panose="02040502050405020303" pitchFamily="18" charset="0"/>
            </a:rPr>
            <a:t>“Grief is a normal and necessary process that is fundamentally a journey of the heart and soul”</a:t>
          </a:r>
        </a:p>
      </dsp:txBody>
      <dsp:txXfrm>
        <a:off x="135933" y="505179"/>
        <a:ext cx="4504069" cy="2512733"/>
      </dsp:txXfrm>
    </dsp:sp>
    <dsp:sp modelId="{4BE249C3-E9C1-4BB8-8718-64AAB631D9D7}">
      <dsp:nvSpPr>
        <dsp:cNvPr id="0" name=""/>
        <dsp:cNvSpPr/>
      </dsp:nvSpPr>
      <dsp:spPr>
        <a:xfrm>
          <a:off x="0" y="3251766"/>
          <a:ext cx="4775935" cy="278459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latin typeface="Georgia" panose="02040502050405020303" pitchFamily="18" charset="0"/>
            </a:rPr>
            <a:t>~Dr. Alan D. Wolfelt</a:t>
          </a:r>
        </a:p>
      </dsp:txBody>
      <dsp:txXfrm>
        <a:off x="135933" y="3387699"/>
        <a:ext cx="4504069" cy="25127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BF67C6-33DB-43B6-B7C1-CF7EC47637F0}">
      <dsp:nvSpPr>
        <dsp:cNvPr id="0" name=""/>
        <dsp:cNvSpPr/>
      </dsp:nvSpPr>
      <dsp:spPr>
        <a:xfrm>
          <a:off x="725476" y="25086"/>
          <a:ext cx="940569" cy="94056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BF6FB5-B493-4C4D-80CB-C4A11AB89B1B}">
      <dsp:nvSpPr>
        <dsp:cNvPr id="0" name=""/>
        <dsp:cNvSpPr/>
      </dsp:nvSpPr>
      <dsp:spPr>
        <a:xfrm>
          <a:off x="922996" y="222606"/>
          <a:ext cx="545530" cy="5455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4BBAF2-151D-4D6A-8C46-7A3CCD8B7A44}">
      <dsp:nvSpPr>
        <dsp:cNvPr id="0" name=""/>
        <dsp:cNvSpPr/>
      </dsp:nvSpPr>
      <dsp:spPr>
        <a:xfrm>
          <a:off x="1867597" y="25086"/>
          <a:ext cx="2217057" cy="940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Georgia" panose="02040502050405020303" pitchFamily="18" charset="0"/>
            </a:rPr>
            <a:t>Complicated grief is</a:t>
          </a:r>
        </a:p>
      </dsp:txBody>
      <dsp:txXfrm>
        <a:off x="1867597" y="25086"/>
        <a:ext cx="2217057" cy="940569"/>
      </dsp:txXfrm>
    </dsp:sp>
    <dsp:sp modelId="{5A753C60-F6B8-48CE-9243-608329984303}">
      <dsp:nvSpPr>
        <dsp:cNvPr id="0" name=""/>
        <dsp:cNvSpPr/>
      </dsp:nvSpPr>
      <dsp:spPr>
        <a:xfrm>
          <a:off x="4470960" y="25086"/>
          <a:ext cx="940569" cy="940569"/>
        </a:xfrm>
        <a:prstGeom prst="ellipse">
          <a:avLst/>
        </a:prstGeom>
        <a:solidFill>
          <a:schemeClr val="accent2">
            <a:hueOff val="-363841"/>
            <a:satOff val="-20982"/>
            <a:lumOff val="2157"/>
            <a:alphaOff val="0"/>
          </a:schemeClr>
        </a:solidFill>
        <a:ln>
          <a:noFill/>
        </a:ln>
        <a:effectLst/>
      </dsp:spPr>
      <dsp:style>
        <a:lnRef idx="0">
          <a:scrgbClr r="0" g="0" b="0"/>
        </a:lnRef>
        <a:fillRef idx="1">
          <a:scrgbClr r="0" g="0" b="0"/>
        </a:fillRef>
        <a:effectRef idx="0">
          <a:scrgbClr r="0" g="0" b="0"/>
        </a:effectRef>
        <a:fontRef idx="minor"/>
      </dsp:style>
    </dsp:sp>
    <dsp:sp modelId="{CC28297C-D7D2-4C08-8201-F42A623597C9}">
      <dsp:nvSpPr>
        <dsp:cNvPr id="0" name=""/>
        <dsp:cNvSpPr/>
      </dsp:nvSpPr>
      <dsp:spPr>
        <a:xfrm>
          <a:off x="4668479" y="222606"/>
          <a:ext cx="545530" cy="5455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89AB1D-9C60-4311-A7EA-EF5A12D151DD}">
      <dsp:nvSpPr>
        <dsp:cNvPr id="0" name=""/>
        <dsp:cNvSpPr/>
      </dsp:nvSpPr>
      <dsp:spPr>
        <a:xfrm>
          <a:off x="5613080" y="25086"/>
          <a:ext cx="2217057" cy="940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Georgia" panose="02040502050405020303" pitchFamily="18" charset="0"/>
            </a:rPr>
            <a:t>chronic</a:t>
          </a:r>
          <a:r>
            <a:rPr lang="en-US" sz="2400" kern="1200" dirty="0"/>
            <a:t> </a:t>
          </a:r>
        </a:p>
      </dsp:txBody>
      <dsp:txXfrm>
        <a:off x="5613080" y="25086"/>
        <a:ext cx="2217057" cy="940569"/>
      </dsp:txXfrm>
    </dsp:sp>
    <dsp:sp modelId="{DD416ED9-2BA1-4864-8766-9F5217722A17}">
      <dsp:nvSpPr>
        <dsp:cNvPr id="0" name=""/>
        <dsp:cNvSpPr/>
      </dsp:nvSpPr>
      <dsp:spPr>
        <a:xfrm>
          <a:off x="725476" y="1705384"/>
          <a:ext cx="940569" cy="940569"/>
        </a:xfrm>
        <a:prstGeom prst="ellipse">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dsp:style>
    </dsp:sp>
    <dsp:sp modelId="{F7574B3A-67D9-492E-AC26-8EBF0524CA34}">
      <dsp:nvSpPr>
        <dsp:cNvPr id="0" name=""/>
        <dsp:cNvSpPr/>
      </dsp:nvSpPr>
      <dsp:spPr>
        <a:xfrm>
          <a:off x="922996" y="1902903"/>
          <a:ext cx="545530" cy="5455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A4E321-62C5-4DC5-B456-B740EA288AF3}">
      <dsp:nvSpPr>
        <dsp:cNvPr id="0" name=""/>
        <dsp:cNvSpPr/>
      </dsp:nvSpPr>
      <dsp:spPr>
        <a:xfrm>
          <a:off x="1867597" y="1705384"/>
          <a:ext cx="2217057" cy="940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Georgia" panose="02040502050405020303" pitchFamily="18" charset="0"/>
            </a:rPr>
            <a:t>delayed </a:t>
          </a:r>
        </a:p>
      </dsp:txBody>
      <dsp:txXfrm>
        <a:off x="1867597" y="1705384"/>
        <a:ext cx="2217057" cy="940569"/>
      </dsp:txXfrm>
    </dsp:sp>
    <dsp:sp modelId="{8576A88C-E395-4707-9035-769F23CDA204}">
      <dsp:nvSpPr>
        <dsp:cNvPr id="0" name=""/>
        <dsp:cNvSpPr/>
      </dsp:nvSpPr>
      <dsp:spPr>
        <a:xfrm>
          <a:off x="4470960" y="1705384"/>
          <a:ext cx="940569" cy="940569"/>
        </a:xfrm>
        <a:prstGeom prst="ellipse">
          <a:avLst/>
        </a:prstGeom>
        <a:solidFill>
          <a:schemeClr val="accent2">
            <a:hueOff val="-1091522"/>
            <a:satOff val="-62946"/>
            <a:lumOff val="6471"/>
            <a:alphaOff val="0"/>
          </a:schemeClr>
        </a:solidFill>
        <a:ln>
          <a:noFill/>
        </a:ln>
        <a:effectLst/>
      </dsp:spPr>
      <dsp:style>
        <a:lnRef idx="0">
          <a:scrgbClr r="0" g="0" b="0"/>
        </a:lnRef>
        <a:fillRef idx="1">
          <a:scrgbClr r="0" g="0" b="0"/>
        </a:fillRef>
        <a:effectRef idx="0">
          <a:scrgbClr r="0" g="0" b="0"/>
        </a:effectRef>
        <a:fontRef idx="minor"/>
      </dsp:style>
    </dsp:sp>
    <dsp:sp modelId="{1726777C-1C75-4DA8-ADAD-8F7E046653C3}">
      <dsp:nvSpPr>
        <dsp:cNvPr id="0" name=""/>
        <dsp:cNvSpPr/>
      </dsp:nvSpPr>
      <dsp:spPr>
        <a:xfrm>
          <a:off x="4668479" y="1902903"/>
          <a:ext cx="545530" cy="5455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ABAC98-4164-46BA-9F80-9BF10B0122A4}">
      <dsp:nvSpPr>
        <dsp:cNvPr id="0" name=""/>
        <dsp:cNvSpPr/>
      </dsp:nvSpPr>
      <dsp:spPr>
        <a:xfrm>
          <a:off x="5613080" y="1705384"/>
          <a:ext cx="2217057" cy="940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Georgia" panose="02040502050405020303" pitchFamily="18" charset="0"/>
            </a:rPr>
            <a:t>exaggerated </a:t>
          </a:r>
        </a:p>
      </dsp:txBody>
      <dsp:txXfrm>
        <a:off x="5613080" y="1705384"/>
        <a:ext cx="2217057" cy="940569"/>
      </dsp:txXfrm>
    </dsp:sp>
    <dsp:sp modelId="{D7C61C3C-F860-4819-B2F3-C2D275ED7B51}">
      <dsp:nvSpPr>
        <dsp:cNvPr id="0" name=""/>
        <dsp:cNvSpPr/>
      </dsp:nvSpPr>
      <dsp:spPr>
        <a:xfrm>
          <a:off x="725476" y="3385681"/>
          <a:ext cx="940569" cy="940569"/>
        </a:xfrm>
        <a:prstGeom prst="ellipse">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dsp:style>
    </dsp:sp>
    <dsp:sp modelId="{2744D164-05C8-4EEA-AF62-CDEA6204DB20}">
      <dsp:nvSpPr>
        <dsp:cNvPr id="0" name=""/>
        <dsp:cNvSpPr/>
      </dsp:nvSpPr>
      <dsp:spPr>
        <a:xfrm>
          <a:off x="922996" y="3583201"/>
          <a:ext cx="545530" cy="54553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FE30C6-2A05-4691-B237-E9A055139A77}">
      <dsp:nvSpPr>
        <dsp:cNvPr id="0" name=""/>
        <dsp:cNvSpPr/>
      </dsp:nvSpPr>
      <dsp:spPr>
        <a:xfrm>
          <a:off x="1867597" y="3385681"/>
          <a:ext cx="2217057" cy="940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Georgia" panose="02040502050405020303" pitchFamily="18" charset="0"/>
            </a:rPr>
            <a:t>masked </a:t>
          </a:r>
        </a:p>
      </dsp:txBody>
      <dsp:txXfrm>
        <a:off x="1867597" y="3385681"/>
        <a:ext cx="2217057" cy="9405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19E14-D29D-4FE5-B4AA-AE6E20290C56}">
      <dsp:nvSpPr>
        <dsp:cNvPr id="0" name=""/>
        <dsp:cNvSpPr/>
      </dsp:nvSpPr>
      <dsp:spPr>
        <a:xfrm>
          <a:off x="1581623" y="37337"/>
          <a:ext cx="1612687" cy="161268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A21A6D-E6B8-4DA3-9B03-3C434169D005}">
      <dsp:nvSpPr>
        <dsp:cNvPr id="0" name=""/>
        <dsp:cNvSpPr/>
      </dsp:nvSpPr>
      <dsp:spPr>
        <a:xfrm>
          <a:off x="1925311" y="381025"/>
          <a:ext cx="925312" cy="9253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21B510-EE88-4341-BE63-E766F205D4C3}">
      <dsp:nvSpPr>
        <dsp:cNvPr id="0" name=""/>
        <dsp:cNvSpPr/>
      </dsp:nvSpPr>
      <dsp:spPr>
        <a:xfrm>
          <a:off x="1066092" y="2152337"/>
          <a:ext cx="26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90000"/>
            </a:lnSpc>
            <a:spcBef>
              <a:spcPct val="0"/>
            </a:spcBef>
            <a:spcAft>
              <a:spcPct val="35000"/>
            </a:spcAft>
            <a:buNone/>
            <a:defRPr cap="all"/>
          </a:pPr>
          <a:r>
            <a:rPr lang="en-US" sz="4400" b="1" kern="1200" dirty="0">
              <a:latin typeface="Georgia" panose="02040502050405020303" pitchFamily="18" charset="0"/>
            </a:rPr>
            <a:t>Guilt</a:t>
          </a:r>
          <a:endParaRPr lang="en-US" sz="4400" kern="1200" dirty="0">
            <a:latin typeface="Georgia" panose="02040502050405020303" pitchFamily="18" charset="0"/>
          </a:endParaRPr>
        </a:p>
      </dsp:txBody>
      <dsp:txXfrm>
        <a:off x="1066092" y="2152337"/>
        <a:ext cx="2643750" cy="720000"/>
      </dsp:txXfrm>
    </dsp:sp>
    <dsp:sp modelId="{3E2232B9-AD25-4D79-B23D-31577FB56D0C}">
      <dsp:nvSpPr>
        <dsp:cNvPr id="0" name=""/>
        <dsp:cNvSpPr/>
      </dsp:nvSpPr>
      <dsp:spPr>
        <a:xfrm>
          <a:off x="1581623" y="3533275"/>
          <a:ext cx="1612687" cy="161268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BF5411-DEAA-4769-81DA-4E39828CC394}">
      <dsp:nvSpPr>
        <dsp:cNvPr id="0" name=""/>
        <dsp:cNvSpPr/>
      </dsp:nvSpPr>
      <dsp:spPr>
        <a:xfrm>
          <a:off x="1925311" y="3876962"/>
          <a:ext cx="925312" cy="925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BC3467-A41D-48C4-9D5C-296B28F1F1C6}">
      <dsp:nvSpPr>
        <dsp:cNvPr id="0" name=""/>
        <dsp:cNvSpPr/>
      </dsp:nvSpPr>
      <dsp:spPr>
        <a:xfrm>
          <a:off x="1066092" y="5648275"/>
          <a:ext cx="26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90000"/>
            </a:lnSpc>
            <a:spcBef>
              <a:spcPct val="0"/>
            </a:spcBef>
            <a:spcAft>
              <a:spcPct val="35000"/>
            </a:spcAft>
            <a:buNone/>
            <a:defRPr cap="all"/>
          </a:pPr>
          <a:r>
            <a:rPr lang="en-US" sz="4400" b="1" kern="1200" dirty="0">
              <a:latin typeface="Georgia" panose="02040502050405020303" pitchFamily="18" charset="0"/>
            </a:rPr>
            <a:t>Regret</a:t>
          </a:r>
          <a:endParaRPr lang="en-US" sz="4400" kern="1200" dirty="0">
            <a:latin typeface="Georgia" panose="02040502050405020303" pitchFamily="18" charset="0"/>
          </a:endParaRPr>
        </a:p>
      </dsp:txBody>
      <dsp:txXfrm>
        <a:off x="1066092" y="5648275"/>
        <a:ext cx="264375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01BB1F-78ED-40C2-994B-CF205C1776B8}">
      <dsp:nvSpPr>
        <dsp:cNvPr id="0" name=""/>
        <dsp:cNvSpPr/>
      </dsp:nvSpPr>
      <dsp:spPr>
        <a:xfrm>
          <a:off x="0" y="0"/>
          <a:ext cx="3749040" cy="124437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i="0" kern="1200" baseline="0" dirty="0">
              <a:latin typeface="Georgia" panose="02040502050405020303" pitchFamily="18" charset="0"/>
            </a:rPr>
            <a:t>Grief comes with a huge range of emotions</a:t>
          </a:r>
          <a:endParaRPr lang="en-US" sz="2200" kern="1200" dirty="0">
            <a:latin typeface="Georgia" panose="02040502050405020303" pitchFamily="18" charset="0"/>
          </a:endParaRPr>
        </a:p>
      </dsp:txBody>
      <dsp:txXfrm>
        <a:off x="36447" y="36447"/>
        <a:ext cx="2301108" cy="1171483"/>
      </dsp:txXfrm>
    </dsp:sp>
    <dsp:sp modelId="{FF6F632A-ADA4-4834-9DDA-911E53E0F544}">
      <dsp:nvSpPr>
        <dsp:cNvPr id="0" name=""/>
        <dsp:cNvSpPr/>
      </dsp:nvSpPr>
      <dsp:spPr>
        <a:xfrm>
          <a:off x="313982" y="1470628"/>
          <a:ext cx="3749040" cy="124437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i="0" kern="1200" baseline="0" dirty="0">
              <a:latin typeface="Georgia" panose="02040502050405020303" pitchFamily="18" charset="0"/>
            </a:rPr>
            <a:t>Grief turns out to be so much more than just emotions</a:t>
          </a:r>
          <a:endParaRPr lang="en-US" sz="2200" kern="1200" dirty="0">
            <a:latin typeface="Georgia" panose="02040502050405020303" pitchFamily="18" charset="0"/>
          </a:endParaRPr>
        </a:p>
      </dsp:txBody>
      <dsp:txXfrm>
        <a:off x="350429" y="1507075"/>
        <a:ext cx="2553318" cy="1171483"/>
      </dsp:txXfrm>
    </dsp:sp>
    <dsp:sp modelId="{65D0E83C-73C8-444B-A9A9-EF146069977C}">
      <dsp:nvSpPr>
        <dsp:cNvPr id="0" name=""/>
        <dsp:cNvSpPr/>
      </dsp:nvSpPr>
      <dsp:spPr>
        <a:xfrm>
          <a:off x="623277" y="2941256"/>
          <a:ext cx="3749040" cy="124437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i="0" kern="1200" baseline="0" dirty="0">
              <a:latin typeface="Georgia" panose="02040502050405020303" pitchFamily="18" charset="0"/>
            </a:rPr>
            <a:t>It’s hard to do things you used to be able to do</a:t>
          </a:r>
          <a:endParaRPr lang="en-US" sz="2200" kern="1200" dirty="0">
            <a:latin typeface="Georgia" panose="02040502050405020303" pitchFamily="18" charset="0"/>
          </a:endParaRPr>
        </a:p>
      </dsp:txBody>
      <dsp:txXfrm>
        <a:off x="659724" y="2977703"/>
        <a:ext cx="2558004" cy="1171483"/>
      </dsp:txXfrm>
    </dsp:sp>
    <dsp:sp modelId="{16674F7B-BE66-4833-ADF9-FA7AF988E30D}">
      <dsp:nvSpPr>
        <dsp:cNvPr id="0" name=""/>
        <dsp:cNvSpPr/>
      </dsp:nvSpPr>
      <dsp:spPr>
        <a:xfrm>
          <a:off x="937259" y="4411885"/>
          <a:ext cx="3749040" cy="124437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00000"/>
            </a:lnSpc>
            <a:spcBef>
              <a:spcPct val="0"/>
            </a:spcBef>
            <a:spcAft>
              <a:spcPts val="0"/>
            </a:spcAft>
            <a:buNone/>
          </a:pPr>
          <a:r>
            <a:rPr lang="en-US" sz="2000" i="0" kern="1200" baseline="0" dirty="0">
              <a:latin typeface="Georgia" panose="02040502050405020303" pitchFamily="18" charset="0"/>
            </a:rPr>
            <a:t>There’s no syllabus, how-to manual, or timeline for grief</a:t>
          </a:r>
          <a:endParaRPr lang="en-US" sz="2000" kern="1200" dirty="0">
            <a:latin typeface="Georgia" panose="02040502050405020303" pitchFamily="18" charset="0"/>
          </a:endParaRPr>
        </a:p>
      </dsp:txBody>
      <dsp:txXfrm>
        <a:off x="973706" y="4448332"/>
        <a:ext cx="2553318" cy="1171483"/>
      </dsp:txXfrm>
    </dsp:sp>
    <dsp:sp modelId="{C5145D2C-8203-4A3B-8611-EEEE4CDFBCE3}">
      <dsp:nvSpPr>
        <dsp:cNvPr id="0" name=""/>
        <dsp:cNvSpPr/>
      </dsp:nvSpPr>
      <dsp:spPr>
        <a:xfrm>
          <a:off x="2940194" y="953080"/>
          <a:ext cx="808845" cy="808845"/>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3122184" y="953080"/>
        <a:ext cx="444865" cy="608656"/>
      </dsp:txXfrm>
    </dsp:sp>
    <dsp:sp modelId="{37799AB9-53C3-47AF-A646-1C1134D74CA4}">
      <dsp:nvSpPr>
        <dsp:cNvPr id="0" name=""/>
        <dsp:cNvSpPr/>
      </dsp:nvSpPr>
      <dsp:spPr>
        <a:xfrm>
          <a:off x="3254176" y="2423708"/>
          <a:ext cx="808845" cy="808845"/>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3436166" y="2423708"/>
        <a:ext cx="444865" cy="608656"/>
      </dsp:txXfrm>
    </dsp:sp>
    <dsp:sp modelId="{7DC87918-706C-4708-B8BD-23F9BD059E02}">
      <dsp:nvSpPr>
        <dsp:cNvPr id="0" name=""/>
        <dsp:cNvSpPr/>
      </dsp:nvSpPr>
      <dsp:spPr>
        <a:xfrm>
          <a:off x="3563472" y="3894337"/>
          <a:ext cx="808845" cy="808845"/>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3745462" y="3894337"/>
        <a:ext cx="444865" cy="6086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399F11-0C67-4258-9959-F0F380966F46}">
      <dsp:nvSpPr>
        <dsp:cNvPr id="0" name=""/>
        <dsp:cNvSpPr/>
      </dsp:nvSpPr>
      <dsp:spPr>
        <a:xfrm>
          <a:off x="0" y="3476"/>
          <a:ext cx="4588002" cy="12024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6DFFE7-3ED6-41C2-8267-424B65C53F09}">
      <dsp:nvSpPr>
        <dsp:cNvPr id="0" name=""/>
        <dsp:cNvSpPr/>
      </dsp:nvSpPr>
      <dsp:spPr>
        <a:xfrm>
          <a:off x="363734" y="274022"/>
          <a:ext cx="661981" cy="6613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CB19F3-859F-4432-B728-38FC2793CA4A}">
      <dsp:nvSpPr>
        <dsp:cNvPr id="0" name=""/>
        <dsp:cNvSpPr/>
      </dsp:nvSpPr>
      <dsp:spPr>
        <a:xfrm>
          <a:off x="1389450" y="3476"/>
          <a:ext cx="2889779" cy="1203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381" tIns="127381" rIns="127381" bIns="127381" numCol="1" spcCol="1270" anchor="ctr" anchorCtr="0">
          <a:noAutofit/>
        </a:bodyPr>
        <a:lstStyle/>
        <a:p>
          <a:pPr marL="0" lvl="0" indent="0" algn="l" defTabSz="1066800">
            <a:lnSpc>
              <a:spcPct val="100000"/>
            </a:lnSpc>
            <a:spcBef>
              <a:spcPct val="0"/>
            </a:spcBef>
            <a:spcAft>
              <a:spcPts val="0"/>
            </a:spcAft>
            <a:buNone/>
          </a:pPr>
          <a:r>
            <a:rPr lang="en-US" sz="2400" i="0" kern="1200" baseline="0" dirty="0">
              <a:latin typeface="Georgia" panose="02040502050405020303" pitchFamily="18" charset="0"/>
            </a:rPr>
            <a:t>Listen and talk with them</a:t>
          </a:r>
          <a:endParaRPr lang="en-US" sz="2400" kern="1200" dirty="0">
            <a:latin typeface="Georgia" panose="02040502050405020303" pitchFamily="18" charset="0"/>
          </a:endParaRPr>
        </a:p>
      </dsp:txBody>
      <dsp:txXfrm>
        <a:off x="1389450" y="3476"/>
        <a:ext cx="2889779" cy="1203602"/>
      </dsp:txXfrm>
    </dsp:sp>
    <dsp:sp modelId="{627FCD88-42A0-441A-817C-A406BAA8628B}">
      <dsp:nvSpPr>
        <dsp:cNvPr id="0" name=""/>
        <dsp:cNvSpPr/>
      </dsp:nvSpPr>
      <dsp:spPr>
        <a:xfrm>
          <a:off x="0" y="1481871"/>
          <a:ext cx="4588002" cy="12024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68D8FA-CAB9-4A10-92CB-967BD66B43C9}">
      <dsp:nvSpPr>
        <dsp:cNvPr id="0" name=""/>
        <dsp:cNvSpPr/>
      </dsp:nvSpPr>
      <dsp:spPr>
        <a:xfrm>
          <a:off x="363734" y="1769407"/>
          <a:ext cx="661981" cy="6613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72217C-B92E-4977-B948-C4CA97A19B47}">
      <dsp:nvSpPr>
        <dsp:cNvPr id="0" name=""/>
        <dsp:cNvSpPr/>
      </dsp:nvSpPr>
      <dsp:spPr>
        <a:xfrm>
          <a:off x="1389450" y="1498861"/>
          <a:ext cx="2889779" cy="1203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381" tIns="127381" rIns="127381" bIns="127381" numCol="1" spcCol="1270" anchor="ctr" anchorCtr="0">
          <a:noAutofit/>
        </a:bodyPr>
        <a:lstStyle/>
        <a:p>
          <a:pPr marL="0" lvl="0" indent="0" algn="l" defTabSz="1066800">
            <a:lnSpc>
              <a:spcPct val="100000"/>
            </a:lnSpc>
            <a:spcBef>
              <a:spcPct val="0"/>
            </a:spcBef>
            <a:spcAft>
              <a:spcPts val="0"/>
            </a:spcAft>
            <a:buNone/>
          </a:pPr>
          <a:r>
            <a:rPr lang="en-US" sz="2400" i="0" kern="1200" baseline="0" dirty="0">
              <a:latin typeface="Georgia" panose="02040502050405020303" pitchFamily="18" charset="0"/>
            </a:rPr>
            <a:t>Provide safety and security</a:t>
          </a:r>
          <a:endParaRPr lang="en-US" sz="2400" kern="1200" dirty="0">
            <a:latin typeface="Georgia" panose="02040502050405020303" pitchFamily="18" charset="0"/>
          </a:endParaRPr>
        </a:p>
      </dsp:txBody>
      <dsp:txXfrm>
        <a:off x="1389450" y="1498861"/>
        <a:ext cx="2889779" cy="1203602"/>
      </dsp:txXfrm>
    </dsp:sp>
    <dsp:sp modelId="{B219B7FA-C912-42B6-A0BD-BA83EF1868CE}">
      <dsp:nvSpPr>
        <dsp:cNvPr id="0" name=""/>
        <dsp:cNvSpPr/>
      </dsp:nvSpPr>
      <dsp:spPr>
        <a:xfrm>
          <a:off x="0" y="2994247"/>
          <a:ext cx="4588002" cy="12024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F8C96D-3447-42EA-B145-32DF03F6A70A}">
      <dsp:nvSpPr>
        <dsp:cNvPr id="0" name=""/>
        <dsp:cNvSpPr/>
      </dsp:nvSpPr>
      <dsp:spPr>
        <a:xfrm>
          <a:off x="363734" y="3264793"/>
          <a:ext cx="661981" cy="6613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158955-099A-4072-BFD9-5A29CF814F1F}">
      <dsp:nvSpPr>
        <dsp:cNvPr id="0" name=""/>
        <dsp:cNvSpPr/>
      </dsp:nvSpPr>
      <dsp:spPr>
        <a:xfrm>
          <a:off x="1389450" y="2994247"/>
          <a:ext cx="2889779" cy="1203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381" tIns="127381" rIns="127381" bIns="127381" numCol="1" spcCol="1270" anchor="ctr" anchorCtr="0">
          <a:noAutofit/>
        </a:bodyPr>
        <a:lstStyle/>
        <a:p>
          <a:pPr marL="0" lvl="0" indent="0" algn="l" defTabSz="1066800">
            <a:lnSpc>
              <a:spcPct val="100000"/>
            </a:lnSpc>
            <a:spcBef>
              <a:spcPct val="0"/>
            </a:spcBef>
            <a:spcAft>
              <a:spcPts val="0"/>
            </a:spcAft>
            <a:buNone/>
          </a:pPr>
          <a:r>
            <a:rPr lang="en-US" sz="2400" i="0" kern="1200" baseline="0" dirty="0">
              <a:latin typeface="Georgia" panose="02040502050405020303" pitchFamily="18" charset="0"/>
            </a:rPr>
            <a:t>Provide opportunities for expression</a:t>
          </a:r>
          <a:endParaRPr lang="en-US" sz="2400" kern="1200" dirty="0">
            <a:latin typeface="Georgia" panose="02040502050405020303" pitchFamily="18" charset="0"/>
          </a:endParaRPr>
        </a:p>
      </dsp:txBody>
      <dsp:txXfrm>
        <a:off x="1389450" y="2994247"/>
        <a:ext cx="2889779" cy="1203602"/>
      </dsp:txXfrm>
    </dsp:sp>
    <dsp:sp modelId="{0B2DED3F-1954-4303-B1B7-952ADF3147D4}">
      <dsp:nvSpPr>
        <dsp:cNvPr id="0" name=""/>
        <dsp:cNvSpPr/>
      </dsp:nvSpPr>
      <dsp:spPr>
        <a:xfrm>
          <a:off x="0" y="4489632"/>
          <a:ext cx="4588002" cy="12024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193F57-306A-4C60-AC59-AD98285A96D9}">
      <dsp:nvSpPr>
        <dsp:cNvPr id="0" name=""/>
        <dsp:cNvSpPr/>
      </dsp:nvSpPr>
      <dsp:spPr>
        <a:xfrm>
          <a:off x="363734" y="4760178"/>
          <a:ext cx="661981" cy="66133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1C0FF1-B9C8-44A3-89A4-AFB84A5E305F}">
      <dsp:nvSpPr>
        <dsp:cNvPr id="0" name=""/>
        <dsp:cNvSpPr/>
      </dsp:nvSpPr>
      <dsp:spPr>
        <a:xfrm>
          <a:off x="1389450" y="4489632"/>
          <a:ext cx="2889779" cy="1203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381" tIns="127381" rIns="127381" bIns="127381" numCol="1" spcCol="1270" anchor="ctr" anchorCtr="0">
          <a:noAutofit/>
        </a:bodyPr>
        <a:lstStyle/>
        <a:p>
          <a:pPr marL="0" lvl="0" indent="0" algn="l" defTabSz="1066800">
            <a:lnSpc>
              <a:spcPct val="100000"/>
            </a:lnSpc>
            <a:spcBef>
              <a:spcPct val="0"/>
            </a:spcBef>
            <a:spcAft>
              <a:spcPts val="0"/>
            </a:spcAft>
            <a:buNone/>
          </a:pPr>
          <a:r>
            <a:rPr lang="en-US" sz="2400" i="0" kern="1200" baseline="0" dirty="0">
              <a:latin typeface="Georgia" panose="02040502050405020303" pitchFamily="18" charset="0"/>
            </a:rPr>
            <a:t>Allow for a range of responses to loss</a:t>
          </a:r>
          <a:endParaRPr lang="en-US" sz="2400" kern="1200" dirty="0">
            <a:latin typeface="Georgia" panose="02040502050405020303" pitchFamily="18" charset="0"/>
          </a:endParaRPr>
        </a:p>
      </dsp:txBody>
      <dsp:txXfrm>
        <a:off x="1389450" y="4489632"/>
        <a:ext cx="2889779" cy="12036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5300BB-EF62-4DBE-BA9B-A2E4C7864E15}">
      <dsp:nvSpPr>
        <dsp:cNvPr id="0" name=""/>
        <dsp:cNvSpPr/>
      </dsp:nvSpPr>
      <dsp:spPr>
        <a:xfrm>
          <a:off x="0" y="34730"/>
          <a:ext cx="4588002" cy="186615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latin typeface="Georgia" panose="02040502050405020303" pitchFamily="18" charset="0"/>
            </a:rPr>
            <a:t>Screening</a:t>
          </a:r>
          <a:br>
            <a:rPr lang="en-US" sz="3600" kern="1200" dirty="0">
              <a:latin typeface="Georgia" panose="02040502050405020303" pitchFamily="18" charset="0"/>
            </a:rPr>
          </a:br>
          <a:endParaRPr lang="en-US" sz="3600" kern="1200" dirty="0">
            <a:latin typeface="Georgia" panose="02040502050405020303" pitchFamily="18" charset="0"/>
          </a:endParaRPr>
        </a:p>
      </dsp:txBody>
      <dsp:txXfrm>
        <a:off x="91098" y="125828"/>
        <a:ext cx="4405806" cy="1683954"/>
      </dsp:txXfrm>
    </dsp:sp>
    <dsp:sp modelId="{2D61CE8D-4F28-4D1D-BA19-7A31BA53C8E4}">
      <dsp:nvSpPr>
        <dsp:cNvPr id="0" name=""/>
        <dsp:cNvSpPr/>
      </dsp:nvSpPr>
      <dsp:spPr>
        <a:xfrm>
          <a:off x="0" y="1915280"/>
          <a:ext cx="4588002" cy="186615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latin typeface="Georgia" panose="02040502050405020303" pitchFamily="18" charset="0"/>
            </a:rPr>
            <a:t>Brief intervention</a:t>
          </a:r>
          <a:br>
            <a:rPr lang="en-US" sz="3600" kern="1200" dirty="0">
              <a:latin typeface="Georgia" panose="02040502050405020303" pitchFamily="18" charset="0"/>
            </a:rPr>
          </a:br>
          <a:endParaRPr lang="en-US" sz="3600" kern="1200" dirty="0">
            <a:latin typeface="Georgia" panose="02040502050405020303" pitchFamily="18" charset="0"/>
          </a:endParaRPr>
        </a:p>
      </dsp:txBody>
      <dsp:txXfrm>
        <a:off x="91098" y="2006378"/>
        <a:ext cx="4405806" cy="1683954"/>
      </dsp:txXfrm>
    </dsp:sp>
    <dsp:sp modelId="{8EE8FC9F-CCBD-4C08-8ABC-7D4DD056CA7F}">
      <dsp:nvSpPr>
        <dsp:cNvPr id="0" name=""/>
        <dsp:cNvSpPr/>
      </dsp:nvSpPr>
      <dsp:spPr>
        <a:xfrm>
          <a:off x="0" y="3795831"/>
          <a:ext cx="4588002" cy="186615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latin typeface="Georgia" panose="02040502050405020303" pitchFamily="18" charset="0"/>
            </a:rPr>
            <a:t>Referral</a:t>
          </a:r>
          <a:r>
            <a:rPr lang="en-US" sz="3600" kern="1200" dirty="0">
              <a:latin typeface="Georgia" panose="02040502050405020303" pitchFamily="18" charset="0"/>
            </a:rPr>
            <a:t> to </a:t>
          </a:r>
          <a:r>
            <a:rPr lang="en-US" sz="3600" b="1" kern="1200" dirty="0">
              <a:latin typeface="Georgia" panose="02040502050405020303" pitchFamily="18" charset="0"/>
            </a:rPr>
            <a:t>Treatment</a:t>
          </a:r>
          <a:endParaRPr lang="en-US" sz="3600" kern="1200" dirty="0">
            <a:latin typeface="Georgia" panose="02040502050405020303" pitchFamily="18" charset="0"/>
          </a:endParaRPr>
        </a:p>
      </dsp:txBody>
      <dsp:txXfrm>
        <a:off x="91098" y="3886929"/>
        <a:ext cx="4405806" cy="16839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9E6AA-0023-4AC1-9CD3-5086B682A44D}">
      <dsp:nvSpPr>
        <dsp:cNvPr id="0" name=""/>
        <dsp:cNvSpPr/>
      </dsp:nvSpPr>
      <dsp:spPr>
        <a:xfrm>
          <a:off x="572" y="597104"/>
          <a:ext cx="2231026" cy="133861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dirty="0">
              <a:latin typeface="Georgia" panose="02040502050405020303" pitchFamily="18" charset="0"/>
            </a:rPr>
            <a:t>Screen</a:t>
          </a:r>
        </a:p>
      </dsp:txBody>
      <dsp:txXfrm>
        <a:off x="572" y="597104"/>
        <a:ext cx="2231026" cy="1338615"/>
      </dsp:txXfrm>
    </dsp:sp>
    <dsp:sp modelId="{6EF489C4-93B1-49F7-9353-0BDEA1A300CE}">
      <dsp:nvSpPr>
        <dsp:cNvPr id="0" name=""/>
        <dsp:cNvSpPr/>
      </dsp:nvSpPr>
      <dsp:spPr>
        <a:xfrm>
          <a:off x="2454701" y="597104"/>
          <a:ext cx="2231026" cy="133861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dirty="0">
              <a:latin typeface="Georgia" panose="02040502050405020303" pitchFamily="18" charset="0"/>
            </a:rPr>
            <a:t>Provide interventions</a:t>
          </a:r>
        </a:p>
      </dsp:txBody>
      <dsp:txXfrm>
        <a:off x="2454701" y="597104"/>
        <a:ext cx="2231026" cy="1338615"/>
      </dsp:txXfrm>
    </dsp:sp>
    <dsp:sp modelId="{DC389EEF-5994-4F93-B0AD-EECBBC52F470}">
      <dsp:nvSpPr>
        <dsp:cNvPr id="0" name=""/>
        <dsp:cNvSpPr/>
      </dsp:nvSpPr>
      <dsp:spPr>
        <a:xfrm>
          <a:off x="572" y="2158823"/>
          <a:ext cx="2231026" cy="133861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dirty="0">
              <a:latin typeface="Georgia" panose="02040502050405020303" pitchFamily="18" charset="0"/>
            </a:rPr>
            <a:t>Provide education</a:t>
          </a:r>
        </a:p>
      </dsp:txBody>
      <dsp:txXfrm>
        <a:off x="572" y="2158823"/>
        <a:ext cx="2231026" cy="1338615"/>
      </dsp:txXfrm>
    </dsp:sp>
    <dsp:sp modelId="{35F14318-E434-4901-AD7D-DE53B48E862C}">
      <dsp:nvSpPr>
        <dsp:cNvPr id="0" name=""/>
        <dsp:cNvSpPr/>
      </dsp:nvSpPr>
      <dsp:spPr>
        <a:xfrm>
          <a:off x="2454701" y="2158823"/>
          <a:ext cx="2231026" cy="133861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dirty="0">
              <a:latin typeface="Georgia" panose="02040502050405020303" pitchFamily="18" charset="0"/>
            </a:rPr>
            <a:t>Allow for simple triaging</a:t>
          </a:r>
        </a:p>
      </dsp:txBody>
      <dsp:txXfrm>
        <a:off x="2454701" y="2158823"/>
        <a:ext cx="2231026" cy="1338615"/>
      </dsp:txXfrm>
    </dsp:sp>
    <dsp:sp modelId="{49727844-4883-4FB0-8101-946A07949B27}">
      <dsp:nvSpPr>
        <dsp:cNvPr id="0" name=""/>
        <dsp:cNvSpPr/>
      </dsp:nvSpPr>
      <dsp:spPr>
        <a:xfrm>
          <a:off x="572" y="3720542"/>
          <a:ext cx="2231026" cy="133861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sz="2000" kern="1200" dirty="0">
              <a:latin typeface="Georgia" panose="02040502050405020303" pitchFamily="18" charset="0"/>
            </a:rPr>
            <a:t>Help clients recognize signs and symptoms for complicated grief</a:t>
          </a:r>
        </a:p>
      </dsp:txBody>
      <dsp:txXfrm>
        <a:off x="572" y="3720542"/>
        <a:ext cx="2231026" cy="1338615"/>
      </dsp:txXfrm>
    </dsp:sp>
    <dsp:sp modelId="{6D5D821E-259C-4AD2-B42C-09D4B42A254C}">
      <dsp:nvSpPr>
        <dsp:cNvPr id="0" name=""/>
        <dsp:cNvSpPr/>
      </dsp:nvSpPr>
      <dsp:spPr>
        <a:xfrm>
          <a:off x="2454701" y="3720542"/>
          <a:ext cx="2231026" cy="133861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dirty="0">
              <a:latin typeface="Georgia" panose="02040502050405020303" pitchFamily="18" charset="0"/>
            </a:rPr>
            <a:t>Brief interventions</a:t>
          </a:r>
        </a:p>
      </dsp:txBody>
      <dsp:txXfrm>
        <a:off x="2454701" y="3720542"/>
        <a:ext cx="2231026" cy="133861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ADCD1-A7AF-4BAC-8423-EAE12C3DD3F9}">
      <dsp:nvSpPr>
        <dsp:cNvPr id="0" name=""/>
        <dsp:cNvSpPr/>
      </dsp:nvSpPr>
      <dsp:spPr>
        <a:xfrm>
          <a:off x="0" y="4753623"/>
          <a:ext cx="1293846" cy="779871"/>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8" tIns="184912" rIns="92018"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Assist in</a:t>
          </a:r>
        </a:p>
      </dsp:txBody>
      <dsp:txXfrm>
        <a:off x="0" y="4753623"/>
        <a:ext cx="1293846" cy="779871"/>
      </dsp:txXfrm>
    </dsp:sp>
    <dsp:sp modelId="{584F0FE0-C5F7-4407-8D43-522049503DFD}">
      <dsp:nvSpPr>
        <dsp:cNvPr id="0" name=""/>
        <dsp:cNvSpPr/>
      </dsp:nvSpPr>
      <dsp:spPr>
        <a:xfrm>
          <a:off x="1293846" y="4753623"/>
          <a:ext cx="3881538" cy="77987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736" tIns="254000" rIns="78736" bIns="2540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Georgia" panose="02040502050405020303" pitchFamily="18" charset="0"/>
            </a:rPr>
            <a:t>Assist in relieving burden of adult responsibilities</a:t>
          </a:r>
        </a:p>
      </dsp:txBody>
      <dsp:txXfrm>
        <a:off x="1293846" y="4753623"/>
        <a:ext cx="3881538" cy="779871"/>
      </dsp:txXfrm>
    </dsp:sp>
    <dsp:sp modelId="{E1988356-EB5A-414D-ACBF-2F4CE5F26E29}">
      <dsp:nvSpPr>
        <dsp:cNvPr id="0" name=""/>
        <dsp:cNvSpPr/>
      </dsp:nvSpPr>
      <dsp:spPr>
        <a:xfrm rot="10800000">
          <a:off x="0" y="3565878"/>
          <a:ext cx="1293846" cy="1199442"/>
        </a:xfrm>
        <a:prstGeom prst="upArrowCallout">
          <a:avLst>
            <a:gd name="adj1" fmla="val 5000"/>
            <a:gd name="adj2" fmla="val 10000"/>
            <a:gd name="adj3" fmla="val 15000"/>
            <a:gd name="adj4" fmla="val 64977"/>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8" tIns="184912" rIns="92018"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Find</a:t>
          </a:r>
        </a:p>
      </dsp:txBody>
      <dsp:txXfrm rot="-10800000">
        <a:off x="0" y="3565878"/>
        <a:ext cx="1293846" cy="779637"/>
      </dsp:txXfrm>
    </dsp:sp>
    <dsp:sp modelId="{313FD91D-9CB9-4386-96C6-18A2561DDD73}">
      <dsp:nvSpPr>
        <dsp:cNvPr id="0" name=""/>
        <dsp:cNvSpPr/>
      </dsp:nvSpPr>
      <dsp:spPr>
        <a:xfrm>
          <a:off x="1293846" y="3565878"/>
          <a:ext cx="3881538" cy="779637"/>
        </a:xfrm>
        <a:prstGeom prst="rect">
          <a:avLst/>
        </a:prstGeom>
        <a:solidFill>
          <a:schemeClr val="accent5">
            <a:tint val="40000"/>
            <a:alpha val="90000"/>
            <a:hueOff val="-1684941"/>
            <a:satOff val="-5708"/>
            <a:lumOff val="-732"/>
            <a:alphaOff val="0"/>
          </a:schemeClr>
        </a:solidFill>
        <a:ln w="12700" cap="flat" cmpd="sng" algn="ctr">
          <a:solidFill>
            <a:schemeClr val="accent5">
              <a:tint val="40000"/>
              <a:alpha val="90000"/>
              <a:hueOff val="-1684941"/>
              <a:satOff val="-5708"/>
              <a:lumOff val="-73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736" tIns="228600" rIns="78736" bIns="228600" numCol="1" spcCol="1270" anchor="ctr" anchorCtr="0">
          <a:noAutofit/>
        </a:bodyPr>
        <a:lstStyle/>
        <a:p>
          <a:pPr marL="0" lvl="0" indent="0" algn="l" defTabSz="800100">
            <a:lnSpc>
              <a:spcPct val="100000"/>
            </a:lnSpc>
            <a:spcBef>
              <a:spcPct val="0"/>
            </a:spcBef>
            <a:spcAft>
              <a:spcPts val="0"/>
            </a:spcAft>
            <a:buNone/>
          </a:pPr>
          <a:r>
            <a:rPr lang="en-US" sz="1800" kern="1200" dirty="0">
              <a:latin typeface="Georgia" panose="02040502050405020303" pitchFamily="18" charset="0"/>
            </a:rPr>
            <a:t>Find other trusted adults they can talk with, such as a counselor, spiritual leader, or mentor</a:t>
          </a:r>
        </a:p>
      </dsp:txBody>
      <dsp:txXfrm>
        <a:off x="1293846" y="3565878"/>
        <a:ext cx="3881538" cy="779637"/>
      </dsp:txXfrm>
    </dsp:sp>
    <dsp:sp modelId="{77DAC237-8D95-49B6-8F50-B539EE06F51A}">
      <dsp:nvSpPr>
        <dsp:cNvPr id="0" name=""/>
        <dsp:cNvSpPr/>
      </dsp:nvSpPr>
      <dsp:spPr>
        <a:xfrm rot="10800000">
          <a:off x="0" y="2378134"/>
          <a:ext cx="1293846" cy="1199442"/>
        </a:xfrm>
        <a:prstGeom prst="upArrowCallout">
          <a:avLst>
            <a:gd name="adj1" fmla="val 5000"/>
            <a:gd name="adj2" fmla="val 10000"/>
            <a:gd name="adj3" fmla="val 15000"/>
            <a:gd name="adj4" fmla="val 64977"/>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8" tIns="184912" rIns="92018"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Help</a:t>
          </a:r>
        </a:p>
      </dsp:txBody>
      <dsp:txXfrm rot="-10800000">
        <a:off x="0" y="2378134"/>
        <a:ext cx="1293846" cy="779637"/>
      </dsp:txXfrm>
    </dsp:sp>
    <dsp:sp modelId="{28DFF282-8050-449F-9090-BD6C0FB35981}">
      <dsp:nvSpPr>
        <dsp:cNvPr id="0" name=""/>
        <dsp:cNvSpPr/>
      </dsp:nvSpPr>
      <dsp:spPr>
        <a:xfrm>
          <a:off x="1293846" y="2378134"/>
          <a:ext cx="3881538" cy="779637"/>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736" tIns="254000" rIns="78736" bIns="2540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Georgia" panose="02040502050405020303" pitchFamily="18" charset="0"/>
            </a:rPr>
            <a:t>Help them find peers who are supportive</a:t>
          </a:r>
        </a:p>
      </dsp:txBody>
      <dsp:txXfrm>
        <a:off x="1293846" y="2378134"/>
        <a:ext cx="3881538" cy="779637"/>
      </dsp:txXfrm>
    </dsp:sp>
    <dsp:sp modelId="{511223F3-1FD9-41F9-91D0-27F5D3D6A679}">
      <dsp:nvSpPr>
        <dsp:cNvPr id="0" name=""/>
        <dsp:cNvSpPr/>
      </dsp:nvSpPr>
      <dsp:spPr>
        <a:xfrm rot="10800000">
          <a:off x="0" y="1190390"/>
          <a:ext cx="1293846" cy="1199442"/>
        </a:xfrm>
        <a:prstGeom prst="upArrowCallout">
          <a:avLst>
            <a:gd name="adj1" fmla="val 5000"/>
            <a:gd name="adj2" fmla="val 10000"/>
            <a:gd name="adj3" fmla="val 15000"/>
            <a:gd name="adj4" fmla="val 64977"/>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8" tIns="184912" rIns="92018"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Be</a:t>
          </a:r>
        </a:p>
      </dsp:txBody>
      <dsp:txXfrm rot="-10800000">
        <a:off x="0" y="1190390"/>
        <a:ext cx="1293846" cy="779637"/>
      </dsp:txXfrm>
    </dsp:sp>
    <dsp:sp modelId="{4931F29E-8333-4A2E-9D49-AFF1301A679A}">
      <dsp:nvSpPr>
        <dsp:cNvPr id="0" name=""/>
        <dsp:cNvSpPr/>
      </dsp:nvSpPr>
      <dsp:spPr>
        <a:xfrm>
          <a:off x="1293846" y="1190390"/>
          <a:ext cx="3881538" cy="779637"/>
        </a:xfrm>
        <a:prstGeom prst="rect">
          <a:avLst/>
        </a:prstGeom>
        <a:solidFill>
          <a:schemeClr val="accent5">
            <a:tint val="40000"/>
            <a:alpha val="90000"/>
            <a:hueOff val="-5054821"/>
            <a:satOff val="-17124"/>
            <a:lumOff val="-2196"/>
            <a:alphaOff val="0"/>
          </a:schemeClr>
        </a:solidFill>
        <a:ln w="12700" cap="flat" cmpd="sng" algn="ctr">
          <a:solidFill>
            <a:schemeClr val="accent5">
              <a:tint val="40000"/>
              <a:alpha val="90000"/>
              <a:hueOff val="-5054821"/>
              <a:satOff val="-17124"/>
              <a:lumOff val="-21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736" tIns="254000" rIns="78736" bIns="2540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Georgia" panose="02040502050405020303" pitchFamily="18" charset="0"/>
            </a:rPr>
            <a:t>Be available, but don’t push them to talk</a:t>
          </a:r>
        </a:p>
      </dsp:txBody>
      <dsp:txXfrm>
        <a:off x="1293846" y="1190390"/>
        <a:ext cx="3881538" cy="779637"/>
      </dsp:txXfrm>
    </dsp:sp>
    <dsp:sp modelId="{3DBDC645-6295-4099-9828-8482E4A138CE}">
      <dsp:nvSpPr>
        <dsp:cNvPr id="0" name=""/>
        <dsp:cNvSpPr/>
      </dsp:nvSpPr>
      <dsp:spPr>
        <a:xfrm rot="10800000">
          <a:off x="0" y="2646"/>
          <a:ext cx="1293846" cy="1199442"/>
        </a:xfrm>
        <a:prstGeom prst="upArrowCallout">
          <a:avLst>
            <a:gd name="adj1" fmla="val 5000"/>
            <a:gd name="adj2" fmla="val 10000"/>
            <a:gd name="adj3" fmla="val 15000"/>
            <a:gd name="adj4" fmla="val 64977"/>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8" tIns="184912" rIns="92018"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Provide</a:t>
          </a:r>
        </a:p>
      </dsp:txBody>
      <dsp:txXfrm rot="-10800000">
        <a:off x="0" y="2646"/>
        <a:ext cx="1293846" cy="779637"/>
      </dsp:txXfrm>
    </dsp:sp>
    <dsp:sp modelId="{CA9AD7A7-A286-4813-9DA2-5A1DBD5861C4}">
      <dsp:nvSpPr>
        <dsp:cNvPr id="0" name=""/>
        <dsp:cNvSpPr/>
      </dsp:nvSpPr>
      <dsp:spPr>
        <a:xfrm>
          <a:off x="1293846" y="2646"/>
          <a:ext cx="3881538" cy="779637"/>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736" tIns="254000" rIns="78736" bIns="2540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Georgia" panose="02040502050405020303" pitchFamily="18" charset="0"/>
            </a:rPr>
            <a:t>Provide gentle, consistent support, even if they say “no”</a:t>
          </a:r>
        </a:p>
      </dsp:txBody>
      <dsp:txXfrm>
        <a:off x="1293846" y="2646"/>
        <a:ext cx="3881538" cy="77963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CDED9-CF43-4BED-8EFD-50E9CC453224}">
      <dsp:nvSpPr>
        <dsp:cNvPr id="0" name=""/>
        <dsp:cNvSpPr/>
      </dsp:nvSpPr>
      <dsp:spPr>
        <a:xfrm>
          <a:off x="970" y="380413"/>
          <a:ext cx="3405716" cy="21626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91943E-F4A9-4B1B-9538-060558A47965}">
      <dsp:nvSpPr>
        <dsp:cNvPr id="0" name=""/>
        <dsp:cNvSpPr/>
      </dsp:nvSpPr>
      <dsp:spPr>
        <a:xfrm>
          <a:off x="379383" y="739906"/>
          <a:ext cx="3405716" cy="216262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latin typeface="Georgia" panose="02040502050405020303" pitchFamily="18" charset="0"/>
            </a:rPr>
            <a:t>OK?</a:t>
          </a:r>
        </a:p>
      </dsp:txBody>
      <dsp:txXfrm>
        <a:off x="442724" y="803247"/>
        <a:ext cx="3279034" cy="2035947"/>
      </dsp:txXfrm>
    </dsp:sp>
    <dsp:sp modelId="{C9340754-B847-4B71-9715-91399CCABBA2}">
      <dsp:nvSpPr>
        <dsp:cNvPr id="0" name=""/>
        <dsp:cNvSpPr/>
      </dsp:nvSpPr>
      <dsp:spPr>
        <a:xfrm>
          <a:off x="4163512" y="380413"/>
          <a:ext cx="3405716" cy="21626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FBF844-5FCA-4F85-8623-7CABB18087B0}">
      <dsp:nvSpPr>
        <dsp:cNvPr id="0" name=""/>
        <dsp:cNvSpPr/>
      </dsp:nvSpPr>
      <dsp:spPr>
        <a:xfrm>
          <a:off x="4541925" y="739906"/>
          <a:ext cx="3405716" cy="216262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latin typeface="Georgia" panose="02040502050405020303" pitchFamily="18" charset="0"/>
            </a:rPr>
            <a:t>~ Bea Mitchell</a:t>
          </a:r>
        </a:p>
      </dsp:txBody>
      <dsp:txXfrm>
        <a:off x="4605266" y="803247"/>
        <a:ext cx="3279034" cy="203594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99B6EA-889D-8847-A1F5-BD61212FAB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B7EF40B-A411-6A44-82DC-C66F8E93A5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endParaRPr lang="en-US" dirty="0"/>
          </a:p>
        </p:txBody>
      </p:sp>
      <p:sp>
        <p:nvSpPr>
          <p:cNvPr id="4" name="Footer Placeholder 3">
            <a:extLst>
              <a:ext uri="{FF2B5EF4-FFF2-40B4-BE49-F238E27FC236}">
                <a16:creationId xmlns:a16="http://schemas.microsoft.com/office/drawing/2014/main" id="{0A0EC4C0-F94A-204B-B6D3-FBE00565CBF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D1ACDE8-5B8E-974B-BD71-05D80F9E78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D4CDFE-EDA9-0E4E-A00C-5C42D399BAAF}" type="slidenum">
              <a:rPr lang="en-US" smtClean="0"/>
              <a:t>‹#›</a:t>
            </a:fld>
            <a:endParaRPr lang="en-US" dirty="0"/>
          </a:p>
        </p:txBody>
      </p:sp>
    </p:spTree>
    <p:extLst>
      <p:ext uri="{BB962C8B-B14F-4D97-AF65-F5344CB8AC3E}">
        <p14:creationId xmlns:p14="http://schemas.microsoft.com/office/powerpoint/2010/main" val="9352346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46891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Hello, welcome to today’s webinar – “</a:t>
            </a:r>
            <a:r>
              <a:rPr lang="en-US" sz="1200" b="0" i="0" u="none" strike="noStrike" cap="none" dirty="0">
                <a:solidFill>
                  <a:schemeClr val="tx1">
                    <a:lumMod val="65000"/>
                    <a:lumOff val="35000"/>
                  </a:schemeClr>
                </a:solidFill>
                <a:latin typeface="Calibri"/>
                <a:ea typeface="Calibri"/>
                <a:cs typeface="Calibri"/>
                <a:sym typeface="Calibri"/>
              </a:rPr>
              <a:t>Integrating Grief and Loss Conversations into the SBIRT Model”</a:t>
            </a:r>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1</a:t>
            </a:fld>
            <a:endParaRPr lang="en-US" dirty="0"/>
          </a:p>
        </p:txBody>
      </p:sp>
    </p:spTree>
    <p:extLst>
      <p:ext uri="{BB962C8B-B14F-4D97-AF65-F5344CB8AC3E}">
        <p14:creationId xmlns:p14="http://schemas.microsoft.com/office/powerpoint/2010/main" val="1957031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29706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8480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0448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5024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5790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4625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1053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0593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8475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7486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Tracy McPherson and I will be the moderator for today’s event. </a:t>
            </a:r>
          </a:p>
        </p:txBody>
      </p:sp>
      <p:sp>
        <p:nvSpPr>
          <p:cNvPr id="4" name="Slide Number Placeholder 3"/>
          <p:cNvSpPr>
            <a:spLocks noGrp="1"/>
          </p:cNvSpPr>
          <p:nvPr>
            <p:ph type="sldNum" sz="quarter" idx="5"/>
          </p:nvPr>
        </p:nvSpPr>
        <p:spPr/>
        <p:txBody>
          <a:bodyPr/>
          <a:lstStyle/>
          <a:p>
            <a:fld id="{7871C6F5-B026-2F47-AAAD-7681372BD701}" type="slidenum">
              <a:rPr lang="en-US" smtClean="0"/>
              <a:t>2</a:t>
            </a:fld>
            <a:endParaRPr lang="en-US" dirty="0"/>
          </a:p>
        </p:txBody>
      </p:sp>
    </p:spTree>
    <p:extLst>
      <p:ext uri="{BB962C8B-B14F-4D97-AF65-F5344CB8AC3E}">
        <p14:creationId xmlns:p14="http://schemas.microsoft.com/office/powerpoint/2010/main" val="206220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0735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8059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2904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1482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32736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3806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82008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33337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87933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95</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37543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webinar is produced in partnership with the ATTC Network Coordinating Office, AMERSA, and the Adolescent SBIRT Project by NORC at the University of Chicago.</a:t>
            </a:r>
          </a:p>
        </p:txBody>
      </p:sp>
      <p:sp>
        <p:nvSpPr>
          <p:cNvPr id="4" name="Slide Number Placeholder 3"/>
          <p:cNvSpPr>
            <a:spLocks noGrp="1"/>
          </p:cNvSpPr>
          <p:nvPr>
            <p:ph type="sldNum" sz="quarter" idx="5"/>
          </p:nvPr>
        </p:nvSpPr>
        <p:spPr/>
        <p:txBody>
          <a:bodyPr/>
          <a:lstStyle/>
          <a:p>
            <a:fld id="{7871C6F5-B026-2F47-AAAD-7681372BD701}" type="slidenum">
              <a:rPr lang="en-US" smtClean="0"/>
              <a:t>3</a:t>
            </a:fld>
            <a:endParaRPr lang="en-US" dirty="0"/>
          </a:p>
        </p:txBody>
      </p:sp>
    </p:spTree>
    <p:extLst>
      <p:ext uri="{BB962C8B-B14F-4D97-AF65-F5344CB8AC3E}">
        <p14:creationId xmlns:p14="http://schemas.microsoft.com/office/powerpoint/2010/main" val="18047607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816291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5344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71206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74471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sz="quarter" idx="5"/>
          </p:nvPr>
        </p:nvSpPr>
        <p:spPr/>
        <p:txBody>
          <a:bodyPr/>
          <a:lstStyle/>
          <a:p>
            <a:fld id="{7871C6F5-B026-2F47-AAAD-7681372BD701}" type="slidenum">
              <a:rPr lang="en-US" smtClean="0"/>
              <a:t>106</a:t>
            </a:fld>
            <a:endParaRPr lang="en-US" dirty="0"/>
          </a:p>
        </p:txBody>
      </p:sp>
    </p:spTree>
    <p:extLst>
      <p:ext uri="{BB962C8B-B14F-4D97-AF65-F5344CB8AC3E}">
        <p14:creationId xmlns:p14="http://schemas.microsoft.com/office/powerpoint/2010/main" val="18558165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reminder, our team will send you a follow-up email later today that includes links to the PowerPoint slides, on-demand recording, brief survey, and instructions to claim your free CE Certificate. If you want to access any of these things now before the email arrives, you can do so at this webinar’s website: </a:t>
            </a:r>
            <a:r>
              <a:rPr lang="en-US" sz="1200" dirty="0" err="1">
                <a:solidFill>
                  <a:srgbClr val="EE7D31"/>
                </a:solidFill>
              </a:rPr>
              <a:t>sbirt.webs.com</a:t>
            </a:r>
            <a:r>
              <a:rPr lang="en-US" sz="1200" dirty="0">
                <a:solidFill>
                  <a:srgbClr val="EE7D31"/>
                </a:solidFill>
              </a:rPr>
              <a:t>/grief-and-loss</a:t>
            </a:r>
          </a:p>
        </p:txBody>
      </p:sp>
      <p:sp>
        <p:nvSpPr>
          <p:cNvPr id="4" name="Slide Number Placeholder 3"/>
          <p:cNvSpPr>
            <a:spLocks noGrp="1"/>
          </p:cNvSpPr>
          <p:nvPr>
            <p:ph type="sldNum" sz="quarter" idx="5"/>
          </p:nvPr>
        </p:nvSpPr>
        <p:spPr/>
        <p:txBody>
          <a:bodyPr/>
          <a:lstStyle/>
          <a:p>
            <a:fld id="{7871C6F5-B026-2F47-AAAD-7681372BD701}" type="slidenum">
              <a:rPr lang="en-US" smtClean="0"/>
              <a:t>107</a:t>
            </a:fld>
            <a:endParaRPr lang="en-US" dirty="0"/>
          </a:p>
        </p:txBody>
      </p:sp>
    </p:spTree>
    <p:extLst>
      <p:ext uri="{BB962C8B-B14F-4D97-AF65-F5344CB8AC3E}">
        <p14:creationId xmlns:p14="http://schemas.microsoft.com/office/powerpoint/2010/main" val="7086823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To augment the information provided today, you can check out these additional resources </a:t>
            </a:r>
            <a:r>
              <a:rPr lang="en-US" baseline="0" dirty="0"/>
              <a:t>from the ATTC Network.</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407F5E-1248-0D41-AA81-B50EA45314DF}"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108</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234635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You can also </a:t>
            </a:r>
            <a:r>
              <a:rPr lang="en-US" baseline="0" dirty="0"/>
              <a:t>keep in touch with the ATTC via their newsletter and social media. Sign up now for the Messenger monthly email and follow them on Twitter and Facebook. </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407F5E-1248-0D41-AA81-B50EA45314DF}"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109</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424999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PTTC network also has a plethora of resources available to support adolescents.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407F5E-1248-0D41-AA81-B50EA45314DF}"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110</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616737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well as a monthly newsletter The PTTC Post and Twitter and Facebook accounts. These are great organizations to stay connected to.</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407F5E-1248-0D41-AA81-B50EA45314DF}"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111</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86775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This webinar is a part of the Transitional Age Youth Webinar Series. I encourage you to sign up for these other titles:</a:t>
            </a:r>
          </a:p>
          <a:p>
            <a:endParaRPr lang="en-US" sz="1200" b="0" i="0" u="none" strike="noStrike" cap="none" dirty="0">
              <a:solidFill>
                <a:schemeClr val="dk1"/>
              </a:solidFill>
              <a:latin typeface="Calibri"/>
              <a:ea typeface="Calibri"/>
              <a:cs typeface="Calibri"/>
              <a:sym typeface="Calibri"/>
            </a:endParaRPr>
          </a:p>
          <a:p>
            <a:r>
              <a:rPr lang="en-US" sz="1200" b="0" i="0" u="none" strike="noStrike" cap="none" dirty="0">
                <a:solidFill>
                  <a:schemeClr val="dk1"/>
                </a:solidFill>
                <a:latin typeface="Calibri"/>
                <a:ea typeface="Calibri"/>
                <a:cs typeface="Calibri"/>
                <a:sym typeface="Calibri"/>
              </a:rPr>
              <a:t>The Impact of Substance Use on the Developing Adolescent Brain</a:t>
            </a:r>
          </a:p>
          <a:p>
            <a:r>
              <a:rPr lang="en-US" sz="1200" b="0" i="0" u="none" strike="noStrike" cap="none" dirty="0">
                <a:solidFill>
                  <a:schemeClr val="dk1"/>
                </a:solidFill>
                <a:latin typeface="Calibri"/>
                <a:ea typeface="Calibri"/>
                <a:cs typeface="Calibri"/>
                <a:sym typeface="Calibri"/>
              </a:rPr>
              <a:t>Who's Doing What?: The Epidemiology of Adolescent Substance Use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ea typeface="Calibri"/>
                <a:cs typeface="Calibri"/>
                <a:sym typeface="Calibri"/>
              </a:rPr>
              <a:t>Substance Use Interventions for Adolescents and Transitional Age Youth</a:t>
            </a:r>
          </a:p>
          <a:p>
            <a:r>
              <a:rPr lang="en-US" sz="1200" b="0" i="0" u="none" strike="noStrike" cap="none" dirty="0">
                <a:solidFill>
                  <a:schemeClr val="dk1"/>
                </a:solidFill>
                <a:latin typeface="Calibri"/>
                <a:ea typeface="Calibri"/>
                <a:cs typeface="Calibri"/>
                <a:sym typeface="Calibri"/>
              </a:rPr>
              <a:t>Integrating Grief and Loss Conversations into the SBIRT Model</a:t>
            </a:r>
          </a:p>
          <a:p>
            <a:endParaRPr lang="en-US" dirty="0"/>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4</a:t>
            </a:fld>
            <a:endParaRPr lang="en-US" dirty="0"/>
          </a:p>
        </p:txBody>
      </p:sp>
    </p:spTree>
    <p:extLst>
      <p:ext uri="{BB962C8B-B14F-4D97-AF65-F5344CB8AC3E}">
        <p14:creationId xmlns:p14="http://schemas.microsoft.com/office/powerpoint/2010/main" val="41749574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And, with that, I thank you so much for attending and will now conclude today’s webinar. I hope you have a great rest of your day. </a:t>
            </a:r>
          </a:p>
        </p:txBody>
      </p:sp>
      <p:sp>
        <p:nvSpPr>
          <p:cNvPr id="4" name="Slide Number Placeholder 3"/>
          <p:cNvSpPr>
            <a:spLocks noGrp="1"/>
          </p:cNvSpPr>
          <p:nvPr>
            <p:ph type="sldNum" sz="quarter" idx="10"/>
          </p:nvPr>
        </p:nvSpPr>
        <p:spPr/>
        <p:txBody>
          <a:bodyPr/>
          <a:lstStyle/>
          <a:p>
            <a:fld id="{75407F5E-1248-0D41-AA81-B50EA45314DF}" type="slidenum">
              <a:rPr lang="en-US" smtClean="0"/>
              <a:t>112</a:t>
            </a:fld>
            <a:endParaRPr lang="en-US" dirty="0"/>
          </a:p>
        </p:txBody>
      </p:sp>
    </p:spTree>
    <p:extLst>
      <p:ext uri="{BB962C8B-B14F-4D97-AF65-F5344CB8AC3E}">
        <p14:creationId xmlns:p14="http://schemas.microsoft.com/office/powerpoint/2010/main" val="682002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You can access everything for this webinar at the website on your screen – now and in the future. That URL is </a:t>
            </a:r>
            <a:r>
              <a:rPr lang="en-US" sz="1600" dirty="0">
                <a:solidFill>
                  <a:srgbClr val="EE7D31"/>
                </a:solidFill>
              </a:rPr>
              <a:t>sbirt.webs.com/</a:t>
            </a:r>
            <a:r>
              <a:rPr lang="en-US" sz="1600" b="0" i="0" u="none" strike="noStrike" cap="none" dirty="0">
                <a:solidFill>
                  <a:srgbClr val="EE7D31"/>
                </a:solidFill>
                <a:latin typeface="Calibri"/>
                <a:ea typeface="Calibri"/>
                <a:cs typeface="Calibri"/>
                <a:sym typeface="Calibri"/>
              </a:rPr>
              <a:t>adolescent-interventions</a:t>
            </a:r>
            <a:endParaRPr lang="en-US" sz="1600" dirty="0"/>
          </a:p>
          <a:p>
            <a:r>
              <a:rPr lang="en-US" sz="1600" dirty="0"/>
              <a:t>Our team will also send you a follow-up email later today that includes links to the PowerPoint slides, on-demand recording, brief survey, and instructions to claim your free CE Certificate. This webinar is approved for 1.5 CEs through NAADAC. </a:t>
            </a:r>
          </a:p>
        </p:txBody>
      </p:sp>
      <p:sp>
        <p:nvSpPr>
          <p:cNvPr id="4" name="Slide Number Placeholder 3"/>
          <p:cNvSpPr>
            <a:spLocks noGrp="1"/>
          </p:cNvSpPr>
          <p:nvPr>
            <p:ph type="sldNum" sz="quarter" idx="5"/>
          </p:nvPr>
        </p:nvSpPr>
        <p:spPr/>
        <p:txBody>
          <a:bodyPr/>
          <a:lstStyle/>
          <a:p>
            <a:fld id="{7871C6F5-B026-2F47-AAAD-7681372BD701}" type="slidenum">
              <a:rPr lang="en-US" smtClean="0"/>
              <a:t>5</a:t>
            </a:fld>
            <a:endParaRPr lang="en-US" dirty="0"/>
          </a:p>
        </p:txBody>
      </p:sp>
    </p:spTree>
    <p:extLst>
      <p:ext uri="{BB962C8B-B14F-4D97-AF65-F5344CB8AC3E}">
        <p14:creationId xmlns:p14="http://schemas.microsoft.com/office/powerpoint/2010/main" val="33802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 can access the PowerPoint slides through the “Handouts” pane of your GoToWebinar Control Panel on your computer or mobile device. Or, download them from the website.</a:t>
            </a:r>
          </a:p>
        </p:txBody>
      </p:sp>
      <p:sp>
        <p:nvSpPr>
          <p:cNvPr id="4" name="Slide Number Placeholder 3"/>
          <p:cNvSpPr>
            <a:spLocks noGrp="1"/>
          </p:cNvSpPr>
          <p:nvPr>
            <p:ph type="sldNum" sz="quarter" idx="5"/>
          </p:nvPr>
        </p:nvSpPr>
        <p:spPr/>
        <p:txBody>
          <a:bodyPr/>
          <a:lstStyle/>
          <a:p>
            <a:fld id="{7871C6F5-B026-2F47-AAAD-7681372BD701}" type="slidenum">
              <a:rPr lang="en-US" smtClean="0"/>
              <a:t>6</a:t>
            </a:fld>
            <a:endParaRPr lang="en-US" dirty="0"/>
          </a:p>
        </p:txBody>
      </p:sp>
    </p:spTree>
    <p:extLst>
      <p:ext uri="{BB962C8B-B14F-4D97-AF65-F5344CB8AC3E}">
        <p14:creationId xmlns:p14="http://schemas.microsoft.com/office/powerpoint/2010/main" val="2302880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2200"/>
              </a:spcBef>
              <a:buClr>
                <a:srgbClr val="EE7D31"/>
              </a:buClr>
              <a:buNone/>
            </a:pPr>
            <a:r>
              <a:rPr lang="en-US" sz="1200" dirty="0"/>
              <a:t>You can ask questions at any point in this presentation through the “Chat” pane of your GoToWebinar Control Panel on your computer or mobile device. </a:t>
            </a:r>
          </a:p>
          <a:p>
            <a:pPr marL="0" indent="0">
              <a:spcBef>
                <a:spcPts val="2200"/>
              </a:spcBef>
              <a:buClr>
                <a:srgbClr val="EE7D31"/>
              </a:buClr>
              <a:buNone/>
            </a:pPr>
            <a:r>
              <a:rPr lang="en-US" sz="1200" dirty="0"/>
              <a:t>Answers will be posted on the website.</a:t>
            </a:r>
          </a:p>
        </p:txBody>
      </p:sp>
      <p:sp>
        <p:nvSpPr>
          <p:cNvPr id="4" name="Slide Number Placeholder 3"/>
          <p:cNvSpPr>
            <a:spLocks noGrp="1"/>
          </p:cNvSpPr>
          <p:nvPr>
            <p:ph type="sldNum" sz="quarter" idx="5"/>
          </p:nvPr>
        </p:nvSpPr>
        <p:spPr/>
        <p:txBody>
          <a:bodyPr/>
          <a:lstStyle/>
          <a:p>
            <a:fld id="{7871C6F5-B026-2F47-AAAD-7681372BD701}" type="slidenum">
              <a:rPr lang="en-US" smtClean="0"/>
              <a:t>7</a:t>
            </a:fld>
            <a:endParaRPr lang="en-US" dirty="0"/>
          </a:p>
        </p:txBody>
      </p:sp>
    </p:spTree>
    <p:extLst>
      <p:ext uri="{BB962C8B-B14F-4D97-AF65-F5344CB8AC3E}">
        <p14:creationId xmlns:p14="http://schemas.microsoft.com/office/powerpoint/2010/main" val="479172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cap="none" dirty="0">
                <a:solidFill>
                  <a:schemeClr val="dk1"/>
                </a:solidFill>
                <a:effectLst/>
                <a:latin typeface="Calibri"/>
                <a:ea typeface="Calibri"/>
                <a:cs typeface="Calibri"/>
                <a:sym typeface="Calibri"/>
              </a:rPr>
              <a:t>Lisa Connors is the Associate Pastor of In His Image International Ministry, Inc. She is a Licensed Bachelor Social Worker, Licensed Clinical Professional Counselor, National Certified Counselor, Board-Certified Coach, Master Addiction Counselor, Certified Clinical Trauma Professional. Ms. Connors is a Certified Grief Counseling Specialist. She is also Certified in Thanatology [the study of death, dying, and bereavement]. She has been in the human services/social work/counseling fields for 30 years. She has worked in a variety of settings providing services to the despondent and downtrodden. Ms. Connors works tirelessly to help others reach their fullest potential in life, helping and empowering others who have been oppressed, stigmatized, marginalized, and victimized. Her greatest passion is working with individuals affected by HIV/ AIDS, substance use and mental health disorders, violence/ abuse/trauma, grief and loss, and social injustices.  Ms. Connors earned her Bachelor of Social Work, Master of Divinity, Master of Arts in Professional Counseling degrees, respectively, and is completing her PhD in Psychology. </a:t>
            </a:r>
          </a:p>
          <a:p>
            <a:pPr fontAlgn="base"/>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sz="quarter" idx="5"/>
          </p:nvPr>
        </p:nvSpPr>
        <p:spPr/>
        <p:txBody>
          <a:bodyPr/>
          <a:lstStyle/>
          <a:p>
            <a:fld id="{7871C6F5-B026-2F47-AAAD-7681372BD701}" type="slidenum">
              <a:rPr lang="en-US" smtClean="0"/>
              <a:t>8</a:t>
            </a:fld>
            <a:endParaRPr lang="en-US" dirty="0"/>
          </a:p>
        </p:txBody>
      </p:sp>
    </p:spTree>
    <p:extLst>
      <p:ext uri="{BB962C8B-B14F-4D97-AF65-F5344CB8AC3E}">
        <p14:creationId xmlns:p14="http://schemas.microsoft.com/office/powerpoint/2010/main" val="1230112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043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0677615-1DFD-4B00-BC04-D86C0667C60A}" type="datetimeFigureOut">
              <a:rPr lang="en-US" smtClean="0"/>
              <a:t>2/4/21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8960FC-0A54-404C-8173-11ADF28FA789}" type="slidenum">
              <a:rPr lang="en-US" smtClean="0"/>
              <a:t>‹#›</a:t>
            </a:fld>
            <a:endParaRPr lang="en-US" dirty="0"/>
          </a:p>
        </p:txBody>
      </p:sp>
    </p:spTree>
    <p:extLst>
      <p:ext uri="{BB962C8B-B14F-4D97-AF65-F5344CB8AC3E}">
        <p14:creationId xmlns:p14="http://schemas.microsoft.com/office/powerpoint/2010/main" val="1228289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677615-1DFD-4B00-BC04-D86C0667C60A}" type="datetimeFigureOut">
              <a:rPr lang="en-US" smtClean="0"/>
              <a:t>2/4/21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8960FC-0A54-404C-8173-11ADF28FA789}" type="slidenum">
              <a:rPr lang="en-US" smtClean="0"/>
              <a:t>‹#›</a:t>
            </a:fld>
            <a:endParaRPr lang="en-US" dirty="0"/>
          </a:p>
        </p:txBody>
      </p:sp>
    </p:spTree>
    <p:extLst>
      <p:ext uri="{BB962C8B-B14F-4D97-AF65-F5344CB8AC3E}">
        <p14:creationId xmlns:p14="http://schemas.microsoft.com/office/powerpoint/2010/main" val="1534050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677615-1DFD-4B00-BC04-D86C0667C60A}" type="datetimeFigureOut">
              <a:rPr lang="en-US" smtClean="0"/>
              <a:t>2/4/21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8960FC-0A54-404C-8173-11ADF28FA789}" type="slidenum">
              <a:rPr lang="en-US" smtClean="0"/>
              <a:t>‹#›</a:t>
            </a:fld>
            <a:endParaRPr lang="en-US" dirty="0"/>
          </a:p>
        </p:txBody>
      </p:sp>
    </p:spTree>
    <p:extLst>
      <p:ext uri="{BB962C8B-B14F-4D97-AF65-F5344CB8AC3E}">
        <p14:creationId xmlns:p14="http://schemas.microsoft.com/office/powerpoint/2010/main" val="1846814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dirty="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C1F55AF0-B587-45DF-B346-EC6E7D79CE3F}" type="slidenum">
              <a:rPr lang="en-US"/>
              <a:pPr>
                <a:defRPr/>
              </a:pPr>
              <a:t>‹#›</a:t>
            </a:fld>
            <a:endParaRPr lang="en-US" dirty="0"/>
          </a:p>
        </p:txBody>
      </p:sp>
    </p:spTree>
    <p:extLst>
      <p:ext uri="{BB962C8B-B14F-4D97-AF65-F5344CB8AC3E}">
        <p14:creationId xmlns:p14="http://schemas.microsoft.com/office/powerpoint/2010/main" val="4190178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ottom Bar - 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B918B8-3450-754B-BE83-89DA7A50BEE8}"/>
              </a:ext>
            </a:extLst>
          </p:cNvPr>
          <p:cNvSpPr/>
          <p:nvPr userDrawn="1"/>
        </p:nvSpPr>
        <p:spPr>
          <a:xfrm>
            <a:off x="0" y="-7007"/>
            <a:ext cx="9144000" cy="5804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Slide Number Placeholder 5">
            <a:extLst>
              <a:ext uri="{FF2B5EF4-FFF2-40B4-BE49-F238E27FC236}">
                <a16:creationId xmlns:a16="http://schemas.microsoft.com/office/drawing/2014/main" id="{8FA02B04-A893-884E-9BA2-5FD6FEFA43B1}"/>
              </a:ext>
            </a:extLst>
          </p:cNvPr>
          <p:cNvSpPr>
            <a:spLocks noGrp="1"/>
          </p:cNvSpPr>
          <p:nvPr>
            <p:ph type="sldNum" sz="quarter" idx="12"/>
          </p:nvPr>
        </p:nvSpPr>
        <p:spPr>
          <a:xfrm>
            <a:off x="6952786" y="6356352"/>
            <a:ext cx="2057400" cy="365125"/>
          </a:xfrm>
        </p:spPr>
        <p:txBody>
          <a:bodyPr/>
          <a:lstStyle/>
          <a:p>
            <a:fld id="{3C950385-62CF-8C4F-9663-B0F7542C2816}" type="slidenum">
              <a:rPr lang="en-US"/>
              <a:t>‹#›</a:t>
            </a:fld>
            <a:endParaRPr lang="en-US" dirty="0"/>
          </a:p>
        </p:txBody>
      </p:sp>
      <p:sp>
        <p:nvSpPr>
          <p:cNvPr id="14" name="Title 1">
            <a:extLst>
              <a:ext uri="{FF2B5EF4-FFF2-40B4-BE49-F238E27FC236}">
                <a16:creationId xmlns:a16="http://schemas.microsoft.com/office/drawing/2014/main" id="{98F132DD-6B3E-014C-9A67-587ABCFBED35}"/>
              </a:ext>
            </a:extLst>
          </p:cNvPr>
          <p:cNvSpPr>
            <a:spLocks noGrp="1"/>
          </p:cNvSpPr>
          <p:nvPr>
            <p:ph type="title"/>
          </p:nvPr>
        </p:nvSpPr>
        <p:spPr>
          <a:xfrm>
            <a:off x="12791" y="259760"/>
            <a:ext cx="8997395" cy="1325563"/>
          </a:xfrm>
        </p:spPr>
        <p:txBody>
          <a:bodyPr/>
          <a:lstStyle>
            <a:lvl1pPr marL="487668">
              <a:defRPr>
                <a:solidFill>
                  <a:schemeClr val="tx1"/>
                </a:solidFill>
              </a:defRPr>
            </a:lvl1pPr>
          </a:lstStyle>
          <a:p>
            <a:r>
              <a:rPr lang="en-US"/>
              <a:t>Click to edit Master title style</a:t>
            </a:r>
          </a:p>
        </p:txBody>
      </p:sp>
      <p:sp>
        <p:nvSpPr>
          <p:cNvPr id="15" name="Content Placeholder 2">
            <a:extLst>
              <a:ext uri="{FF2B5EF4-FFF2-40B4-BE49-F238E27FC236}">
                <a16:creationId xmlns:a16="http://schemas.microsoft.com/office/drawing/2014/main" id="{4B447ECA-7DED-3D46-AB0F-5E9ED492D237}"/>
              </a:ext>
            </a:extLst>
          </p:cNvPr>
          <p:cNvSpPr>
            <a:spLocks noGrp="1"/>
          </p:cNvSpPr>
          <p:nvPr>
            <p:ph idx="1"/>
          </p:nvPr>
        </p:nvSpPr>
        <p:spPr>
          <a:xfrm>
            <a:off x="194374" y="2024600"/>
            <a:ext cx="4377627" cy="3639247"/>
          </a:xfr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4">
            <a:extLst>
              <a:ext uri="{FF2B5EF4-FFF2-40B4-BE49-F238E27FC236}">
                <a16:creationId xmlns:a16="http://schemas.microsoft.com/office/drawing/2014/main" id="{A4B38B3C-74A2-E946-987A-6BC2E6FB04A5}"/>
              </a:ext>
            </a:extLst>
          </p:cNvPr>
          <p:cNvSpPr>
            <a:spLocks noGrp="1"/>
          </p:cNvSpPr>
          <p:nvPr>
            <p:ph type="body" sz="quarter" idx="15" hasCustomPrompt="1"/>
          </p:nvPr>
        </p:nvSpPr>
        <p:spPr>
          <a:xfrm>
            <a:off x="12792" y="1150842"/>
            <a:ext cx="9010184" cy="623003"/>
          </a:xfrm>
          <a:prstGeom prst="rect">
            <a:avLst/>
          </a:prstGeom>
        </p:spPr>
        <p:txBody>
          <a:bodyPr lIns="457200" rIns="45720">
            <a:noAutofit/>
          </a:bodyPr>
          <a:lstStyle>
            <a:lvl1pPr marL="0" indent="0">
              <a:lnSpc>
                <a:spcPts val="5333"/>
              </a:lnSpc>
              <a:buFontTx/>
              <a:buNone/>
              <a:defRPr kumimoji="0" lang="en-US" sz="3200" b="1" i="0" u="none" strike="noStrike" kern="1200" cap="none" spc="0" normalizeH="0" baseline="0">
                <a:ln>
                  <a:noFill/>
                </a:ln>
                <a:solidFill>
                  <a:schemeClr val="accent6"/>
                </a:solidFill>
                <a:effectLst/>
                <a:uLnTx/>
                <a:uFillTx/>
                <a:latin typeface="+mj-lt"/>
                <a:ea typeface="Arial"/>
                <a:cs typeface="Arial"/>
              </a:defRPr>
            </a:lvl1pPr>
            <a:lvl2pPr>
              <a:defRPr/>
            </a:lvl2pPr>
            <a:lvl3pPr>
              <a:defRPr/>
            </a:lvl3pPr>
            <a:lvl4pPr>
              <a:defRPr/>
            </a:lvl4pPr>
            <a:lvl5pPr>
              <a:defRPr/>
            </a:lvl5pPr>
          </a:lstStyle>
          <a:p>
            <a:pPr marL="457189" marR="0" lvl="0" indent="-457189" algn="l" defTabSz="1219170" rtl="0" eaLnBrk="1" fontAlgn="base" latinLnBrk="0" hangingPunct="1">
              <a:lnSpc>
                <a:spcPct val="100000"/>
              </a:lnSpc>
              <a:spcBef>
                <a:spcPct val="0"/>
              </a:spcBef>
              <a:spcAft>
                <a:spcPct val="0"/>
              </a:spcAft>
              <a:buClrTx/>
              <a:buSzTx/>
              <a:tabLst/>
              <a:defRPr/>
            </a:pPr>
            <a:r>
              <a:rPr lang="en-US" dirty="0"/>
              <a:t>Alternative color for Emphasis</a:t>
            </a:r>
          </a:p>
        </p:txBody>
      </p:sp>
      <p:sp>
        <p:nvSpPr>
          <p:cNvPr id="17" name="Text Placeholder 3">
            <a:extLst>
              <a:ext uri="{FF2B5EF4-FFF2-40B4-BE49-F238E27FC236}">
                <a16:creationId xmlns:a16="http://schemas.microsoft.com/office/drawing/2014/main" id="{623125B1-6AAA-344D-8800-09E55685306D}"/>
              </a:ext>
            </a:extLst>
          </p:cNvPr>
          <p:cNvSpPr>
            <a:spLocks noGrp="1"/>
          </p:cNvSpPr>
          <p:nvPr>
            <p:ph type="body" sz="quarter" idx="10" hasCustomPrompt="1"/>
          </p:nvPr>
        </p:nvSpPr>
        <p:spPr>
          <a:xfrm>
            <a:off x="12792" y="207543"/>
            <a:ext cx="8997394" cy="353287"/>
          </a:xfrm>
          <a:prstGeom prst="rect">
            <a:avLst/>
          </a:prstGeom>
        </p:spPr>
        <p:txBody>
          <a:bodyPr lIns="365760" tIns="0" rIns="91440" bIns="0">
            <a:noAutofit/>
          </a:bodyPr>
          <a:lstStyle>
            <a:lvl1pPr marL="365751" indent="0">
              <a:buFontTx/>
              <a:buNone/>
              <a:defRPr sz="2133">
                <a:solidFill>
                  <a:schemeClr val="accent6">
                    <a:lumMod val="40000"/>
                    <a:lumOff val="60000"/>
                  </a:schemeClr>
                </a:solidFill>
                <a:latin typeface="Arial" panose="020B0604020202020204" pitchFamily="34" charset="0"/>
                <a:cs typeface="Arial" panose="020B0604020202020204" pitchFamily="34" charset="0"/>
              </a:defRPr>
            </a:lvl1pPr>
            <a:lvl2pPr marL="609569" indent="0">
              <a:buFontTx/>
              <a:buNone/>
              <a:defRPr/>
            </a:lvl2pPr>
            <a:lvl3pPr marL="1219139" indent="0">
              <a:buFontTx/>
              <a:buNone/>
              <a:defRPr/>
            </a:lvl3pPr>
            <a:lvl4pPr marL="1828709" indent="0">
              <a:buFontTx/>
              <a:buNone/>
              <a:defRPr/>
            </a:lvl4pPr>
            <a:lvl5pPr marL="2438279" indent="0">
              <a:buFontTx/>
              <a:buNone/>
              <a:defRPr/>
            </a:lvl5pPr>
          </a:lstStyle>
          <a:p>
            <a:pPr lvl="0"/>
            <a:r>
              <a:rPr lang="en-US" dirty="0"/>
              <a:t>SUBHEAD IN SENTENCE CASE</a:t>
            </a:r>
          </a:p>
        </p:txBody>
      </p:sp>
      <p:sp>
        <p:nvSpPr>
          <p:cNvPr id="18" name="Content Placeholder 2">
            <a:extLst>
              <a:ext uri="{FF2B5EF4-FFF2-40B4-BE49-F238E27FC236}">
                <a16:creationId xmlns:a16="http://schemas.microsoft.com/office/drawing/2014/main" id="{197B079F-D356-654B-A705-1AE882CD699F}"/>
              </a:ext>
            </a:extLst>
          </p:cNvPr>
          <p:cNvSpPr>
            <a:spLocks noGrp="1"/>
          </p:cNvSpPr>
          <p:nvPr>
            <p:ph idx="16"/>
          </p:nvPr>
        </p:nvSpPr>
        <p:spPr>
          <a:xfrm>
            <a:off x="4719921" y="2024600"/>
            <a:ext cx="4303057" cy="3639247"/>
          </a:xfr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a:extLst>
              <a:ext uri="{FF2B5EF4-FFF2-40B4-BE49-F238E27FC236}">
                <a16:creationId xmlns:a16="http://schemas.microsoft.com/office/drawing/2014/main" id="{DC561876-1E3C-E64D-AB26-100063A557D5}"/>
              </a:ext>
            </a:extLst>
          </p:cNvPr>
          <p:cNvPicPr>
            <a:picLocks noChangeAspect="1"/>
          </p:cNvPicPr>
          <p:nvPr userDrawn="1"/>
        </p:nvPicPr>
        <p:blipFill>
          <a:blip r:embed="rId3"/>
          <a:stretch>
            <a:fillRect/>
          </a:stretch>
        </p:blipFill>
        <p:spPr>
          <a:xfrm>
            <a:off x="339865" y="6036640"/>
            <a:ext cx="2633472" cy="565709"/>
          </a:xfrm>
          <a:prstGeom prst="rect">
            <a:avLst/>
          </a:prstGeom>
        </p:spPr>
      </p:pic>
      <p:pic>
        <p:nvPicPr>
          <p:cNvPr id="21" name="Picture 20"/>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471182" y="6157967"/>
            <a:ext cx="1300585" cy="307831"/>
          </a:xfrm>
          <a:prstGeom prst="rect">
            <a:avLst/>
          </a:prstGeom>
        </p:spPr>
      </p:pic>
    </p:spTree>
    <p:extLst>
      <p:ext uri="{BB962C8B-B14F-4D97-AF65-F5344CB8AC3E}">
        <p14:creationId xmlns:p14="http://schemas.microsoft.com/office/powerpoint/2010/main" val="3309746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B2607-A899-424E-8A4A-71C2ADE7857E}"/>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9C9496-5E56-C041-BF02-9AB8BDB6762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6BC20E-BD35-3045-80DE-B47A8B4DB370}"/>
              </a:ext>
            </a:extLst>
          </p:cNvPr>
          <p:cNvSpPr>
            <a:spLocks noGrp="1"/>
          </p:cNvSpPr>
          <p:nvPr>
            <p:ph type="dt" sz="half" idx="10"/>
          </p:nvPr>
        </p:nvSpPr>
        <p:spPr/>
        <p:txBody>
          <a:bodyPr/>
          <a:lstStyle/>
          <a:p>
            <a:fld id="{AFA826A4-50A8-194B-8BFB-2041FA538A21}" type="datetimeFigureOut">
              <a:rPr lang="en-US" smtClean="0"/>
              <a:t>2/4/21</a:t>
            </a:fld>
            <a:endParaRPr lang="en-US" dirty="0"/>
          </a:p>
        </p:txBody>
      </p:sp>
      <p:sp>
        <p:nvSpPr>
          <p:cNvPr id="5" name="Footer Placeholder 4">
            <a:extLst>
              <a:ext uri="{FF2B5EF4-FFF2-40B4-BE49-F238E27FC236}">
                <a16:creationId xmlns:a16="http://schemas.microsoft.com/office/drawing/2014/main" id="{781E5680-FF31-4A4A-82B2-95C8A7AD31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1BC045-A248-FE4D-BD46-CA9D25412B4F}"/>
              </a:ext>
            </a:extLst>
          </p:cNvPr>
          <p:cNvSpPr>
            <a:spLocks noGrp="1"/>
          </p:cNvSpPr>
          <p:nvPr>
            <p:ph type="sldNum" sz="quarter" idx="12"/>
          </p:nvPr>
        </p:nvSpPr>
        <p:spPr/>
        <p:txBody>
          <a:bodyPr/>
          <a:lstStyle/>
          <a:p>
            <a:fld id="{54A97261-FC58-E440-9B1E-4160329447DB}" type="slidenum">
              <a:rPr lang="en-US" smtClean="0"/>
              <a:t>‹#›</a:t>
            </a:fld>
            <a:endParaRPr lang="en-US" dirty="0"/>
          </a:p>
        </p:txBody>
      </p:sp>
    </p:spTree>
    <p:extLst>
      <p:ext uri="{BB962C8B-B14F-4D97-AF65-F5344CB8AC3E}">
        <p14:creationId xmlns:p14="http://schemas.microsoft.com/office/powerpoint/2010/main" val="439678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81D67-7EAD-744B-A77C-16E32B1D95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2018AF-50B7-AF4D-B264-FD15C93A83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89DB8E-9B2B-214B-B244-D0776C4D18BD}"/>
              </a:ext>
            </a:extLst>
          </p:cNvPr>
          <p:cNvSpPr>
            <a:spLocks noGrp="1"/>
          </p:cNvSpPr>
          <p:nvPr>
            <p:ph type="dt" sz="half" idx="10"/>
          </p:nvPr>
        </p:nvSpPr>
        <p:spPr/>
        <p:txBody>
          <a:bodyPr/>
          <a:lstStyle/>
          <a:p>
            <a:fld id="{AFA826A4-50A8-194B-8BFB-2041FA538A21}" type="datetimeFigureOut">
              <a:rPr lang="en-US" smtClean="0"/>
              <a:t>2/4/21</a:t>
            </a:fld>
            <a:endParaRPr lang="en-US" dirty="0"/>
          </a:p>
        </p:txBody>
      </p:sp>
      <p:sp>
        <p:nvSpPr>
          <p:cNvPr id="5" name="Footer Placeholder 4">
            <a:extLst>
              <a:ext uri="{FF2B5EF4-FFF2-40B4-BE49-F238E27FC236}">
                <a16:creationId xmlns:a16="http://schemas.microsoft.com/office/drawing/2014/main" id="{1E94B22C-A563-BB42-92DE-8885676ABC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757ED7-AB03-5C40-BD3A-7E566DF5A377}"/>
              </a:ext>
            </a:extLst>
          </p:cNvPr>
          <p:cNvSpPr>
            <a:spLocks noGrp="1"/>
          </p:cNvSpPr>
          <p:nvPr>
            <p:ph type="sldNum" sz="quarter" idx="12"/>
          </p:nvPr>
        </p:nvSpPr>
        <p:spPr/>
        <p:txBody>
          <a:bodyPr/>
          <a:lstStyle/>
          <a:p>
            <a:fld id="{54A97261-FC58-E440-9B1E-4160329447DB}" type="slidenum">
              <a:rPr lang="en-US" smtClean="0"/>
              <a:t>‹#›</a:t>
            </a:fld>
            <a:endParaRPr lang="en-US" dirty="0"/>
          </a:p>
        </p:txBody>
      </p:sp>
    </p:spTree>
    <p:extLst>
      <p:ext uri="{BB962C8B-B14F-4D97-AF65-F5344CB8AC3E}">
        <p14:creationId xmlns:p14="http://schemas.microsoft.com/office/powerpoint/2010/main" val="108295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1D1FC-D373-D74D-AC0E-6675A88BD9E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EF4E8C-0304-074C-AE45-354D15D625D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A30CCD-A434-3F46-B05A-C221EEB0B01F}"/>
              </a:ext>
            </a:extLst>
          </p:cNvPr>
          <p:cNvSpPr>
            <a:spLocks noGrp="1"/>
          </p:cNvSpPr>
          <p:nvPr>
            <p:ph type="dt" sz="half" idx="10"/>
          </p:nvPr>
        </p:nvSpPr>
        <p:spPr/>
        <p:txBody>
          <a:bodyPr/>
          <a:lstStyle/>
          <a:p>
            <a:fld id="{AFA826A4-50A8-194B-8BFB-2041FA538A21}" type="datetimeFigureOut">
              <a:rPr lang="en-US" smtClean="0"/>
              <a:t>2/4/21</a:t>
            </a:fld>
            <a:endParaRPr lang="en-US" dirty="0"/>
          </a:p>
        </p:txBody>
      </p:sp>
      <p:sp>
        <p:nvSpPr>
          <p:cNvPr id="5" name="Footer Placeholder 4">
            <a:extLst>
              <a:ext uri="{FF2B5EF4-FFF2-40B4-BE49-F238E27FC236}">
                <a16:creationId xmlns:a16="http://schemas.microsoft.com/office/drawing/2014/main" id="{79C025F0-0770-6D4B-9A8C-5F23BC600E0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3038AE-8924-B04A-BB79-405F29AF3AD7}"/>
              </a:ext>
            </a:extLst>
          </p:cNvPr>
          <p:cNvSpPr>
            <a:spLocks noGrp="1"/>
          </p:cNvSpPr>
          <p:nvPr>
            <p:ph type="sldNum" sz="quarter" idx="12"/>
          </p:nvPr>
        </p:nvSpPr>
        <p:spPr/>
        <p:txBody>
          <a:bodyPr/>
          <a:lstStyle/>
          <a:p>
            <a:fld id="{54A97261-FC58-E440-9B1E-4160329447DB}" type="slidenum">
              <a:rPr lang="en-US" smtClean="0"/>
              <a:t>‹#›</a:t>
            </a:fld>
            <a:endParaRPr lang="en-US" dirty="0"/>
          </a:p>
        </p:txBody>
      </p:sp>
    </p:spTree>
    <p:extLst>
      <p:ext uri="{BB962C8B-B14F-4D97-AF65-F5344CB8AC3E}">
        <p14:creationId xmlns:p14="http://schemas.microsoft.com/office/powerpoint/2010/main" val="1837872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08990-7E02-3843-93E3-9498C3924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BDB092-724A-CA40-827C-B506906503BE}"/>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A6DFC9-BF2C-B948-91EF-7E052972EFA8}"/>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43669F-E544-6C4A-94E5-E063621B5659}"/>
              </a:ext>
            </a:extLst>
          </p:cNvPr>
          <p:cNvSpPr>
            <a:spLocks noGrp="1"/>
          </p:cNvSpPr>
          <p:nvPr>
            <p:ph type="dt" sz="half" idx="10"/>
          </p:nvPr>
        </p:nvSpPr>
        <p:spPr/>
        <p:txBody>
          <a:bodyPr/>
          <a:lstStyle/>
          <a:p>
            <a:fld id="{AFA826A4-50A8-194B-8BFB-2041FA538A21}" type="datetimeFigureOut">
              <a:rPr lang="en-US" smtClean="0"/>
              <a:t>2/4/21</a:t>
            </a:fld>
            <a:endParaRPr lang="en-US" dirty="0"/>
          </a:p>
        </p:txBody>
      </p:sp>
      <p:sp>
        <p:nvSpPr>
          <p:cNvPr id="6" name="Footer Placeholder 5">
            <a:extLst>
              <a:ext uri="{FF2B5EF4-FFF2-40B4-BE49-F238E27FC236}">
                <a16:creationId xmlns:a16="http://schemas.microsoft.com/office/drawing/2014/main" id="{F5ED8E46-653F-FA4A-9688-0F82D7889A3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F27588-FC6E-374A-BF14-5AB516B9C875}"/>
              </a:ext>
            </a:extLst>
          </p:cNvPr>
          <p:cNvSpPr>
            <a:spLocks noGrp="1"/>
          </p:cNvSpPr>
          <p:nvPr>
            <p:ph type="sldNum" sz="quarter" idx="12"/>
          </p:nvPr>
        </p:nvSpPr>
        <p:spPr/>
        <p:txBody>
          <a:bodyPr/>
          <a:lstStyle/>
          <a:p>
            <a:fld id="{54A97261-FC58-E440-9B1E-4160329447DB}" type="slidenum">
              <a:rPr lang="en-US" smtClean="0"/>
              <a:t>‹#›</a:t>
            </a:fld>
            <a:endParaRPr lang="en-US" dirty="0"/>
          </a:p>
        </p:txBody>
      </p:sp>
    </p:spTree>
    <p:extLst>
      <p:ext uri="{BB962C8B-B14F-4D97-AF65-F5344CB8AC3E}">
        <p14:creationId xmlns:p14="http://schemas.microsoft.com/office/powerpoint/2010/main" val="39655122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8C50-7BFF-DD4B-A242-F48FE440FFF3}"/>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3FB6CE-A49F-0244-9120-80D3F3F83D0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0A141E-E633-DA4F-B61E-4657EAA999C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A72EC7-7E79-1B4F-BA3E-97302BD4DA2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705E0D-5444-6F4A-93C4-6B3E354D9430}"/>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F0B0EA-6B40-184B-BC8B-B9274638FE58}"/>
              </a:ext>
            </a:extLst>
          </p:cNvPr>
          <p:cNvSpPr>
            <a:spLocks noGrp="1"/>
          </p:cNvSpPr>
          <p:nvPr>
            <p:ph type="dt" sz="half" idx="10"/>
          </p:nvPr>
        </p:nvSpPr>
        <p:spPr/>
        <p:txBody>
          <a:bodyPr/>
          <a:lstStyle/>
          <a:p>
            <a:fld id="{AFA826A4-50A8-194B-8BFB-2041FA538A21}" type="datetimeFigureOut">
              <a:rPr lang="en-US" smtClean="0"/>
              <a:t>2/4/21</a:t>
            </a:fld>
            <a:endParaRPr lang="en-US" dirty="0"/>
          </a:p>
        </p:txBody>
      </p:sp>
      <p:sp>
        <p:nvSpPr>
          <p:cNvPr id="8" name="Footer Placeholder 7">
            <a:extLst>
              <a:ext uri="{FF2B5EF4-FFF2-40B4-BE49-F238E27FC236}">
                <a16:creationId xmlns:a16="http://schemas.microsoft.com/office/drawing/2014/main" id="{8E07E958-430A-9B49-8FB8-87DDA5EFD58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DC63290-D472-714C-88DA-6593399EEE8E}"/>
              </a:ext>
            </a:extLst>
          </p:cNvPr>
          <p:cNvSpPr>
            <a:spLocks noGrp="1"/>
          </p:cNvSpPr>
          <p:nvPr>
            <p:ph type="sldNum" sz="quarter" idx="12"/>
          </p:nvPr>
        </p:nvSpPr>
        <p:spPr/>
        <p:txBody>
          <a:bodyPr/>
          <a:lstStyle/>
          <a:p>
            <a:fld id="{54A97261-FC58-E440-9B1E-4160329447DB}" type="slidenum">
              <a:rPr lang="en-US" smtClean="0"/>
              <a:t>‹#›</a:t>
            </a:fld>
            <a:endParaRPr lang="en-US" dirty="0"/>
          </a:p>
        </p:txBody>
      </p:sp>
    </p:spTree>
    <p:extLst>
      <p:ext uri="{BB962C8B-B14F-4D97-AF65-F5344CB8AC3E}">
        <p14:creationId xmlns:p14="http://schemas.microsoft.com/office/powerpoint/2010/main" val="3808714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0B9CE-6554-C948-B504-B0D5EDE6C7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CEAD39-13E9-2943-9E2E-ADAC0981813B}"/>
              </a:ext>
            </a:extLst>
          </p:cNvPr>
          <p:cNvSpPr>
            <a:spLocks noGrp="1"/>
          </p:cNvSpPr>
          <p:nvPr>
            <p:ph type="dt" sz="half" idx="10"/>
          </p:nvPr>
        </p:nvSpPr>
        <p:spPr/>
        <p:txBody>
          <a:bodyPr/>
          <a:lstStyle/>
          <a:p>
            <a:fld id="{AFA826A4-50A8-194B-8BFB-2041FA538A21}" type="datetimeFigureOut">
              <a:rPr lang="en-US" smtClean="0"/>
              <a:t>2/4/21</a:t>
            </a:fld>
            <a:endParaRPr lang="en-US" dirty="0"/>
          </a:p>
        </p:txBody>
      </p:sp>
      <p:sp>
        <p:nvSpPr>
          <p:cNvPr id="4" name="Footer Placeholder 3">
            <a:extLst>
              <a:ext uri="{FF2B5EF4-FFF2-40B4-BE49-F238E27FC236}">
                <a16:creationId xmlns:a16="http://schemas.microsoft.com/office/drawing/2014/main" id="{23C3C450-1435-3640-9539-631807FB2BA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CD6F568-7CB3-224A-A184-098BC5088133}"/>
              </a:ext>
            </a:extLst>
          </p:cNvPr>
          <p:cNvSpPr>
            <a:spLocks noGrp="1"/>
          </p:cNvSpPr>
          <p:nvPr>
            <p:ph type="sldNum" sz="quarter" idx="12"/>
          </p:nvPr>
        </p:nvSpPr>
        <p:spPr/>
        <p:txBody>
          <a:bodyPr/>
          <a:lstStyle/>
          <a:p>
            <a:fld id="{54A97261-FC58-E440-9B1E-4160329447DB}" type="slidenum">
              <a:rPr lang="en-US" smtClean="0"/>
              <a:t>‹#›</a:t>
            </a:fld>
            <a:endParaRPr lang="en-US" dirty="0"/>
          </a:p>
        </p:txBody>
      </p:sp>
    </p:spTree>
    <p:extLst>
      <p:ext uri="{BB962C8B-B14F-4D97-AF65-F5344CB8AC3E}">
        <p14:creationId xmlns:p14="http://schemas.microsoft.com/office/powerpoint/2010/main" val="582967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677615-1DFD-4B00-BC04-D86C0667C60A}" type="datetimeFigureOut">
              <a:rPr lang="en-US" smtClean="0"/>
              <a:t>2/4/21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8960FC-0A54-404C-8173-11ADF28FA789}" type="slidenum">
              <a:rPr lang="en-US" smtClean="0"/>
              <a:t>‹#›</a:t>
            </a:fld>
            <a:endParaRPr lang="en-US" dirty="0"/>
          </a:p>
        </p:txBody>
      </p:sp>
    </p:spTree>
    <p:extLst>
      <p:ext uri="{BB962C8B-B14F-4D97-AF65-F5344CB8AC3E}">
        <p14:creationId xmlns:p14="http://schemas.microsoft.com/office/powerpoint/2010/main" val="3227481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1BE644-291E-C845-9891-6EE7DB8B8A88}"/>
              </a:ext>
            </a:extLst>
          </p:cNvPr>
          <p:cNvSpPr>
            <a:spLocks noGrp="1"/>
          </p:cNvSpPr>
          <p:nvPr>
            <p:ph type="dt" sz="half" idx="10"/>
          </p:nvPr>
        </p:nvSpPr>
        <p:spPr/>
        <p:txBody>
          <a:bodyPr/>
          <a:lstStyle/>
          <a:p>
            <a:fld id="{AFA826A4-50A8-194B-8BFB-2041FA538A21}" type="datetimeFigureOut">
              <a:rPr lang="en-US" smtClean="0"/>
              <a:t>2/4/21</a:t>
            </a:fld>
            <a:endParaRPr lang="en-US" dirty="0"/>
          </a:p>
        </p:txBody>
      </p:sp>
      <p:sp>
        <p:nvSpPr>
          <p:cNvPr id="3" name="Footer Placeholder 2">
            <a:extLst>
              <a:ext uri="{FF2B5EF4-FFF2-40B4-BE49-F238E27FC236}">
                <a16:creationId xmlns:a16="http://schemas.microsoft.com/office/drawing/2014/main" id="{C0123B05-6C86-2D4E-8054-F953F816947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DBE63EB-9A63-9A4F-81ED-79F5AD0A6902}"/>
              </a:ext>
            </a:extLst>
          </p:cNvPr>
          <p:cNvSpPr>
            <a:spLocks noGrp="1"/>
          </p:cNvSpPr>
          <p:nvPr>
            <p:ph type="sldNum" sz="quarter" idx="12"/>
          </p:nvPr>
        </p:nvSpPr>
        <p:spPr/>
        <p:txBody>
          <a:bodyPr/>
          <a:lstStyle/>
          <a:p>
            <a:fld id="{54A97261-FC58-E440-9B1E-4160329447DB}" type="slidenum">
              <a:rPr lang="en-US" smtClean="0"/>
              <a:t>‹#›</a:t>
            </a:fld>
            <a:endParaRPr lang="en-US" dirty="0"/>
          </a:p>
        </p:txBody>
      </p:sp>
    </p:spTree>
    <p:extLst>
      <p:ext uri="{BB962C8B-B14F-4D97-AF65-F5344CB8AC3E}">
        <p14:creationId xmlns:p14="http://schemas.microsoft.com/office/powerpoint/2010/main" val="10497963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D7E7E-8EA2-8849-B927-E5FEE513DCD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A86EB4-6A92-5440-844F-38E5B3CB79D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D7A81B-184C-F54A-998B-B30BA68E13E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499A81-3B16-434D-B9EA-2933CA2A203A}"/>
              </a:ext>
            </a:extLst>
          </p:cNvPr>
          <p:cNvSpPr>
            <a:spLocks noGrp="1"/>
          </p:cNvSpPr>
          <p:nvPr>
            <p:ph type="dt" sz="half" idx="10"/>
          </p:nvPr>
        </p:nvSpPr>
        <p:spPr/>
        <p:txBody>
          <a:bodyPr/>
          <a:lstStyle/>
          <a:p>
            <a:fld id="{AFA826A4-50A8-194B-8BFB-2041FA538A21}" type="datetimeFigureOut">
              <a:rPr lang="en-US" smtClean="0"/>
              <a:t>2/4/21</a:t>
            </a:fld>
            <a:endParaRPr lang="en-US" dirty="0"/>
          </a:p>
        </p:txBody>
      </p:sp>
      <p:sp>
        <p:nvSpPr>
          <p:cNvPr id="6" name="Footer Placeholder 5">
            <a:extLst>
              <a:ext uri="{FF2B5EF4-FFF2-40B4-BE49-F238E27FC236}">
                <a16:creationId xmlns:a16="http://schemas.microsoft.com/office/drawing/2014/main" id="{C3BE28C3-D2A8-254F-897F-C9D084E3DF7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03E7B7B-5DF8-6342-AADB-9A30246C8E8B}"/>
              </a:ext>
            </a:extLst>
          </p:cNvPr>
          <p:cNvSpPr>
            <a:spLocks noGrp="1"/>
          </p:cNvSpPr>
          <p:nvPr>
            <p:ph type="sldNum" sz="quarter" idx="12"/>
          </p:nvPr>
        </p:nvSpPr>
        <p:spPr/>
        <p:txBody>
          <a:bodyPr/>
          <a:lstStyle/>
          <a:p>
            <a:fld id="{54A97261-FC58-E440-9B1E-4160329447DB}" type="slidenum">
              <a:rPr lang="en-US" smtClean="0"/>
              <a:t>‹#›</a:t>
            </a:fld>
            <a:endParaRPr lang="en-US" dirty="0"/>
          </a:p>
        </p:txBody>
      </p:sp>
    </p:spTree>
    <p:extLst>
      <p:ext uri="{BB962C8B-B14F-4D97-AF65-F5344CB8AC3E}">
        <p14:creationId xmlns:p14="http://schemas.microsoft.com/office/powerpoint/2010/main" val="373847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C83F5-1307-8647-B2A3-FB8BD7998A8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B1EEFC-1344-0242-96D5-0EDDB805AB7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B6F2992-ECA4-F040-8709-28233F61419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54FC80-114E-D543-848D-8470C03B9AD5}"/>
              </a:ext>
            </a:extLst>
          </p:cNvPr>
          <p:cNvSpPr>
            <a:spLocks noGrp="1"/>
          </p:cNvSpPr>
          <p:nvPr>
            <p:ph type="dt" sz="half" idx="10"/>
          </p:nvPr>
        </p:nvSpPr>
        <p:spPr/>
        <p:txBody>
          <a:bodyPr/>
          <a:lstStyle/>
          <a:p>
            <a:fld id="{AFA826A4-50A8-194B-8BFB-2041FA538A21}" type="datetimeFigureOut">
              <a:rPr lang="en-US" smtClean="0"/>
              <a:t>2/4/21</a:t>
            </a:fld>
            <a:endParaRPr lang="en-US" dirty="0"/>
          </a:p>
        </p:txBody>
      </p:sp>
      <p:sp>
        <p:nvSpPr>
          <p:cNvPr id="6" name="Footer Placeholder 5">
            <a:extLst>
              <a:ext uri="{FF2B5EF4-FFF2-40B4-BE49-F238E27FC236}">
                <a16:creationId xmlns:a16="http://schemas.microsoft.com/office/drawing/2014/main" id="{2A95DD8A-635B-B649-8114-65F03621CCA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7A527C9-509C-D047-BF59-C433B346F964}"/>
              </a:ext>
            </a:extLst>
          </p:cNvPr>
          <p:cNvSpPr>
            <a:spLocks noGrp="1"/>
          </p:cNvSpPr>
          <p:nvPr>
            <p:ph type="sldNum" sz="quarter" idx="12"/>
          </p:nvPr>
        </p:nvSpPr>
        <p:spPr/>
        <p:txBody>
          <a:bodyPr/>
          <a:lstStyle/>
          <a:p>
            <a:fld id="{54A97261-FC58-E440-9B1E-4160329447DB}" type="slidenum">
              <a:rPr lang="en-US" smtClean="0"/>
              <a:t>‹#›</a:t>
            </a:fld>
            <a:endParaRPr lang="en-US" dirty="0"/>
          </a:p>
        </p:txBody>
      </p:sp>
    </p:spTree>
    <p:extLst>
      <p:ext uri="{BB962C8B-B14F-4D97-AF65-F5344CB8AC3E}">
        <p14:creationId xmlns:p14="http://schemas.microsoft.com/office/powerpoint/2010/main" val="23356508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E821-0D07-5540-9CB7-F74CA41E08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171F26-A41C-2245-A09F-911BF6B708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ADCB0D-D33B-184A-9F29-B8F3E0FA1E81}"/>
              </a:ext>
            </a:extLst>
          </p:cNvPr>
          <p:cNvSpPr>
            <a:spLocks noGrp="1"/>
          </p:cNvSpPr>
          <p:nvPr>
            <p:ph type="dt" sz="half" idx="10"/>
          </p:nvPr>
        </p:nvSpPr>
        <p:spPr/>
        <p:txBody>
          <a:bodyPr/>
          <a:lstStyle/>
          <a:p>
            <a:fld id="{AFA826A4-50A8-194B-8BFB-2041FA538A21}" type="datetimeFigureOut">
              <a:rPr lang="en-US" smtClean="0"/>
              <a:t>2/4/21</a:t>
            </a:fld>
            <a:endParaRPr lang="en-US" dirty="0"/>
          </a:p>
        </p:txBody>
      </p:sp>
      <p:sp>
        <p:nvSpPr>
          <p:cNvPr id="5" name="Footer Placeholder 4">
            <a:extLst>
              <a:ext uri="{FF2B5EF4-FFF2-40B4-BE49-F238E27FC236}">
                <a16:creationId xmlns:a16="http://schemas.microsoft.com/office/drawing/2014/main" id="{BD2558EA-C902-634D-9431-FD9AEAA4DD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1E9C00D-C742-1F41-8E67-A735EC90BD03}"/>
              </a:ext>
            </a:extLst>
          </p:cNvPr>
          <p:cNvSpPr>
            <a:spLocks noGrp="1"/>
          </p:cNvSpPr>
          <p:nvPr>
            <p:ph type="sldNum" sz="quarter" idx="12"/>
          </p:nvPr>
        </p:nvSpPr>
        <p:spPr/>
        <p:txBody>
          <a:bodyPr/>
          <a:lstStyle/>
          <a:p>
            <a:fld id="{54A97261-FC58-E440-9B1E-4160329447DB}" type="slidenum">
              <a:rPr lang="en-US" smtClean="0"/>
              <a:t>‹#›</a:t>
            </a:fld>
            <a:endParaRPr lang="en-US" dirty="0"/>
          </a:p>
        </p:txBody>
      </p:sp>
    </p:spTree>
    <p:extLst>
      <p:ext uri="{BB962C8B-B14F-4D97-AF65-F5344CB8AC3E}">
        <p14:creationId xmlns:p14="http://schemas.microsoft.com/office/powerpoint/2010/main" val="40982956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BB001C-495C-6B4D-8D5D-C1BA76897D2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C8713D-44AB-8149-8A41-8EBBFFC9295B}"/>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A219E7-1EAD-2340-906A-31B9E62ECDF3}"/>
              </a:ext>
            </a:extLst>
          </p:cNvPr>
          <p:cNvSpPr>
            <a:spLocks noGrp="1"/>
          </p:cNvSpPr>
          <p:nvPr>
            <p:ph type="dt" sz="half" idx="10"/>
          </p:nvPr>
        </p:nvSpPr>
        <p:spPr/>
        <p:txBody>
          <a:bodyPr/>
          <a:lstStyle/>
          <a:p>
            <a:fld id="{AFA826A4-50A8-194B-8BFB-2041FA538A21}" type="datetimeFigureOut">
              <a:rPr lang="en-US" smtClean="0"/>
              <a:t>2/4/21</a:t>
            </a:fld>
            <a:endParaRPr lang="en-US" dirty="0"/>
          </a:p>
        </p:txBody>
      </p:sp>
      <p:sp>
        <p:nvSpPr>
          <p:cNvPr id="5" name="Footer Placeholder 4">
            <a:extLst>
              <a:ext uri="{FF2B5EF4-FFF2-40B4-BE49-F238E27FC236}">
                <a16:creationId xmlns:a16="http://schemas.microsoft.com/office/drawing/2014/main" id="{180D0EDB-476B-C14E-8407-1F80320E16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ED4CFB-CF18-F542-8FE2-9F29904F3BBF}"/>
              </a:ext>
            </a:extLst>
          </p:cNvPr>
          <p:cNvSpPr>
            <a:spLocks noGrp="1"/>
          </p:cNvSpPr>
          <p:nvPr>
            <p:ph type="sldNum" sz="quarter" idx="12"/>
          </p:nvPr>
        </p:nvSpPr>
        <p:spPr/>
        <p:txBody>
          <a:bodyPr/>
          <a:lstStyle/>
          <a:p>
            <a:fld id="{54A97261-FC58-E440-9B1E-4160329447DB}" type="slidenum">
              <a:rPr lang="en-US" smtClean="0"/>
              <a:t>‹#›</a:t>
            </a:fld>
            <a:endParaRPr lang="en-US" dirty="0"/>
          </a:p>
        </p:txBody>
      </p:sp>
    </p:spTree>
    <p:extLst>
      <p:ext uri="{BB962C8B-B14F-4D97-AF65-F5344CB8AC3E}">
        <p14:creationId xmlns:p14="http://schemas.microsoft.com/office/powerpoint/2010/main" val="34941823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95100"/>
            <a:ext cx="7772400" cy="2387600"/>
          </a:xfrm>
        </p:spPr>
        <p:txBody>
          <a:bodyPr anchor="b"/>
          <a:lstStyle>
            <a:lvl1pPr algn="ctr">
              <a:defRPr sz="3375"/>
            </a:lvl1pPr>
          </a:lstStyle>
          <a:p>
            <a:r>
              <a:rPr lang="en-US" dirty="0"/>
              <a:t>Click to edit Master title style</a:t>
            </a:r>
          </a:p>
        </p:txBody>
      </p:sp>
      <p:sp>
        <p:nvSpPr>
          <p:cNvPr id="3" name="Subtitle 2"/>
          <p:cNvSpPr>
            <a:spLocks noGrp="1"/>
          </p:cNvSpPr>
          <p:nvPr>
            <p:ph type="subTitle" idx="1"/>
          </p:nvPr>
        </p:nvSpPr>
        <p:spPr>
          <a:xfrm>
            <a:off x="1143000" y="3716915"/>
            <a:ext cx="6858000" cy="9699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1611315" y="4"/>
            <a:ext cx="6618287"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4718050" y="4718050"/>
            <a:ext cx="4425950" cy="2139950"/>
          </a:xfrm>
        </p:spPr>
        <p:txBody>
          <a:bodyPr/>
          <a:lstStyle>
            <a:lvl1pPr>
              <a:defRPr baseline="0"/>
            </a:lvl1pPr>
          </a:lstStyle>
          <a:p>
            <a:r>
              <a:rPr lang="en-US" dirty="0"/>
              <a:t>Add PTTC Stacked bars here on actual first slide (not in Master).  Don’t forget to add alt text.</a:t>
            </a:r>
          </a:p>
        </p:txBody>
      </p:sp>
    </p:spTree>
    <p:custDataLst>
      <p:tags r:id="rId1"/>
    </p:custDataLst>
    <p:extLst>
      <p:ext uri="{BB962C8B-B14F-4D97-AF65-F5344CB8AC3E}">
        <p14:creationId xmlns:p14="http://schemas.microsoft.com/office/powerpoint/2010/main" val="3235739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Text Box 5"/>
          <p:cNvSpPr txBox="1">
            <a:spLocks noChangeArrowheads="1"/>
          </p:cNvSpPr>
          <p:nvPr userDrawn="1"/>
        </p:nvSpPr>
        <p:spPr bwMode="auto">
          <a:xfrm>
            <a:off x="2822" y="6677694"/>
            <a:ext cx="9144000" cy="180306"/>
          </a:xfrm>
          <a:prstGeom prst="rect">
            <a:avLst/>
          </a:prstGeom>
          <a:noFill/>
          <a:ln w="9525">
            <a:noFill/>
            <a:miter lim="800000"/>
            <a:headEnd/>
            <a:tailEnd/>
          </a:ln>
        </p:spPr>
        <p:txBody>
          <a:bodyPr>
            <a:spAutoFit/>
          </a:bodyPr>
          <a:lstStyle/>
          <a:p>
            <a:pPr marL="285750" indent="-285750" algn="ctr" eaLnBrk="0" fontAlgn="base" hangingPunct="0">
              <a:lnSpc>
                <a:spcPct val="70000"/>
              </a:lnSpc>
              <a:spcBef>
                <a:spcPct val="30000"/>
              </a:spcBef>
              <a:spcAft>
                <a:spcPct val="0"/>
              </a:spcAft>
              <a:buClr>
                <a:srgbClr val="FAFD00"/>
              </a:buClr>
              <a:defRPr/>
            </a:pPr>
            <a:r>
              <a:rPr lang="en-US" sz="800" dirty="0">
                <a:solidFill>
                  <a:prstClr val="black"/>
                </a:solidFill>
                <a:ea typeface="Osaka"/>
                <a:cs typeface="Arial"/>
              </a:rPr>
              <a:t>© Boston Children’s Hospital 2016. All Rights Reserved. For permissions contact ASAP project manager at asap@childrens.harvard.edu</a:t>
            </a:r>
            <a:endParaRPr lang="en-US" sz="1400" dirty="0">
              <a:solidFill>
                <a:prstClr val="black"/>
              </a:solidFill>
              <a:ea typeface="Osaka"/>
              <a:cs typeface="Arial"/>
            </a:endParaRPr>
          </a:p>
        </p:txBody>
      </p:sp>
    </p:spTree>
    <p:extLst>
      <p:ext uri="{BB962C8B-B14F-4D97-AF65-F5344CB8AC3E}">
        <p14:creationId xmlns:p14="http://schemas.microsoft.com/office/powerpoint/2010/main" val="39056018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7218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405429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9294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677615-1DFD-4B00-BC04-D86C0667C60A}" type="datetimeFigureOut">
              <a:rPr lang="en-US" smtClean="0"/>
              <a:t>2/4/21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8960FC-0A54-404C-8173-11ADF28FA789}" type="slidenum">
              <a:rPr lang="en-US" smtClean="0"/>
              <a:t>‹#›</a:t>
            </a:fld>
            <a:endParaRPr lang="en-US" dirty="0"/>
          </a:p>
        </p:txBody>
      </p:sp>
    </p:spTree>
    <p:extLst>
      <p:ext uri="{BB962C8B-B14F-4D97-AF65-F5344CB8AC3E}">
        <p14:creationId xmlns:p14="http://schemas.microsoft.com/office/powerpoint/2010/main" val="13401332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11935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3466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877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737333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805211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35381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47974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508000" y="1676400"/>
            <a:ext cx="7772400" cy="4114800"/>
          </a:xfrm>
        </p:spPr>
        <p:txBody>
          <a:bodyPr/>
          <a:lstStyle/>
          <a:p>
            <a:pPr lvl="0"/>
            <a:r>
              <a:rPr lang="en-US" noProof="0" dirty="0"/>
              <a:t>Click icon to add chart</a:t>
            </a:r>
          </a:p>
        </p:txBody>
      </p:sp>
    </p:spTree>
    <p:extLst>
      <p:ext uri="{BB962C8B-B14F-4D97-AF65-F5344CB8AC3E}">
        <p14:creationId xmlns:p14="http://schemas.microsoft.com/office/powerpoint/2010/main" val="7563129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8BA0A07-3BB7-4BDE-9653-F7E43E93A103}" type="datetimeFigureOut">
              <a:rPr lang="en-US" smtClean="0"/>
              <a:t>2/4/21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19E945-354D-4FE7-A41C-4F0ED2C12222}" type="slidenum">
              <a:rPr lang="en-US" smtClean="0"/>
              <a:t>‹#›</a:t>
            </a:fld>
            <a:endParaRPr lang="en-US" dirty="0"/>
          </a:p>
        </p:txBody>
      </p:sp>
    </p:spTree>
    <p:extLst>
      <p:ext uri="{BB962C8B-B14F-4D97-AF65-F5344CB8AC3E}">
        <p14:creationId xmlns:p14="http://schemas.microsoft.com/office/powerpoint/2010/main" val="1856016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677615-1DFD-4B00-BC04-D86C0667C60A}" type="datetimeFigureOut">
              <a:rPr lang="en-US" smtClean="0"/>
              <a:t>2/4/21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8960FC-0A54-404C-8173-11ADF28FA789}" type="slidenum">
              <a:rPr lang="en-US" smtClean="0"/>
              <a:t>‹#›</a:t>
            </a:fld>
            <a:endParaRPr lang="en-US" dirty="0"/>
          </a:p>
        </p:txBody>
      </p:sp>
    </p:spTree>
    <p:extLst>
      <p:ext uri="{BB962C8B-B14F-4D97-AF65-F5344CB8AC3E}">
        <p14:creationId xmlns:p14="http://schemas.microsoft.com/office/powerpoint/2010/main" val="1868894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677615-1DFD-4B00-BC04-D86C0667C60A}" type="datetimeFigureOut">
              <a:rPr lang="en-US" smtClean="0"/>
              <a:t>2/4/21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F8960FC-0A54-404C-8173-11ADF28FA789}" type="slidenum">
              <a:rPr lang="en-US" smtClean="0"/>
              <a:t>‹#›</a:t>
            </a:fld>
            <a:endParaRPr lang="en-US" dirty="0"/>
          </a:p>
        </p:txBody>
      </p:sp>
    </p:spTree>
    <p:extLst>
      <p:ext uri="{BB962C8B-B14F-4D97-AF65-F5344CB8AC3E}">
        <p14:creationId xmlns:p14="http://schemas.microsoft.com/office/powerpoint/2010/main" val="475944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677615-1DFD-4B00-BC04-D86C0667C60A}" type="datetimeFigureOut">
              <a:rPr lang="en-US" smtClean="0"/>
              <a:t>2/4/21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F8960FC-0A54-404C-8173-11ADF28FA789}" type="slidenum">
              <a:rPr lang="en-US" smtClean="0"/>
              <a:t>‹#›</a:t>
            </a:fld>
            <a:endParaRPr lang="en-US" dirty="0"/>
          </a:p>
        </p:txBody>
      </p:sp>
    </p:spTree>
    <p:extLst>
      <p:ext uri="{BB962C8B-B14F-4D97-AF65-F5344CB8AC3E}">
        <p14:creationId xmlns:p14="http://schemas.microsoft.com/office/powerpoint/2010/main" val="1471744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677615-1DFD-4B00-BC04-D86C0667C60A}" type="datetimeFigureOut">
              <a:rPr lang="en-US" smtClean="0"/>
              <a:t>2/4/21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F8960FC-0A54-404C-8173-11ADF28FA789}" type="slidenum">
              <a:rPr lang="en-US" smtClean="0"/>
              <a:t>‹#›</a:t>
            </a:fld>
            <a:endParaRPr lang="en-US" dirty="0"/>
          </a:p>
        </p:txBody>
      </p:sp>
    </p:spTree>
    <p:extLst>
      <p:ext uri="{BB962C8B-B14F-4D97-AF65-F5344CB8AC3E}">
        <p14:creationId xmlns:p14="http://schemas.microsoft.com/office/powerpoint/2010/main" val="1430728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677615-1DFD-4B00-BC04-D86C0667C60A}" type="datetimeFigureOut">
              <a:rPr lang="en-US" smtClean="0"/>
              <a:t>2/4/21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8960FC-0A54-404C-8173-11ADF28FA789}" type="slidenum">
              <a:rPr lang="en-US" smtClean="0"/>
              <a:t>‹#›</a:t>
            </a:fld>
            <a:endParaRPr lang="en-US" dirty="0"/>
          </a:p>
        </p:txBody>
      </p:sp>
    </p:spTree>
    <p:extLst>
      <p:ext uri="{BB962C8B-B14F-4D97-AF65-F5344CB8AC3E}">
        <p14:creationId xmlns:p14="http://schemas.microsoft.com/office/powerpoint/2010/main" val="1522377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677615-1DFD-4B00-BC04-D86C0667C60A}" type="datetimeFigureOut">
              <a:rPr lang="en-US" smtClean="0"/>
              <a:t>2/4/21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8960FC-0A54-404C-8173-11ADF28FA789}" type="slidenum">
              <a:rPr lang="en-US" smtClean="0"/>
              <a:t>‹#›</a:t>
            </a:fld>
            <a:endParaRPr lang="en-US" dirty="0"/>
          </a:p>
        </p:txBody>
      </p:sp>
    </p:spTree>
    <p:extLst>
      <p:ext uri="{BB962C8B-B14F-4D97-AF65-F5344CB8AC3E}">
        <p14:creationId xmlns:p14="http://schemas.microsoft.com/office/powerpoint/2010/main" val="455749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677615-1DFD-4B00-BC04-D86C0667C60A}" type="datetimeFigureOut">
              <a:rPr lang="en-US" smtClean="0"/>
              <a:t>2/4/21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960FC-0A54-404C-8173-11ADF28FA789}" type="slidenum">
              <a:rPr lang="en-US" smtClean="0"/>
              <a:t>‹#›</a:t>
            </a:fld>
            <a:endParaRPr lang="en-US" dirty="0"/>
          </a:p>
        </p:txBody>
      </p:sp>
      <p:sp>
        <p:nvSpPr>
          <p:cNvPr id="7" name="Text Box 5"/>
          <p:cNvSpPr txBox="1">
            <a:spLocks noChangeArrowheads="1"/>
          </p:cNvSpPr>
          <p:nvPr userDrawn="1"/>
        </p:nvSpPr>
        <p:spPr bwMode="auto">
          <a:xfrm>
            <a:off x="2822" y="6677694"/>
            <a:ext cx="9144000" cy="180306"/>
          </a:xfrm>
          <a:prstGeom prst="rect">
            <a:avLst/>
          </a:prstGeom>
          <a:noFill/>
          <a:ln w="9525">
            <a:noFill/>
            <a:miter lim="800000"/>
            <a:headEnd/>
            <a:tailEnd/>
          </a:ln>
        </p:spPr>
        <p:txBody>
          <a:bodyPr>
            <a:spAutoFit/>
          </a:bodyPr>
          <a:lstStyle/>
          <a:p>
            <a:pPr marL="285750" indent="-285750" algn="ctr" eaLnBrk="0" fontAlgn="base" hangingPunct="0">
              <a:lnSpc>
                <a:spcPct val="70000"/>
              </a:lnSpc>
              <a:spcBef>
                <a:spcPct val="30000"/>
              </a:spcBef>
              <a:spcAft>
                <a:spcPct val="0"/>
              </a:spcAft>
              <a:buClr>
                <a:srgbClr val="FAFD00"/>
              </a:buClr>
              <a:defRPr/>
            </a:pPr>
            <a:r>
              <a:rPr lang="en-US" sz="800" dirty="0">
                <a:solidFill>
                  <a:prstClr val="black"/>
                </a:solidFill>
                <a:ea typeface="Osaka"/>
                <a:cs typeface="Arial"/>
              </a:rPr>
              <a:t>© Boston Children’s Hospital 2019. All Rights Reserved. For permissions contact ASAP project manager at asap@childrens.harvard.edu</a:t>
            </a:r>
            <a:endParaRPr lang="en-US" sz="1400" dirty="0">
              <a:solidFill>
                <a:prstClr val="black"/>
              </a:solidFill>
              <a:ea typeface="Osaka"/>
              <a:cs typeface="Arial"/>
            </a:endParaRPr>
          </a:p>
        </p:txBody>
      </p:sp>
    </p:spTree>
    <p:extLst>
      <p:ext uri="{BB962C8B-B14F-4D97-AF65-F5344CB8AC3E}">
        <p14:creationId xmlns:p14="http://schemas.microsoft.com/office/powerpoint/2010/main" val="171270264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4E5A10-937B-EE45-9997-F58048CBAF4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4C473D-7D1B-FC4A-9D9C-E5185EA753A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B06A01-A4D3-D747-86F6-B8B8C67B006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A826A4-50A8-194B-8BFB-2041FA538A21}" type="datetimeFigureOut">
              <a:rPr lang="en-US" smtClean="0"/>
              <a:t>2/4/21</a:t>
            </a:fld>
            <a:endParaRPr lang="en-US" dirty="0"/>
          </a:p>
        </p:txBody>
      </p:sp>
      <p:sp>
        <p:nvSpPr>
          <p:cNvPr id="5" name="Footer Placeholder 4">
            <a:extLst>
              <a:ext uri="{FF2B5EF4-FFF2-40B4-BE49-F238E27FC236}">
                <a16:creationId xmlns:a16="http://schemas.microsoft.com/office/drawing/2014/main" id="{D778161C-8787-A542-B53B-8FA39E398A5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FF8435C-477A-3844-903D-1753112407AC}"/>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A97261-FC58-E440-9B1E-4160329447DB}" type="slidenum">
              <a:rPr lang="en-US" smtClean="0"/>
              <a:t>‹#›</a:t>
            </a:fld>
            <a:endParaRPr lang="en-US" dirty="0"/>
          </a:p>
        </p:txBody>
      </p:sp>
    </p:spTree>
    <p:extLst>
      <p:ext uri="{BB962C8B-B14F-4D97-AF65-F5344CB8AC3E}">
        <p14:creationId xmlns:p14="http://schemas.microsoft.com/office/powerpoint/2010/main" val="101988641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Box 5"/>
          <p:cNvSpPr txBox="1">
            <a:spLocks noChangeArrowheads="1"/>
          </p:cNvSpPr>
          <p:nvPr/>
        </p:nvSpPr>
        <p:spPr bwMode="auto">
          <a:xfrm>
            <a:off x="2822" y="6677694"/>
            <a:ext cx="9144000" cy="180306"/>
          </a:xfrm>
          <a:prstGeom prst="rect">
            <a:avLst/>
          </a:prstGeom>
          <a:noFill/>
          <a:ln w="9525">
            <a:noFill/>
            <a:miter lim="800000"/>
            <a:headEnd/>
            <a:tailEnd/>
          </a:ln>
        </p:spPr>
        <p:txBody>
          <a:bodyPr>
            <a:spAutoFit/>
          </a:bodyPr>
          <a:lstStyle/>
          <a:p>
            <a:pPr marL="285750" indent="-285750" algn="ctr" eaLnBrk="0" fontAlgn="base" hangingPunct="0">
              <a:lnSpc>
                <a:spcPct val="70000"/>
              </a:lnSpc>
              <a:spcBef>
                <a:spcPct val="30000"/>
              </a:spcBef>
              <a:spcAft>
                <a:spcPct val="0"/>
              </a:spcAft>
              <a:buClr>
                <a:srgbClr val="FAFD00"/>
              </a:buClr>
              <a:defRPr/>
            </a:pPr>
            <a:r>
              <a:rPr lang="en-US" sz="800" dirty="0">
                <a:solidFill>
                  <a:prstClr val="black"/>
                </a:solidFill>
                <a:ea typeface="Osaka"/>
                <a:cs typeface="Arial"/>
              </a:rPr>
              <a:t>© Boston Children’s Hospital 2016. All Rights Reserved. For permissions contact ASAP project manager at asap@childrens.harvard.edu</a:t>
            </a:r>
            <a:endParaRPr lang="en-US" sz="1400" dirty="0">
              <a:solidFill>
                <a:prstClr val="black"/>
              </a:solidFill>
              <a:ea typeface="Osaka"/>
              <a:cs typeface="Arial"/>
            </a:endParaRPr>
          </a:p>
        </p:txBody>
      </p:sp>
    </p:spTree>
    <p:extLst>
      <p:ext uri="{BB962C8B-B14F-4D97-AF65-F5344CB8AC3E}">
        <p14:creationId xmlns:p14="http://schemas.microsoft.com/office/powerpoint/2010/main" val="287967726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25.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3" Type="http://schemas.openxmlformats.org/officeDocument/2006/relationships/hyperlink" Target="https://www.va.gov/WHOLEHEALTHLIBRARY/docs/Brief-Grief-Questionnaire-2018.pdf" TargetMode="External"/><Relationship Id="rId2" Type="http://schemas.openxmlformats.org/officeDocument/2006/relationships/hyperlink" Target="https://sbirt.webs.com/" TargetMode="External"/><Relationship Id="rId1" Type="http://schemas.openxmlformats.org/officeDocument/2006/relationships/slideLayout" Target="../slideLayouts/slideLayout15.xml"/><Relationship Id="rId5" Type="http://schemas.openxmlformats.org/officeDocument/2006/relationships/hyperlink" Target="https://www.mayoclinic.org/diseases-conditions/complicated-grief/symptoms-causes/syc-20360374" TargetMode="External"/><Relationship Id="rId4" Type="http://schemas.openxmlformats.org/officeDocument/2006/relationships/hyperlink" Target="http://www.masbirt.org/sites/www.masbirt.org/files/documents/toolkit.pdf"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positivepsychology.com/grow-coaching-model/" TargetMode="External"/><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hyperlink" Target="http://modernloss.com/complicated-grief-different/"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www.mypcnow.org/fast-facts/quiz/screening-for-complicated-grief/" TargetMode="External"/><Relationship Id="rId2" Type="http://schemas.openxmlformats.org/officeDocument/2006/relationships/hyperlink" Target="https://aidsetc.org/sites/default/files/resources_files/Full%20Day%20SBIRT_Fact%20Sheet.pdf" TargetMode="External"/><Relationship Id="rId1" Type="http://schemas.openxmlformats.org/officeDocument/2006/relationships/slideLayout" Target="../slideLayouts/slideLayout15.xml"/><Relationship Id="rId5" Type="http://schemas.openxmlformats.org/officeDocument/2006/relationships/hyperlink" Target="https://www.recover-from-grief.com/7-stages-of-grief.html" TargetMode="External"/><Relationship Id="rId4" Type="http://schemas.openxmlformats.org/officeDocument/2006/relationships/hyperlink" Target="https://youth.gov/youth-topics/youth-mental-health/risk-and-protective-factors-youth"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s://complicatedgrief.columbia.edu/resources/resources-public/providing-good-support/" TargetMode="External"/><Relationship Id="rId2" Type="http://schemas.openxmlformats.org/officeDocument/2006/relationships/hyperlink" Target="http://complicatedgrief.columbia.edu/wp-content/uploads/2016/05/BGQ.pdf" TargetMode="External"/><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3" Type="http://schemas.openxmlformats.org/officeDocument/2006/relationships/hyperlink" Target="https://transitionslifecare.org/families/grief-care/" TargetMode="External"/><Relationship Id="rId2" Type="http://schemas.openxmlformats.org/officeDocument/2006/relationships/hyperlink" Target="https://www.dougy.org/assets/uploads/Tips_for_Young_Adults_Grieving_a_Death.pdf" TargetMode="External"/><Relationship Id="rId1" Type="http://schemas.openxmlformats.org/officeDocument/2006/relationships/slideLayout" Target="../slideLayouts/slideLayout15.xml"/><Relationship Id="rId5" Type="http://schemas.openxmlformats.org/officeDocument/2006/relationships/hyperlink" Target="https://www.webmd.com/balance/normal-grieving-and-stages-of-grief#1" TargetMode="External"/><Relationship Id="rId4" Type="http://schemas.openxmlformats.org/officeDocument/2006/relationships/hyperlink" Target="https://www.vitas.com/family-and-caregiver-support/grief-and-bereavement/grief-support/techniques-used-to-assist-the-bereaved" TargetMode="External"/></Relationships>
</file>

<file path=ppt/slides/_rels/slide105.xml.rels><?xml version="1.0" encoding="UTF-8" standalone="yes"?>
<Relationships xmlns="http://schemas.openxmlformats.org/package/2006/relationships"><Relationship Id="rId2" Type="http://schemas.openxmlformats.org/officeDocument/2006/relationships/hyperlink" Target="http://www.teachtrauma.com/information-about-trauma/types-of-trauma/traumatic-loss/" TargetMode="External"/><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108.xml.rels><?xml version="1.0" encoding="UTF-8" standalone="yes"?>
<Relationships xmlns="http://schemas.openxmlformats.org/package/2006/relationships"><Relationship Id="rId8" Type="http://schemas.openxmlformats.org/officeDocument/2006/relationships/hyperlink" Target="https://attcnetwork.org/centers/network-coordinating-office/product/effects-marijuana-use-developing-adolescents" TargetMode="External"/><Relationship Id="rId3" Type="http://schemas.openxmlformats.org/officeDocument/2006/relationships/notesSlide" Target="../notesSlides/notesSlide36.xml"/><Relationship Id="rId7" Type="http://schemas.openxmlformats.org/officeDocument/2006/relationships/hyperlink" Target="https://attcnetwork.org/sites/default/files/2020-09/Handouts%209-2-2020.pdf" TargetMode="External"/><Relationship Id="rId12" Type="http://schemas.openxmlformats.org/officeDocument/2006/relationships/image" Target="../media/image87.jpeg"/><Relationship Id="rId2" Type="http://schemas.openxmlformats.org/officeDocument/2006/relationships/slideLayout" Target="../slideLayouts/slideLayout25.xml"/><Relationship Id="rId1" Type="http://schemas.openxmlformats.org/officeDocument/2006/relationships/tags" Target="../tags/tag4.xml"/><Relationship Id="rId6" Type="http://schemas.openxmlformats.org/officeDocument/2006/relationships/hyperlink" Target="https://attcnetwork.org/centers/national-american-indian-and-alaska-native-attc/product/esas-adolescent-brain-maturation" TargetMode="External"/><Relationship Id="rId11" Type="http://schemas.openxmlformats.org/officeDocument/2006/relationships/hyperlink" Target="https://attcnetwork.org/centers/national-american-indian-and-alaska-native-attc/product/understanding-suicide-part-2" TargetMode="External"/><Relationship Id="rId5" Type="http://schemas.openxmlformats.org/officeDocument/2006/relationships/hyperlink" Target="https://attcnetwork.org/centers/national-hispanic-and-latino-attc/product/understanding-latino-youth-recovery-issues-assets" TargetMode="External"/><Relationship Id="rId10" Type="http://schemas.openxmlformats.org/officeDocument/2006/relationships/hyperlink" Target="https://attcnetwork.org/centers/great-lakes-attc/product/vaping-2-education-vs-punishment-using-deferred-citation" TargetMode="External"/><Relationship Id="rId4" Type="http://schemas.openxmlformats.org/officeDocument/2006/relationships/hyperlink" Target="https://attcnetwork.org/centers/central-east-attc/product/clas-standards-behavioral-health-working-youth-and-adolescents" TargetMode="External"/><Relationship Id="rId9" Type="http://schemas.openxmlformats.org/officeDocument/2006/relationships/hyperlink" Target="https://attcnetwork.org/centers/great-lakes-attc/product/vaping-overview-and-catch-my-breath-program" TargetMode="External"/></Relationships>
</file>

<file path=ppt/slides/_rels/slide10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notesSlide" Target="../notesSlides/notesSlide37.xml"/><Relationship Id="rId7" Type="http://schemas.openxmlformats.org/officeDocument/2006/relationships/hyperlink" Target="https://attcnetwork.org/centers/global-attc/subscribe-attc-messenger" TargetMode="External"/><Relationship Id="rId2" Type="http://schemas.openxmlformats.org/officeDocument/2006/relationships/slideLayout" Target="../slideLayouts/slideLayout25.xml"/><Relationship Id="rId1" Type="http://schemas.openxmlformats.org/officeDocument/2006/relationships/tags" Target="../tags/tag5.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8" Type="http://schemas.openxmlformats.org/officeDocument/2006/relationships/hyperlink" Target="https://pttcnetwork.org/centers/central-east-pttc/product/preventing-youth-vaping-webinar-series-part-2-2-policy" TargetMode="External"/><Relationship Id="rId13" Type="http://schemas.openxmlformats.org/officeDocument/2006/relationships/image" Target="../media/image91.jpeg"/><Relationship Id="rId3" Type="http://schemas.openxmlformats.org/officeDocument/2006/relationships/notesSlide" Target="../notesSlides/notesSlide38.xml"/><Relationship Id="rId7" Type="http://schemas.openxmlformats.org/officeDocument/2006/relationships/hyperlink" Target="https://pttcnetwork.org/centers/central-east-pttc/product/preventing-youth-vaping-webinar-series-part-1-2-extent-and-risk" TargetMode="External"/><Relationship Id="rId12" Type="http://schemas.openxmlformats.org/officeDocument/2006/relationships/hyperlink" Target="https://pttcnetwork.org/centers/mountain-plains-pttc/product/adolescent-sbirt-pocket-card" TargetMode="External"/><Relationship Id="rId2" Type="http://schemas.openxmlformats.org/officeDocument/2006/relationships/slideLayout" Target="../slideLayouts/slideLayout25.xml"/><Relationship Id="rId1" Type="http://schemas.openxmlformats.org/officeDocument/2006/relationships/tags" Target="../tags/tag6.xml"/><Relationship Id="rId6" Type="http://schemas.openxmlformats.org/officeDocument/2006/relationships/hyperlink" Target="https://pttcnetwork.org/centers/pacific-southwest-pttc/product/webinar-selecting-and-implementing-evidence-based-practices" TargetMode="External"/><Relationship Id="rId11" Type="http://schemas.openxmlformats.org/officeDocument/2006/relationships/hyperlink" Target="https://pttcnetwork.org/centers/mountain-plains-pttc/home" TargetMode="External"/><Relationship Id="rId5" Type="http://schemas.openxmlformats.org/officeDocument/2006/relationships/hyperlink" Target="https://pttcnetwork.org/centers/southeast-pttc/product/webinar-youth-opioid-addiction-what-preventionists-need-know" TargetMode="External"/><Relationship Id="rId10" Type="http://schemas.openxmlformats.org/officeDocument/2006/relationships/hyperlink" Target="https://pttcnetwork.org/centers/central-east-pttc/product/vaping-and-lgbtq-youth" TargetMode="External"/><Relationship Id="rId4" Type="http://schemas.openxmlformats.org/officeDocument/2006/relationships/hyperlink" Target="https://attcnetwork.org/centers/national-hispanic-and-latino-attc/product/understanding-latino-youth-recovery-issues-assets" TargetMode="External"/><Relationship Id="rId9" Type="http://schemas.openxmlformats.org/officeDocument/2006/relationships/hyperlink" Target="https://pttcnetwork.org/centers/southeast-pttc/product/webinar-benefits-engaging-youth-communities-insights-and-evidence" TargetMode="External"/></Relationships>
</file>

<file path=ppt/slides/_rels/slide11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notesSlide" Target="../notesSlides/notesSlide39.xml"/><Relationship Id="rId7" Type="http://schemas.openxmlformats.org/officeDocument/2006/relationships/image" Target="../media/image88.png"/><Relationship Id="rId2" Type="http://schemas.openxmlformats.org/officeDocument/2006/relationships/slideLayout" Target="../slideLayouts/slideLayout25.xml"/><Relationship Id="rId1" Type="http://schemas.openxmlformats.org/officeDocument/2006/relationships/tags" Target="../tags/tag7.xml"/><Relationship Id="rId6" Type="http://schemas.openxmlformats.org/officeDocument/2006/relationships/image" Target="../media/image92.png"/><Relationship Id="rId5" Type="http://schemas.openxmlformats.org/officeDocument/2006/relationships/hyperlink" Target="https://pttcnetwork.org/centers/global-pttc/pttc-subscription-page" TargetMode="External"/><Relationship Id="rId4" Type="http://schemas.openxmlformats.org/officeDocument/2006/relationships/image" Target="../media/image91.jpe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7.png"/><Relationship Id="rId2" Type="http://schemas.openxmlformats.org/officeDocument/2006/relationships/slideLayout" Target="../slideLayouts/slideLayout25.xml"/><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7.png"/><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hyperlink" Target="https://whatsyourgrief.com/types-of-grief-2/" TargetMode="External"/><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5.xml"/><Relationship Id="rId1" Type="http://schemas.openxmlformats.org/officeDocument/2006/relationships/tags" Target="../tags/tag3.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8" Type="http://schemas.openxmlformats.org/officeDocument/2006/relationships/hyperlink" Target="https://www.fspcares.org/wp-content/uploads/2020/03/Burns-Checklists.pdf" TargetMode="External"/><Relationship Id="rId3" Type="http://schemas.openxmlformats.org/officeDocument/2006/relationships/hyperlink" Target="https://www.ismanet.org/doctoryourspirit/pdfs/Beck-Depression-Inventory-BDI.pdf" TargetMode="External"/><Relationship Id="rId7" Type="http://schemas.openxmlformats.org/officeDocument/2006/relationships/hyperlink" Target="https://www.med.umich.edu/1info/FHP/practiceguides/depress/phq-9.pdf"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hyperlink" Target="https://endoflife.weill.cornell.edu/sites/default/files/icg-r_ybs.pdf" TargetMode="External"/><Relationship Id="rId5" Type="http://schemas.openxmlformats.org/officeDocument/2006/relationships/hyperlink" Target="http://www.integraonline.org/assessments/grief_depression_inventory.pdf" TargetMode="External"/><Relationship Id="rId4" Type="http://schemas.openxmlformats.org/officeDocument/2006/relationships/hyperlink" Target="https://www.mhpn.org.au/Uploads/Documents/Webinars/External%20Resouces/Supporting%20Resources%20-%20MHPN%20Working%20Together%20to%20Recognise%20and%20Treat%20Complicated%20Grief.pdf"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81.svg"/></Relationships>
</file>

<file path=ppt/slides/_rels/slide7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2" Type="http://schemas.openxmlformats.org/officeDocument/2006/relationships/hyperlink" Target="https://www.psychologytoday.com/us" TargetMode="Externa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98.xml.rels><?xml version="1.0" encoding="UTF-8" standalone="yes"?>
<Relationships xmlns="http://schemas.openxmlformats.org/package/2006/relationships"><Relationship Id="rId3" Type="http://schemas.openxmlformats.org/officeDocument/2006/relationships/hyperlink" Target="https://mk0asvmultisitevc63s.kinstacdn.com/wp-content/uploads/sites/2/2020/07/Adolescents-and-Grief.pdf" TargetMode="External"/><Relationship Id="rId7" Type="http://schemas.openxmlformats.org/officeDocument/2006/relationships/hyperlink" Target="https://www.huffpost.com/entry/six-ways-that-adolescent-_b_5148211" TargetMode="External"/><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hyperlink" Target="https://www.cms.gov/Outreach-and-Education/Medicare-Learning-Network-MLN/MLNProducts/downloads/SBIRT_Factsheet_ICN904084.pdf" TargetMode="External"/><Relationship Id="rId5" Type="http://schemas.openxmlformats.org/officeDocument/2006/relationships/hyperlink" Target="https://www.centerforloss.com/2016/12/helping-teenagers-cope-grief/" TargetMode="External"/><Relationship Id="rId4" Type="http://schemas.openxmlformats.org/officeDocument/2006/relationships/hyperlink" Target="http://www.ambiguousloss.com/four_questions.php"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www.dougy.org/resource-articles/how-to-help-a-grieving-teen" TargetMode="External"/><Relationship Id="rId7" Type="http://schemas.openxmlformats.org/officeDocument/2006/relationships/hyperlink" Target="http://www.navigatinggrief.com/about-coaching/" TargetMode="External"/><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hyperlink" Target="https://methoide.fcm.arizona.edu/infocenter/index.cfm?stid=242" TargetMode="External"/><Relationship Id="rId5" Type="http://schemas.openxmlformats.org/officeDocument/2006/relationships/hyperlink" Target="http://lib.adai.washington.edu/dbtw-wpd/exec/dbtwpub.dll?AC=GET_RECORD&amp;XC=/dbtw-wpd/exec/dbtwpub.dll&amp;BU=http%3A%2F%2Flib.adai.washington.edu%2Finstruments&amp;GI=&amp;TN=Instruments&amp;SN=AUTO10764&amp;SE=498&amp;RN=3&amp;MR=0&amp;TR=0&amp;TX=1000&amp;ES=1&amp;XP=&amp;RF=Brief&amp;EF=&amp;DF=Full&amp;RL=1&amp;EL=1&amp;DL=1&amp;NP=3&amp;ID=&amp;MF=WPEngMsg.ini&amp;DT=&amp;ST=0&amp;IR=52&amp;NR=0&amp;NB=0&amp;SV=0&amp;SS=0&amp;BG=&amp;FG=000000&amp;QS=" TargetMode="External"/><Relationship Id="rId4" Type="http://schemas.openxmlformats.org/officeDocument/2006/relationships/hyperlink" Target="https://blogs.psychcentral.com/grief/2017/06/the-stigma-of-grie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0099" y="3228470"/>
            <a:ext cx="7543801" cy="1028700"/>
          </a:xfrm>
        </p:spPr>
        <p:txBody>
          <a:bodyPr>
            <a:normAutofit/>
          </a:bodyPr>
          <a:lstStyle/>
          <a:p>
            <a:pPr>
              <a:spcBef>
                <a:spcPts val="2850"/>
              </a:spcBef>
              <a:buClr>
                <a:srgbClr val="E5673E"/>
              </a:buClr>
            </a:pPr>
            <a:r>
              <a:rPr lang="en-US" sz="3200" dirty="0">
                <a:solidFill>
                  <a:schemeClr val="tx1">
                    <a:lumMod val="65000"/>
                    <a:lumOff val="35000"/>
                  </a:schemeClr>
                </a:solidFill>
                <a:latin typeface="+mn-lt"/>
              </a:rPr>
              <a:t>Integrating Grief and Loss Conversations into the SBIRT Model</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27" y="5814239"/>
            <a:ext cx="2800351" cy="498491"/>
          </a:xfrm>
          <a:prstGeom prst="rect">
            <a:avLst/>
          </a:prstGeom>
        </p:spPr>
      </p:pic>
      <p:pic>
        <p:nvPicPr>
          <p:cNvPr id="6" name="Picture 5" descr="A picture containing qr code&#10;&#10;Description automatically generated">
            <a:extLst>
              <a:ext uri="{FF2B5EF4-FFF2-40B4-BE49-F238E27FC236}">
                <a16:creationId xmlns:a16="http://schemas.microsoft.com/office/drawing/2014/main" id="{8F62FE01-5457-9148-ADA9-E2B9E572492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07094"/>
            <a:ext cx="9144000" cy="1515292"/>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B8D4A08B-DB85-0C40-BFD7-B6579B4C6C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50225" y="5630856"/>
            <a:ext cx="3392324" cy="801719"/>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A368146E-CB63-7440-AB48-2D3A2160FF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94435" y="5770573"/>
            <a:ext cx="2741255" cy="542157"/>
          </a:xfrm>
          <a:prstGeom prst="rect">
            <a:avLst/>
          </a:prstGeom>
        </p:spPr>
      </p:pic>
      <p:sp>
        <p:nvSpPr>
          <p:cNvPr id="15" name="Title 1">
            <a:extLst>
              <a:ext uri="{FF2B5EF4-FFF2-40B4-BE49-F238E27FC236}">
                <a16:creationId xmlns:a16="http://schemas.microsoft.com/office/drawing/2014/main" id="{70FE8794-AE9D-5840-9800-09C29800758D}"/>
              </a:ext>
            </a:extLst>
          </p:cNvPr>
          <p:cNvSpPr txBox="1">
            <a:spLocks/>
          </p:cNvSpPr>
          <p:nvPr/>
        </p:nvSpPr>
        <p:spPr>
          <a:xfrm>
            <a:off x="2615018" y="5363254"/>
            <a:ext cx="3952874" cy="333506"/>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pPr>
            <a:r>
              <a:rPr lang="en-US" sz="1500" b="1" dirty="0">
                <a:solidFill>
                  <a:schemeClr val="bg1">
                    <a:lumMod val="50000"/>
                  </a:schemeClr>
                </a:solidFill>
              </a:rPr>
              <a:t>Produced in Partnership:</a:t>
            </a:r>
          </a:p>
        </p:txBody>
      </p:sp>
    </p:spTree>
    <p:custDataLst>
      <p:tags r:id="rId1"/>
    </p:custDataLst>
    <p:extLst>
      <p:ext uri="{BB962C8B-B14F-4D97-AF65-F5344CB8AC3E}">
        <p14:creationId xmlns:p14="http://schemas.microsoft.com/office/powerpoint/2010/main" val="2826207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26038-D944-4384-AE91-11FCA2AF990D}"/>
              </a:ext>
            </a:extLst>
          </p:cNvPr>
          <p:cNvSpPr>
            <a:spLocks noGrp="1"/>
          </p:cNvSpPr>
          <p:nvPr>
            <p:ph type="title"/>
          </p:nvPr>
        </p:nvSpPr>
        <p:spPr>
          <a:xfrm>
            <a:off x="491490" y="365125"/>
            <a:ext cx="3840085" cy="1692794"/>
          </a:xfrm>
        </p:spPr>
        <p:txBody>
          <a:bodyPr>
            <a:normAutofit/>
          </a:bodyPr>
          <a:lstStyle/>
          <a:p>
            <a:r>
              <a:rPr lang="en-US" b="1" dirty="0">
                <a:latin typeface="Georgia" panose="02040502050405020303" pitchFamily="18" charset="0"/>
              </a:rPr>
              <a:t>Opening Reading</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B2B2FC6-EADB-4391-BF64-AE53DFEB5578}"/>
              </a:ext>
            </a:extLst>
          </p:cNvPr>
          <p:cNvSpPr>
            <a:spLocks noGrp="1"/>
          </p:cNvSpPr>
          <p:nvPr>
            <p:ph idx="1"/>
          </p:nvPr>
        </p:nvSpPr>
        <p:spPr>
          <a:xfrm>
            <a:off x="491490" y="2575034"/>
            <a:ext cx="3840085" cy="3462228"/>
          </a:xfrm>
        </p:spPr>
        <p:txBody>
          <a:bodyPr>
            <a:normAutofit/>
          </a:bodyPr>
          <a:lstStyle/>
          <a:p>
            <a:pPr marL="0" indent="0" algn="ctr">
              <a:buNone/>
            </a:pPr>
            <a:r>
              <a:rPr lang="en-US" sz="3200" dirty="0">
                <a:latin typeface="Georgia" panose="02040502050405020303" pitchFamily="18" charset="0"/>
              </a:rPr>
              <a:t>GRIEF ONE DAY at a TIME: 365 meditations to help you heal after loss </a:t>
            </a:r>
          </a:p>
          <a:p>
            <a:pPr marL="0" indent="0" algn="ctr">
              <a:buNone/>
            </a:pPr>
            <a:endParaRPr lang="en-US" sz="3200" dirty="0">
              <a:latin typeface="Georgia" panose="02040502050405020303" pitchFamily="18" charset="0"/>
            </a:endParaRPr>
          </a:p>
          <a:p>
            <a:pPr marL="0" indent="0" algn="ctr">
              <a:buNone/>
            </a:pPr>
            <a:r>
              <a:rPr lang="en-US" sz="3200" dirty="0">
                <a:latin typeface="Georgia" panose="02040502050405020303" pitchFamily="18" charset="0"/>
              </a:rPr>
              <a:t>By Dr. Alan Wolfelt</a:t>
            </a:r>
          </a:p>
          <a:p>
            <a:pPr marL="0" indent="0">
              <a:buNone/>
            </a:pPr>
            <a:endParaRPr lang="en-US" sz="1600" dirty="0"/>
          </a:p>
        </p:txBody>
      </p:sp>
      <p:pic>
        <p:nvPicPr>
          <p:cNvPr id="5" name="Picture 4" descr="A stack of books on a table&#10;&#10;Description automatically generated with low confidence">
            <a:extLst>
              <a:ext uri="{FF2B5EF4-FFF2-40B4-BE49-F238E27FC236}">
                <a16:creationId xmlns:a16="http://schemas.microsoft.com/office/drawing/2014/main" id="{E5AB1D15-E30D-49A0-8DB4-3BCD13EEF0E8}"/>
              </a:ext>
            </a:extLst>
          </p:cNvPr>
          <p:cNvPicPr>
            <a:picLocks noChangeAspect="1"/>
          </p:cNvPicPr>
          <p:nvPr/>
        </p:nvPicPr>
        <p:blipFill rotWithShape="1">
          <a:blip r:embed="rId2"/>
          <a:srcRect l="43292" r="10622" b="-1"/>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5486589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97D63A9-FBFD-454E-B6ED-93AD9C9191B9}"/>
              </a:ext>
            </a:extLst>
          </p:cNvPr>
          <p:cNvSpPr>
            <a:spLocks noGrp="1"/>
          </p:cNvSpPr>
          <p:nvPr>
            <p:ph type="title"/>
          </p:nvPr>
        </p:nvSpPr>
        <p:spPr>
          <a:xfrm>
            <a:off x="628650" y="365125"/>
            <a:ext cx="7886700" cy="1325563"/>
          </a:xfrm>
        </p:spPr>
        <p:txBody>
          <a:bodyPr>
            <a:normAutofit/>
          </a:bodyPr>
          <a:lstStyle/>
          <a:p>
            <a:r>
              <a:rPr lang="en-US" sz="4700" b="1" dirty="0">
                <a:latin typeface="Georgia" panose="02040502050405020303" pitchFamily="18" charset="0"/>
              </a:rPr>
              <a:t>References, </a:t>
            </a:r>
            <a:r>
              <a:rPr lang="en-US" sz="4700" b="1" i="1" dirty="0">
                <a:latin typeface="Georgia" panose="02040502050405020303" pitchFamily="18" charset="0"/>
              </a:rPr>
              <a:t>continued</a:t>
            </a:r>
            <a:endParaRPr lang="en-US" sz="4700" dirty="0">
              <a:latin typeface="Georgia" panose="02040502050405020303" pitchFamily="18" charset="0"/>
            </a:endParaRP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7DF2472-513C-4F93-AD7C-764CE34606BA}"/>
              </a:ext>
            </a:extLst>
          </p:cNvPr>
          <p:cNvSpPr>
            <a:spLocks noGrp="1"/>
          </p:cNvSpPr>
          <p:nvPr>
            <p:ph sz="quarter" idx="1"/>
          </p:nvPr>
        </p:nvSpPr>
        <p:spPr>
          <a:xfrm>
            <a:off x="628650" y="1929384"/>
            <a:ext cx="7886700" cy="4251960"/>
          </a:xfrm>
        </p:spPr>
        <p:txBody>
          <a:bodyPr>
            <a:normAutofit/>
          </a:bodyPr>
          <a:lstStyle/>
          <a:p>
            <a:pPr>
              <a:spcBef>
                <a:spcPts val="0"/>
              </a:spcBef>
            </a:pPr>
            <a:r>
              <a:rPr lang="en-US" sz="1600" dirty="0">
                <a:latin typeface="Georgia" panose="02040502050405020303" pitchFamily="18" charset="0"/>
                <a:cs typeface="Times New Roman" panose="02020603050405020304" pitchFamily="18" charset="0"/>
              </a:rPr>
              <a:t>Houben, L. (2017). Transforming grief and loss workbook. Eau Claire, WI: PESI Publishing and Media.</a:t>
            </a:r>
          </a:p>
          <a:p>
            <a:pPr>
              <a:spcBef>
                <a:spcPts val="0"/>
              </a:spcBef>
            </a:pPr>
            <a:r>
              <a:rPr lang="en-US" altLang="en-US" sz="1600" dirty="0">
                <a:latin typeface="Georgia" panose="02040502050405020303" pitchFamily="18" charset="0"/>
              </a:rPr>
              <a:t>Integrating Adolescent SBIRT Throughout Social Work &amp; Nursing Education [n.d.]. Retrieved from </a:t>
            </a:r>
            <a:r>
              <a:rPr lang="en-US" altLang="en-US" sz="1600" dirty="0">
                <a:latin typeface="Georgia" panose="02040502050405020303" pitchFamily="18" charset="0"/>
                <a:hlinkClick r:id="rId2"/>
              </a:rPr>
              <a:t>https://sbirt.webs.com/</a:t>
            </a:r>
            <a:endParaRPr lang="en-US" altLang="en-US" sz="1600" dirty="0">
              <a:latin typeface="Georgia" panose="02040502050405020303" pitchFamily="18" charset="0"/>
            </a:endParaRPr>
          </a:p>
          <a:p>
            <a:r>
              <a:rPr lang="en-US" sz="1600" b="0" i="0" dirty="0">
                <a:effectLst/>
                <a:latin typeface="Georgia" panose="02040502050405020303" pitchFamily="18" charset="0"/>
              </a:rPr>
              <a:t>Luchterhand, C. (2019). Screening for complicated grief. Retrieved from </a:t>
            </a:r>
            <a:r>
              <a:rPr lang="en-US" sz="1600" dirty="0">
                <a:latin typeface="Georgia" panose="02040502050405020303" pitchFamily="18" charset="0"/>
                <a:hlinkClick r:id="rId3">
                  <a:extLst>
                    <a:ext uri="{A12FA001-AC4F-418D-AE19-62706E023703}">
                      <ahyp:hlinkClr xmlns:ahyp="http://schemas.microsoft.com/office/drawing/2018/hyperlinkcolor" val="tx"/>
                    </a:ext>
                  </a:extLst>
                </a:hlinkClick>
              </a:rPr>
              <a:t>Brief-Grief-Questionnaire-2018.pdf (va.gov)</a:t>
            </a:r>
            <a:endParaRPr lang="en-US" sz="1600" dirty="0">
              <a:latin typeface="Georgia" panose="02040502050405020303" pitchFamily="18" charset="0"/>
              <a:cs typeface="Times New Roman" panose="02020603050405020304" pitchFamily="18" charset="0"/>
            </a:endParaRPr>
          </a:p>
          <a:p>
            <a:pPr>
              <a:buClr>
                <a:srgbClr val="3891A7"/>
              </a:buClr>
            </a:pPr>
            <a:r>
              <a:rPr lang="en-US" altLang="en-US" sz="1600" dirty="0">
                <a:latin typeface="Georgia" panose="02040502050405020303" pitchFamily="18" charset="0"/>
              </a:rPr>
              <a:t>Massachusetts Department of Public Health (2012). </a:t>
            </a:r>
            <a:r>
              <a:rPr lang="en-US" altLang="en-US" sz="1600" i="1" dirty="0">
                <a:latin typeface="Georgia" panose="02040502050405020303" pitchFamily="18" charset="0"/>
              </a:rPr>
              <a:t>SBIRT Screening Toolkit</a:t>
            </a:r>
            <a:r>
              <a:rPr lang="en-US" altLang="en-US" sz="1600" dirty="0">
                <a:latin typeface="Georgia" panose="02040502050405020303" pitchFamily="18" charset="0"/>
              </a:rPr>
              <a:t>. Boston, MA. Retrieved from </a:t>
            </a:r>
            <a:r>
              <a:rPr lang="en-US" altLang="en-US" sz="1600" dirty="0">
                <a:latin typeface="Georgia" panose="02040502050405020303" pitchFamily="18" charset="0"/>
                <a:hlinkClick r:id="rId4"/>
              </a:rPr>
              <a:t>http://www.masbirt.org/sites/www.masbirt.org/files/documents/toolkit.pdf</a:t>
            </a:r>
            <a:r>
              <a:rPr lang="en-US" altLang="en-US" sz="1600" dirty="0">
                <a:latin typeface="Georgia" panose="02040502050405020303" pitchFamily="18" charset="0"/>
              </a:rPr>
              <a:t>.</a:t>
            </a:r>
          </a:p>
          <a:p>
            <a:r>
              <a:rPr lang="en-US" sz="1600" dirty="0">
                <a:latin typeface="Georgia" panose="02040502050405020303" pitchFamily="18" charset="0"/>
                <a:cs typeface="Times New Roman" panose="02020603050405020304" pitchFamily="18" charset="0"/>
              </a:rPr>
              <a:t>Mayo Clinic (2017). Complicated grief. Retrieved from </a:t>
            </a:r>
            <a:r>
              <a:rPr lang="en-US" sz="1600" dirty="0">
                <a:latin typeface="Georgia" panose="02040502050405020303" pitchFamily="18" charset="0"/>
                <a:cs typeface="Times New Roman" panose="02020603050405020304" pitchFamily="18" charset="0"/>
                <a:hlinkClick r:id="rId5"/>
              </a:rPr>
              <a:t>https://www.mayoclinic.org/diseases-conditions/complicated-grief/symptoms-causes/syc-20360374</a:t>
            </a:r>
            <a:endParaRPr lang="en-US" sz="1600" dirty="0">
              <a:latin typeface="Georgia" panose="02040502050405020303" pitchFamily="18" charset="0"/>
              <a:cs typeface="Times New Roman" panose="02020603050405020304" pitchFamily="18" charset="0"/>
            </a:endParaRPr>
          </a:p>
          <a:p>
            <a:r>
              <a:rPr lang="en-US" sz="1600" dirty="0">
                <a:latin typeface="Georgia" panose="02040502050405020303" pitchFamily="18" charset="0"/>
                <a:cs typeface="Times New Roman" panose="02020603050405020304" pitchFamily="18" charset="0"/>
              </a:rPr>
              <a:t>McMahon, R. &amp; Persson, K. L. (2008). Good Mourning: A resource for healing. Fall Church, VA: Capital Caring.</a:t>
            </a:r>
          </a:p>
        </p:txBody>
      </p:sp>
    </p:spTree>
    <p:extLst>
      <p:ext uri="{BB962C8B-B14F-4D97-AF65-F5344CB8AC3E}">
        <p14:creationId xmlns:p14="http://schemas.microsoft.com/office/powerpoint/2010/main" val="3922044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A6F36C-4E97-48B2-895F-7AA2B3E7FD59}"/>
              </a:ext>
            </a:extLst>
          </p:cNvPr>
          <p:cNvSpPr>
            <a:spLocks noGrp="1"/>
          </p:cNvSpPr>
          <p:nvPr>
            <p:ph type="title"/>
          </p:nvPr>
        </p:nvSpPr>
        <p:spPr>
          <a:xfrm>
            <a:off x="628650" y="365125"/>
            <a:ext cx="7886700" cy="1325563"/>
          </a:xfrm>
        </p:spPr>
        <p:txBody>
          <a:bodyPr>
            <a:normAutofit/>
          </a:bodyPr>
          <a:lstStyle/>
          <a:p>
            <a:r>
              <a:rPr lang="en-US" sz="4700" b="1" dirty="0">
                <a:latin typeface="Georgia" panose="02040502050405020303" pitchFamily="18" charset="0"/>
              </a:rPr>
              <a:t>References, </a:t>
            </a:r>
            <a:r>
              <a:rPr lang="en-US" sz="4700" b="1" i="1" dirty="0">
                <a:latin typeface="Georgia" panose="02040502050405020303" pitchFamily="18" charset="0"/>
              </a:rPr>
              <a:t>continued</a:t>
            </a:r>
            <a:endParaRPr lang="en-US" sz="4700" dirty="0">
              <a:latin typeface="Georgia" panose="02040502050405020303" pitchFamily="18" charset="0"/>
            </a:endParaRP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3775190-08B9-4477-94B8-2412A95A0828}"/>
              </a:ext>
            </a:extLst>
          </p:cNvPr>
          <p:cNvSpPr>
            <a:spLocks noGrp="1"/>
          </p:cNvSpPr>
          <p:nvPr>
            <p:ph sz="quarter" idx="1"/>
          </p:nvPr>
        </p:nvSpPr>
        <p:spPr>
          <a:xfrm>
            <a:off x="628650" y="1929384"/>
            <a:ext cx="7886700" cy="4251960"/>
          </a:xfrm>
        </p:spPr>
        <p:txBody>
          <a:bodyPr>
            <a:normAutofit/>
          </a:bodyPr>
          <a:lstStyle/>
          <a:p>
            <a:pPr>
              <a:spcBef>
                <a:spcPts val="0"/>
              </a:spcBef>
              <a:spcAft>
                <a:spcPts val="600"/>
              </a:spcAft>
            </a:pPr>
            <a:r>
              <a:rPr lang="en-US" sz="1900" dirty="0">
                <a:latin typeface="Georgia" panose="02040502050405020303" pitchFamily="18" charset="0"/>
                <a:cs typeface="Times New Roman" panose="02020603050405020304" pitchFamily="18" charset="0"/>
              </a:rPr>
              <a:t>Miller, K. (2020). What is the GROW coaching model? Retrieved form </a:t>
            </a:r>
            <a:r>
              <a:rPr lang="en-US" sz="1900" dirty="0">
                <a:latin typeface="Georgia" panose="02040502050405020303" pitchFamily="18" charset="0"/>
                <a:hlinkClick r:id="rId3"/>
              </a:rPr>
              <a:t>What is the GROW Coaching Model? (incl. Questions + Examples) (positivepsychology.com)</a:t>
            </a:r>
            <a:endParaRPr lang="en-US" sz="1900" dirty="0">
              <a:latin typeface="Georgia" panose="02040502050405020303" pitchFamily="18" charset="0"/>
            </a:endParaRPr>
          </a:p>
          <a:p>
            <a:pPr>
              <a:spcBef>
                <a:spcPts val="0"/>
              </a:spcBef>
              <a:spcAft>
                <a:spcPts val="600"/>
              </a:spcAft>
            </a:pPr>
            <a:r>
              <a:rPr lang="en-US" sz="1900" i="0" dirty="0">
                <a:effectLst/>
                <a:latin typeface="Georgia" panose="02040502050405020303" pitchFamily="18" charset="0"/>
              </a:rPr>
              <a:t>Miller, W. R.</a:t>
            </a:r>
            <a:r>
              <a:rPr lang="en-US" sz="1900" b="1" i="0" dirty="0">
                <a:effectLst/>
                <a:latin typeface="Georgia" panose="02040502050405020303" pitchFamily="18" charset="0"/>
              </a:rPr>
              <a:t> &amp; </a:t>
            </a:r>
            <a:r>
              <a:rPr lang="en-US" sz="1900" b="0" i="0" dirty="0">
                <a:effectLst/>
                <a:latin typeface="Georgia" panose="02040502050405020303" pitchFamily="18" charset="0"/>
              </a:rPr>
              <a:t>Sanchez, V. C. (1993). Motivating young adults for treatment and lifestyle change. In: Howard, G., ed. </a:t>
            </a:r>
            <a:r>
              <a:rPr lang="en-US" sz="1900" b="0" i="1" dirty="0">
                <a:effectLst/>
                <a:latin typeface="Georgia" panose="02040502050405020303" pitchFamily="18" charset="0"/>
              </a:rPr>
              <a:t>Issues in Alcohol Use and Misuse in Young Adults.</a:t>
            </a:r>
            <a:r>
              <a:rPr lang="en-US" sz="1900" b="0" i="0" dirty="0">
                <a:effectLst/>
                <a:latin typeface="Georgia" panose="02040502050405020303" pitchFamily="18" charset="0"/>
              </a:rPr>
              <a:t> Notre Dame, IN: University of Notre Dame Press. </a:t>
            </a:r>
          </a:p>
          <a:p>
            <a:pPr>
              <a:spcBef>
                <a:spcPts val="0"/>
              </a:spcBef>
              <a:spcAft>
                <a:spcPts val="600"/>
              </a:spcAft>
            </a:pPr>
            <a:r>
              <a:rPr lang="en-US" sz="1900" dirty="0">
                <a:latin typeface="Georgia" panose="02040502050405020303" pitchFamily="18" charset="0"/>
                <a:cs typeface="Times New Roman" panose="02020603050405020304" pitchFamily="18" charset="0"/>
              </a:rPr>
              <a:t>Modern loss (2017). Complicated grief: How it’s different. Retrieved from </a:t>
            </a:r>
            <a:r>
              <a:rPr lang="en-US" sz="1900" dirty="0">
                <a:latin typeface="Georgia" panose="02040502050405020303" pitchFamily="18" charset="0"/>
                <a:cs typeface="Times New Roman" panose="02020603050405020304" pitchFamily="18" charset="0"/>
                <a:hlinkClick r:id="rId4"/>
              </a:rPr>
              <a:t>http://modernloss.com/complicated-grief-different/</a:t>
            </a:r>
            <a:endParaRPr lang="en-US" sz="1900" dirty="0">
              <a:latin typeface="Georgia" panose="02040502050405020303" pitchFamily="18" charset="0"/>
              <a:cs typeface="Times New Roman" panose="02020603050405020304" pitchFamily="18" charset="0"/>
            </a:endParaRPr>
          </a:p>
          <a:p>
            <a:pPr>
              <a:spcBef>
                <a:spcPts val="0"/>
              </a:spcBef>
              <a:spcAft>
                <a:spcPts val="600"/>
              </a:spcAft>
            </a:pPr>
            <a:r>
              <a:rPr lang="en-US" sz="1900" dirty="0">
                <a:latin typeface="Georgia" panose="02040502050405020303" pitchFamily="18" charset="0"/>
                <a:cs typeface="Times New Roman" panose="02020603050405020304" pitchFamily="18" charset="0"/>
              </a:rPr>
              <a:t>Mortell, S. (2015). Assisting clients with disenfranchised grief: The role of a mental health nurse. </a:t>
            </a:r>
            <a:r>
              <a:rPr lang="en-US" sz="1900" i="1" dirty="0">
                <a:latin typeface="Georgia" panose="02040502050405020303" pitchFamily="18" charset="0"/>
                <a:cs typeface="Times New Roman" panose="02020603050405020304" pitchFamily="18" charset="0"/>
              </a:rPr>
              <a:t>Journal of Psychosocial Nursing and Mental Health Services, 53</a:t>
            </a:r>
            <a:r>
              <a:rPr lang="en-US" sz="1900" dirty="0">
                <a:latin typeface="Georgia" panose="02040502050405020303" pitchFamily="18" charset="0"/>
                <a:cs typeface="Times New Roman" panose="02020603050405020304" pitchFamily="18" charset="0"/>
              </a:rPr>
              <a:t>(4), 52-57. </a:t>
            </a:r>
          </a:p>
        </p:txBody>
      </p:sp>
    </p:spTree>
    <p:extLst>
      <p:ext uri="{BB962C8B-B14F-4D97-AF65-F5344CB8AC3E}">
        <p14:creationId xmlns:p14="http://schemas.microsoft.com/office/powerpoint/2010/main" val="21838269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4111B5-42D5-49C6-84C1-EB5C53828876}"/>
              </a:ext>
            </a:extLst>
          </p:cNvPr>
          <p:cNvSpPr>
            <a:spLocks noGrp="1"/>
          </p:cNvSpPr>
          <p:nvPr>
            <p:ph type="title"/>
          </p:nvPr>
        </p:nvSpPr>
        <p:spPr>
          <a:xfrm>
            <a:off x="628650" y="365125"/>
            <a:ext cx="7886700" cy="1325563"/>
          </a:xfrm>
        </p:spPr>
        <p:txBody>
          <a:bodyPr>
            <a:normAutofit/>
          </a:bodyPr>
          <a:lstStyle/>
          <a:p>
            <a:r>
              <a:rPr kumimoji="0" lang="en-US" sz="4700" b="1" i="0" u="none" strike="noStrike" kern="1200" cap="none" spc="0" normalizeH="0" baseline="0" noProof="0" dirty="0">
                <a:ln>
                  <a:noFill/>
                </a:ln>
                <a:effectLst/>
                <a:uLnTx/>
                <a:uFillTx/>
                <a:latin typeface="Georgia" panose="02040502050405020303" pitchFamily="18" charset="0"/>
                <a:ea typeface="+mj-ea"/>
                <a:cs typeface="+mj-cs"/>
              </a:rPr>
              <a:t>References, </a:t>
            </a:r>
            <a:r>
              <a:rPr kumimoji="0" lang="en-US" sz="4700" b="1" i="1" u="none" strike="noStrike" kern="1200" cap="none" spc="0" normalizeH="0" baseline="0" noProof="0" dirty="0">
                <a:ln>
                  <a:noFill/>
                </a:ln>
                <a:effectLst/>
                <a:uLnTx/>
                <a:uFillTx/>
                <a:latin typeface="Georgia" panose="02040502050405020303" pitchFamily="18" charset="0"/>
                <a:ea typeface="+mj-ea"/>
                <a:cs typeface="+mj-cs"/>
              </a:rPr>
              <a:t>continued</a:t>
            </a:r>
            <a:endParaRPr lang="en-US" sz="47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7526B66-0178-4625-8321-CD521D30782D}"/>
              </a:ext>
            </a:extLst>
          </p:cNvPr>
          <p:cNvSpPr>
            <a:spLocks noGrp="1"/>
          </p:cNvSpPr>
          <p:nvPr>
            <p:ph idx="1"/>
          </p:nvPr>
        </p:nvSpPr>
        <p:spPr>
          <a:xfrm>
            <a:off x="628650" y="1929384"/>
            <a:ext cx="7886700" cy="4251960"/>
          </a:xfrm>
        </p:spPr>
        <p:txBody>
          <a:bodyPr>
            <a:normAutofit/>
          </a:bodyPr>
          <a:lstStyle/>
          <a:p>
            <a:pPr>
              <a:spcBef>
                <a:spcPts val="0"/>
              </a:spcBef>
              <a:spcAft>
                <a:spcPts val="600"/>
              </a:spcAft>
            </a:pPr>
            <a:r>
              <a:rPr lang="en-US" sz="1800" dirty="0">
                <a:latin typeface="Georgia" panose="02040502050405020303" pitchFamily="18" charset="0"/>
                <a:cs typeface="Times New Roman" panose="02020603050405020304" pitchFamily="18" charset="0"/>
              </a:rPr>
              <a:t>Pacific AIDS Education and Training Center (2014). Short and simple: </a:t>
            </a:r>
            <a:r>
              <a:rPr lang="en-US" sz="1800" dirty="0">
                <a:latin typeface="Georgia" panose="02040502050405020303" pitchFamily="18" charset="0"/>
              </a:rPr>
              <a:t>Screening and brief intervention tips for HIV clinicians working with alcohol and drug users. </a:t>
            </a:r>
            <a:r>
              <a:rPr lang="en-US" sz="1800" dirty="0">
                <a:latin typeface="Georgia" panose="02040502050405020303" pitchFamily="18" charset="0"/>
                <a:cs typeface="Times New Roman" panose="02020603050405020304" pitchFamily="18" charset="0"/>
              </a:rPr>
              <a:t>Retrieved from </a:t>
            </a:r>
            <a:r>
              <a:rPr lang="en-US" sz="1800" dirty="0">
                <a:latin typeface="Georgia" panose="02040502050405020303" pitchFamily="18" charset="0"/>
                <a:hlinkClick r:id="rId2"/>
              </a:rPr>
              <a:t>Microsoft Word - Full Day SBIRT_Fact Sheet (aidsetc.org)</a:t>
            </a:r>
            <a:endParaRPr lang="en-US" sz="1800" dirty="0">
              <a:latin typeface="Georgia" panose="02040502050405020303" pitchFamily="18" charset="0"/>
              <a:cs typeface="Times New Roman" panose="02020603050405020304" pitchFamily="18" charset="0"/>
            </a:endParaRPr>
          </a:p>
          <a:p>
            <a:pPr>
              <a:spcBef>
                <a:spcPts val="0"/>
              </a:spcBef>
              <a:spcAft>
                <a:spcPts val="600"/>
              </a:spcAft>
            </a:pPr>
            <a:r>
              <a:rPr lang="en-US" sz="1800" dirty="0">
                <a:latin typeface="Georgia" panose="02040502050405020303" pitchFamily="18" charset="0"/>
                <a:cs typeface="Times New Roman" panose="02020603050405020304" pitchFamily="18" charset="0"/>
              </a:rPr>
              <a:t>Palliative Care Network of Wisconsin (2021). Screening for complicated grief. Retrieved from </a:t>
            </a:r>
            <a:r>
              <a:rPr lang="en-US" sz="1200" dirty="0">
                <a:hlinkClick r:id="rId3"/>
              </a:rPr>
              <a:t>Screening for Complicated Grief - Palliative Care Network of Wisconsin (mypcnow.org)</a:t>
            </a:r>
            <a:endParaRPr lang="en-US" sz="1800" dirty="0">
              <a:latin typeface="Georgia" panose="02040502050405020303" pitchFamily="18" charset="0"/>
              <a:cs typeface="Times New Roman" panose="02020603050405020304" pitchFamily="18" charset="0"/>
            </a:endParaRPr>
          </a:p>
          <a:p>
            <a:pPr>
              <a:spcBef>
                <a:spcPts val="0"/>
              </a:spcBef>
              <a:spcAft>
                <a:spcPts val="600"/>
              </a:spcAft>
            </a:pPr>
            <a:r>
              <a:rPr lang="en-US" sz="1800" dirty="0">
                <a:latin typeface="Georgia" panose="02040502050405020303" pitchFamily="18" charset="0"/>
                <a:cs typeface="Times New Roman" panose="02020603050405020304" pitchFamily="18" charset="0"/>
              </a:rPr>
              <a:t>Pillai-Friedman, S., &amp; Ashline, J. L. (2014). Women, breast cancer survivorship, sexual losses, and disenfranchised grief – a treatment model for clinicians. </a:t>
            </a:r>
            <a:r>
              <a:rPr lang="en-US" sz="1800" i="1" dirty="0">
                <a:latin typeface="Georgia" panose="02040502050405020303" pitchFamily="18" charset="0"/>
                <a:cs typeface="Times New Roman" panose="02020603050405020304" pitchFamily="18" charset="0"/>
              </a:rPr>
              <a:t>Sexual and Relationship Therapy, 29</a:t>
            </a:r>
            <a:r>
              <a:rPr lang="en-US" sz="1800" dirty="0">
                <a:latin typeface="Georgia" panose="02040502050405020303" pitchFamily="18" charset="0"/>
                <a:cs typeface="Times New Roman" panose="02020603050405020304" pitchFamily="18" charset="0"/>
              </a:rPr>
              <a:t>(4), 436-453. </a:t>
            </a:r>
          </a:p>
          <a:p>
            <a:pPr>
              <a:spcBef>
                <a:spcPts val="0"/>
              </a:spcBef>
              <a:spcAft>
                <a:spcPts val="600"/>
              </a:spcAft>
            </a:pPr>
            <a:r>
              <a:rPr lang="en-US" sz="1800" dirty="0">
                <a:latin typeface="Georgia" panose="02040502050405020303" pitchFamily="18" charset="0"/>
                <a:cs typeface="Times New Roman" panose="02020603050405020304" pitchFamily="18" charset="0"/>
              </a:rPr>
              <a:t>Risk and protective factors [n.d.]. Retrieved from </a:t>
            </a:r>
            <a:r>
              <a:rPr lang="en-US" sz="1800" dirty="0">
                <a:latin typeface="Georgia" panose="02040502050405020303" pitchFamily="18" charset="0"/>
                <a:hlinkClick r:id="rId4"/>
              </a:rPr>
              <a:t>Risk &amp; Protective Factors | Youth.gov</a:t>
            </a:r>
            <a:endParaRPr lang="en-US" sz="1800" dirty="0">
              <a:latin typeface="Georgia" panose="02040502050405020303" pitchFamily="18" charset="0"/>
              <a:cs typeface="Times New Roman" panose="02020603050405020304" pitchFamily="18" charset="0"/>
            </a:endParaRPr>
          </a:p>
          <a:p>
            <a:pPr>
              <a:spcBef>
                <a:spcPts val="0"/>
              </a:spcBef>
              <a:spcAft>
                <a:spcPts val="600"/>
              </a:spcAft>
            </a:pPr>
            <a:r>
              <a:rPr lang="en-US" sz="1800" dirty="0">
                <a:latin typeface="Georgia" panose="02040502050405020303" pitchFamily="18" charset="0"/>
                <a:cs typeface="Times New Roman" panose="02020603050405020304" pitchFamily="18" charset="0"/>
              </a:rPr>
              <a:t>7 Stages of Grief: Through the process and back to life (2018). Retrieved from </a:t>
            </a:r>
            <a:r>
              <a:rPr lang="en-US" sz="1800" dirty="0">
                <a:latin typeface="Georgia" panose="02040502050405020303" pitchFamily="18" charset="0"/>
                <a:cs typeface="Times New Roman" panose="02020603050405020304" pitchFamily="18" charset="0"/>
                <a:hlinkClick r:id="rId5"/>
              </a:rPr>
              <a:t>https://www.recover-from-grief.com/7-stages-of-grief.html</a:t>
            </a:r>
            <a:endParaRPr lang="en-US" sz="1800" dirty="0">
              <a:latin typeface="Georgia" panose="02040502050405020303" pitchFamily="18" charset="0"/>
              <a:cs typeface="Times New Roman" panose="02020603050405020304" pitchFamily="18" charset="0"/>
            </a:endParaRPr>
          </a:p>
          <a:p>
            <a:pPr>
              <a:spcBef>
                <a:spcPts val="0"/>
              </a:spcBef>
              <a:spcAft>
                <a:spcPts val="600"/>
              </a:spcAft>
            </a:pPr>
            <a:r>
              <a:rPr lang="en-US" altLang="en-US" sz="1800" dirty="0">
                <a:latin typeface="Georgia" panose="02040502050405020303" pitchFamily="18" charset="0"/>
              </a:rPr>
              <a:t>SBIRT Oregon (2015). Retrieved from http://www.sbirtoregon.org/training.php. </a:t>
            </a:r>
          </a:p>
        </p:txBody>
      </p:sp>
    </p:spTree>
    <p:extLst>
      <p:ext uri="{BB962C8B-B14F-4D97-AF65-F5344CB8AC3E}">
        <p14:creationId xmlns:p14="http://schemas.microsoft.com/office/powerpoint/2010/main" val="28855913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4111B5-42D5-49C6-84C1-EB5C53828876}"/>
              </a:ext>
            </a:extLst>
          </p:cNvPr>
          <p:cNvSpPr>
            <a:spLocks noGrp="1"/>
          </p:cNvSpPr>
          <p:nvPr>
            <p:ph type="title"/>
          </p:nvPr>
        </p:nvSpPr>
        <p:spPr>
          <a:xfrm>
            <a:off x="628650" y="365125"/>
            <a:ext cx="7886700" cy="1325563"/>
          </a:xfrm>
        </p:spPr>
        <p:txBody>
          <a:bodyPr>
            <a:normAutofit/>
          </a:bodyPr>
          <a:lstStyle/>
          <a:p>
            <a:r>
              <a:rPr kumimoji="0" lang="en-US" sz="4700" b="1" i="0" u="none" strike="noStrike" kern="1200" cap="none" spc="0" normalizeH="0" baseline="0" noProof="0" dirty="0">
                <a:ln>
                  <a:noFill/>
                </a:ln>
                <a:effectLst/>
                <a:uLnTx/>
                <a:uFillTx/>
                <a:latin typeface="Georgia" panose="02040502050405020303" pitchFamily="18" charset="0"/>
                <a:ea typeface="+mj-ea"/>
                <a:cs typeface="+mj-cs"/>
              </a:rPr>
              <a:t>References, </a:t>
            </a:r>
            <a:r>
              <a:rPr kumimoji="0" lang="en-US" sz="4700" b="1" i="1" u="none" strike="noStrike" kern="1200" cap="none" spc="0" normalizeH="0" baseline="0" noProof="0" dirty="0">
                <a:ln>
                  <a:noFill/>
                </a:ln>
                <a:effectLst/>
                <a:uLnTx/>
                <a:uFillTx/>
                <a:latin typeface="Georgia" panose="02040502050405020303" pitchFamily="18" charset="0"/>
                <a:ea typeface="+mj-ea"/>
                <a:cs typeface="+mj-cs"/>
              </a:rPr>
              <a:t>continued</a:t>
            </a:r>
            <a:endParaRPr lang="en-US" sz="47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7526B66-0178-4625-8321-CD521D30782D}"/>
              </a:ext>
            </a:extLst>
          </p:cNvPr>
          <p:cNvSpPr>
            <a:spLocks noGrp="1"/>
          </p:cNvSpPr>
          <p:nvPr>
            <p:ph idx="1"/>
          </p:nvPr>
        </p:nvSpPr>
        <p:spPr>
          <a:xfrm>
            <a:off x="628650" y="1929384"/>
            <a:ext cx="7886700" cy="4251960"/>
          </a:xfrm>
        </p:spPr>
        <p:txBody>
          <a:bodyPr>
            <a:normAutofit/>
          </a:bodyPr>
          <a:lstStyle/>
          <a:p>
            <a:pPr>
              <a:spcBef>
                <a:spcPts val="0"/>
              </a:spcBef>
              <a:spcAft>
                <a:spcPts val="600"/>
              </a:spcAft>
            </a:pPr>
            <a:r>
              <a:rPr lang="en-US" sz="1900" dirty="0">
                <a:latin typeface="Georgia" panose="02040502050405020303" pitchFamily="18" charset="0"/>
                <a:cs typeface="Times New Roman" panose="02020603050405020304" pitchFamily="18" charset="0"/>
              </a:rPr>
              <a:t>Shear, K. &amp; Essock, S. [n.d]. Brief grief questionnaire. Retrieved from </a:t>
            </a:r>
            <a:r>
              <a:rPr lang="en-US" sz="1900" dirty="0">
                <a:latin typeface="Georgia" panose="02040502050405020303" pitchFamily="18" charset="0"/>
                <a:hlinkClick r:id="rId2"/>
              </a:rPr>
              <a:t>BGQ.pdf (columbia.edu)</a:t>
            </a:r>
            <a:r>
              <a:rPr lang="en-US" sz="1900" dirty="0">
                <a:latin typeface="Georgia" panose="02040502050405020303" pitchFamily="18" charset="0"/>
                <a:cs typeface="Times New Roman" panose="02020603050405020304" pitchFamily="18" charset="0"/>
              </a:rPr>
              <a:t> </a:t>
            </a:r>
          </a:p>
          <a:p>
            <a:pPr>
              <a:spcBef>
                <a:spcPts val="0"/>
              </a:spcBef>
              <a:spcAft>
                <a:spcPts val="600"/>
              </a:spcAft>
            </a:pPr>
            <a:r>
              <a:rPr lang="en-US" sz="1900" dirty="0">
                <a:latin typeface="Georgia" panose="02040502050405020303" pitchFamily="18" charset="0"/>
                <a:cs typeface="Times New Roman" panose="02020603050405020304" pitchFamily="18" charset="0"/>
              </a:rPr>
              <a:t>Spidell, S., Wallace, A., Carmack, C., Nogueras-Gonzalez, G.M., Parker, C., &amp; Cantor, S. B. (2011). Grief in healthcare Chaplains: An investigation of the presence of disenfranchised grief. </a:t>
            </a:r>
            <a:r>
              <a:rPr lang="en-US" sz="1900" i="1" dirty="0">
                <a:latin typeface="Georgia" panose="02040502050405020303" pitchFamily="18" charset="0"/>
                <a:cs typeface="Times New Roman" panose="02020603050405020304" pitchFamily="18" charset="0"/>
              </a:rPr>
              <a:t>Journal of Health Care Chaplaincy, 17</a:t>
            </a:r>
            <a:r>
              <a:rPr lang="en-US" sz="1900" dirty="0">
                <a:latin typeface="Georgia" panose="02040502050405020303" pitchFamily="18" charset="0"/>
                <a:cs typeface="Times New Roman" panose="02020603050405020304" pitchFamily="18" charset="0"/>
              </a:rPr>
              <a:t>, 75-86. </a:t>
            </a:r>
          </a:p>
          <a:p>
            <a:pPr>
              <a:spcBef>
                <a:spcPts val="0"/>
              </a:spcBef>
              <a:spcAft>
                <a:spcPts val="600"/>
              </a:spcAft>
            </a:pPr>
            <a:r>
              <a:rPr lang="en-US" sz="1900" dirty="0">
                <a:latin typeface="Georgia" panose="02040502050405020303" pitchFamily="18" charset="0"/>
                <a:cs typeface="Times New Roman" panose="02020603050405020304" pitchFamily="18" charset="0"/>
              </a:rPr>
              <a:t>St. Clair, J. S. (2013). The witnessing of disenfranchised grief: Reliability and validity. </a:t>
            </a:r>
            <a:r>
              <a:rPr lang="en-US" sz="1900" i="1" dirty="0">
                <a:latin typeface="Georgia" panose="02040502050405020303" pitchFamily="18" charset="0"/>
                <a:cs typeface="Times New Roman" panose="02020603050405020304" pitchFamily="18" charset="0"/>
              </a:rPr>
              <a:t>Journal of Nursing Measurement, 21</a:t>
            </a:r>
            <a:r>
              <a:rPr lang="en-US" sz="1900" dirty="0">
                <a:latin typeface="Georgia" panose="02040502050405020303" pitchFamily="18" charset="0"/>
                <a:cs typeface="Times New Roman" panose="02020603050405020304" pitchFamily="18" charset="0"/>
              </a:rPr>
              <a:t>(3), 401-414. doi: 10.1891/1061-3749.21.3.401</a:t>
            </a:r>
          </a:p>
          <a:p>
            <a:pPr>
              <a:spcBef>
                <a:spcPts val="0"/>
              </a:spcBef>
              <a:spcAft>
                <a:spcPts val="600"/>
              </a:spcAft>
            </a:pPr>
            <a:r>
              <a:rPr lang="en-US" sz="1900" dirty="0">
                <a:latin typeface="Georgia" panose="02040502050405020303" pitchFamily="18" charset="0"/>
                <a:cs typeface="Times New Roman" panose="02020603050405020304" pitchFamily="18" charset="0"/>
              </a:rPr>
              <a:t>The Center for Complicated Grief (2017). Providing good support. Retrieved from </a:t>
            </a:r>
            <a:r>
              <a:rPr lang="en-US" sz="1900" dirty="0">
                <a:latin typeface="Georgia" panose="02040502050405020303" pitchFamily="18" charset="0"/>
                <a:cs typeface="Times New Roman" panose="02020603050405020304" pitchFamily="18" charset="0"/>
                <a:hlinkClick r:id="rId3"/>
              </a:rPr>
              <a:t>https://complicatedgrief.columbia.edu/resources/resources-public/providing-good-support/</a:t>
            </a:r>
            <a:endParaRPr lang="en-US" sz="1900" dirty="0">
              <a:latin typeface="Georgia" panose="02040502050405020303" pitchFamily="18" charset="0"/>
              <a:cs typeface="Times New Roman" panose="02020603050405020304" pitchFamily="18" charset="0"/>
            </a:endParaRPr>
          </a:p>
        </p:txBody>
      </p:sp>
    </p:spTree>
    <p:extLst>
      <p:ext uri="{BB962C8B-B14F-4D97-AF65-F5344CB8AC3E}">
        <p14:creationId xmlns:p14="http://schemas.microsoft.com/office/powerpoint/2010/main" val="5681850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4111B5-42D5-49C6-84C1-EB5C53828876}"/>
              </a:ext>
            </a:extLst>
          </p:cNvPr>
          <p:cNvSpPr>
            <a:spLocks noGrp="1"/>
          </p:cNvSpPr>
          <p:nvPr>
            <p:ph type="title"/>
          </p:nvPr>
        </p:nvSpPr>
        <p:spPr>
          <a:xfrm>
            <a:off x="628650" y="365125"/>
            <a:ext cx="7886700" cy="1325563"/>
          </a:xfrm>
        </p:spPr>
        <p:txBody>
          <a:bodyPr>
            <a:normAutofit/>
          </a:bodyPr>
          <a:lstStyle/>
          <a:p>
            <a:r>
              <a:rPr kumimoji="0" lang="en-US" sz="4700" b="1" i="0" u="none" strike="noStrike" kern="1200" cap="none" spc="0" normalizeH="0" baseline="0" noProof="0" dirty="0">
                <a:ln>
                  <a:noFill/>
                </a:ln>
                <a:effectLst/>
                <a:uLnTx/>
                <a:uFillTx/>
                <a:latin typeface="Georgia" panose="02040502050405020303" pitchFamily="18" charset="0"/>
                <a:ea typeface="+mj-ea"/>
                <a:cs typeface="+mj-cs"/>
              </a:rPr>
              <a:t>References, </a:t>
            </a:r>
            <a:r>
              <a:rPr kumimoji="0" lang="en-US" sz="4700" b="1" i="1" u="none" strike="noStrike" kern="1200" cap="none" spc="0" normalizeH="0" baseline="0" noProof="0" dirty="0">
                <a:ln>
                  <a:noFill/>
                </a:ln>
                <a:effectLst/>
                <a:uLnTx/>
                <a:uFillTx/>
                <a:latin typeface="Georgia" panose="02040502050405020303" pitchFamily="18" charset="0"/>
                <a:ea typeface="+mj-ea"/>
                <a:cs typeface="+mj-cs"/>
              </a:rPr>
              <a:t>continued</a:t>
            </a:r>
            <a:endParaRPr lang="en-US" sz="47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7526B66-0178-4625-8321-CD521D30782D}"/>
              </a:ext>
            </a:extLst>
          </p:cNvPr>
          <p:cNvSpPr>
            <a:spLocks noGrp="1"/>
          </p:cNvSpPr>
          <p:nvPr>
            <p:ph idx="1"/>
          </p:nvPr>
        </p:nvSpPr>
        <p:spPr>
          <a:xfrm>
            <a:off x="628650" y="1929384"/>
            <a:ext cx="7886700" cy="4251960"/>
          </a:xfrm>
        </p:spPr>
        <p:txBody>
          <a:bodyPr>
            <a:normAutofit/>
          </a:bodyPr>
          <a:lstStyle/>
          <a:p>
            <a:pPr>
              <a:spcBef>
                <a:spcPts val="0"/>
              </a:spcBef>
              <a:spcAft>
                <a:spcPts val="600"/>
              </a:spcAft>
            </a:pPr>
            <a:r>
              <a:rPr lang="en-US" sz="1900" dirty="0">
                <a:latin typeface="Georgia" panose="02040502050405020303" pitchFamily="18" charset="0"/>
                <a:cs typeface="Times New Roman" panose="02020603050405020304" pitchFamily="18" charset="0"/>
              </a:rPr>
              <a:t>The Dougy Center [n.d.]. Don’t be surprised when…Tips for young adults grieving a death. Retrieved from </a:t>
            </a:r>
            <a:r>
              <a:rPr lang="en-US" sz="1900" dirty="0">
                <a:latin typeface="Georgia" panose="02040502050405020303" pitchFamily="18" charset="0"/>
                <a:hlinkClick r:id="rId2"/>
              </a:rPr>
              <a:t>Tips_for_Young_Adults_Grieving_a_Death.pdf (dougy.org)</a:t>
            </a:r>
            <a:endParaRPr lang="en-US" sz="1900" dirty="0">
              <a:latin typeface="Georgia" panose="02040502050405020303" pitchFamily="18" charset="0"/>
              <a:cs typeface="Times New Roman" panose="02020603050405020304" pitchFamily="18" charset="0"/>
            </a:endParaRPr>
          </a:p>
          <a:p>
            <a:pPr>
              <a:spcBef>
                <a:spcPts val="0"/>
              </a:spcBef>
              <a:spcAft>
                <a:spcPts val="600"/>
              </a:spcAft>
            </a:pPr>
            <a:r>
              <a:rPr lang="en-US" sz="1900" i="0" u="none" strike="noStrike" baseline="0" dirty="0">
                <a:latin typeface="Georgia" panose="02040502050405020303" pitchFamily="18" charset="0"/>
              </a:rPr>
              <a:t>Transitions’ Grief Care (2020). Understanding adolescent and young adult grief</a:t>
            </a:r>
            <a:r>
              <a:rPr lang="en-US" sz="1900" b="1" i="0" u="none" strike="noStrike" baseline="0" dirty="0">
                <a:latin typeface="Georgia" panose="02040502050405020303" pitchFamily="18" charset="0"/>
              </a:rPr>
              <a:t> a</a:t>
            </a:r>
            <a:r>
              <a:rPr lang="en-US" sz="1900" b="0" i="0" u="none" strike="noStrike" baseline="0" dirty="0">
                <a:latin typeface="Georgia" panose="02040502050405020303" pitchFamily="18" charset="0"/>
              </a:rPr>
              <a:t>nd ways to provide support. Retrieved from </a:t>
            </a:r>
            <a:r>
              <a:rPr lang="en-US" sz="1900" dirty="0">
                <a:latin typeface="Georgia" panose="02040502050405020303" pitchFamily="18" charset="0"/>
                <a:hlinkClick r:id="rId3"/>
              </a:rPr>
              <a:t>Grief Care for Adults and Children - Transitions GriefCare (transitionslifecare.org)</a:t>
            </a:r>
            <a:endParaRPr lang="en-US" sz="1900" dirty="0">
              <a:latin typeface="Georgia" panose="02040502050405020303" pitchFamily="18" charset="0"/>
            </a:endParaRPr>
          </a:p>
          <a:p>
            <a:pPr>
              <a:spcBef>
                <a:spcPts val="0"/>
              </a:spcBef>
              <a:spcAft>
                <a:spcPts val="600"/>
              </a:spcAft>
            </a:pPr>
            <a:r>
              <a:rPr lang="en-US" sz="1900" dirty="0">
                <a:latin typeface="Georgia" panose="02040502050405020303" pitchFamily="18" charset="0"/>
                <a:cs typeface="Times New Roman" panose="02020603050405020304" pitchFamily="18" charset="0"/>
              </a:rPr>
              <a:t>Vitas Healthcare [n.d.]. </a:t>
            </a:r>
            <a:r>
              <a:rPr lang="en-US" sz="1900" i="0" dirty="0">
                <a:effectLst/>
                <a:latin typeface="Georgia" panose="02040502050405020303" pitchFamily="18" charset="0"/>
              </a:rPr>
              <a:t>Techniques used to assist the bereaved. Retrieved from</a:t>
            </a:r>
            <a:r>
              <a:rPr lang="en-US" sz="1900" b="1" i="0" dirty="0">
                <a:effectLst/>
                <a:latin typeface="Georgia" panose="02040502050405020303" pitchFamily="18" charset="0"/>
              </a:rPr>
              <a:t> </a:t>
            </a:r>
            <a:r>
              <a:rPr lang="en-US" sz="1900" dirty="0">
                <a:latin typeface="Georgia" panose="02040502050405020303" pitchFamily="18" charset="0"/>
                <a:hlinkClick r:id="rId4"/>
              </a:rPr>
              <a:t>Specific Questions, Techniques Can Help the Bereaved Cope with Loss | VITAS Healthcare</a:t>
            </a:r>
            <a:endParaRPr lang="en-US" sz="1900" b="1" i="0" dirty="0">
              <a:effectLst/>
              <a:latin typeface="Georgia" panose="02040502050405020303" pitchFamily="18" charset="0"/>
            </a:endParaRPr>
          </a:p>
          <a:p>
            <a:pPr>
              <a:spcBef>
                <a:spcPts val="0"/>
              </a:spcBef>
              <a:spcAft>
                <a:spcPts val="600"/>
              </a:spcAft>
            </a:pPr>
            <a:r>
              <a:rPr lang="en-US" sz="1900" dirty="0">
                <a:latin typeface="Georgia" panose="02040502050405020303" pitchFamily="18" charset="0"/>
                <a:cs typeface="Times New Roman" panose="02020603050405020304" pitchFamily="18" charset="0"/>
              </a:rPr>
              <a:t>WebMD (2017). What is normal grieving, and what are the stages of grief? Retrieved from </a:t>
            </a:r>
            <a:r>
              <a:rPr lang="en-US" sz="1900" dirty="0">
                <a:latin typeface="Georgia" panose="02040502050405020303" pitchFamily="18" charset="0"/>
                <a:cs typeface="Times New Roman" panose="02020603050405020304" pitchFamily="18" charset="0"/>
                <a:hlinkClick r:id="rId5"/>
              </a:rPr>
              <a:t>https://www.webmd.com/balance/normal-grieving-and-stages-of-grief#1</a:t>
            </a:r>
            <a:r>
              <a:rPr lang="en-US" sz="1900" dirty="0">
                <a:latin typeface="Georgia" panose="02040502050405020303" pitchFamily="18" charset="0"/>
                <a:cs typeface="Times New Roman" panose="02020603050405020304" pitchFamily="18" charset="0"/>
              </a:rPr>
              <a:t>.</a:t>
            </a:r>
          </a:p>
        </p:txBody>
      </p:sp>
    </p:spTree>
    <p:extLst>
      <p:ext uri="{BB962C8B-B14F-4D97-AF65-F5344CB8AC3E}">
        <p14:creationId xmlns:p14="http://schemas.microsoft.com/office/powerpoint/2010/main" val="22822918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4111B5-42D5-49C6-84C1-EB5C53828876}"/>
              </a:ext>
            </a:extLst>
          </p:cNvPr>
          <p:cNvSpPr>
            <a:spLocks noGrp="1"/>
          </p:cNvSpPr>
          <p:nvPr>
            <p:ph type="title"/>
          </p:nvPr>
        </p:nvSpPr>
        <p:spPr>
          <a:xfrm>
            <a:off x="628650" y="365125"/>
            <a:ext cx="7886700" cy="1325563"/>
          </a:xfrm>
        </p:spPr>
        <p:txBody>
          <a:bodyPr>
            <a:normAutofit/>
          </a:bodyPr>
          <a:lstStyle/>
          <a:p>
            <a:r>
              <a:rPr kumimoji="0" lang="en-US" sz="4700" b="1" i="0" u="none" strike="noStrike" kern="1200" cap="none" spc="0" normalizeH="0" baseline="0" noProof="0" dirty="0">
                <a:ln>
                  <a:noFill/>
                </a:ln>
                <a:effectLst/>
                <a:uLnTx/>
                <a:uFillTx/>
                <a:latin typeface="Georgia" panose="02040502050405020303" pitchFamily="18" charset="0"/>
                <a:ea typeface="+mj-ea"/>
                <a:cs typeface="+mj-cs"/>
              </a:rPr>
              <a:t>References, </a:t>
            </a:r>
            <a:r>
              <a:rPr kumimoji="0" lang="en-US" sz="4700" b="1" i="1" u="none" strike="noStrike" kern="1200" cap="none" spc="0" normalizeH="0" baseline="0" noProof="0" dirty="0">
                <a:ln>
                  <a:noFill/>
                </a:ln>
                <a:effectLst/>
                <a:uLnTx/>
                <a:uFillTx/>
                <a:latin typeface="Georgia" panose="02040502050405020303" pitchFamily="18" charset="0"/>
                <a:ea typeface="+mj-ea"/>
                <a:cs typeface="+mj-cs"/>
              </a:rPr>
              <a:t>continued</a:t>
            </a:r>
            <a:endParaRPr lang="en-US" sz="47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7526B66-0178-4625-8321-CD521D30782D}"/>
              </a:ext>
            </a:extLst>
          </p:cNvPr>
          <p:cNvSpPr>
            <a:spLocks noGrp="1"/>
          </p:cNvSpPr>
          <p:nvPr>
            <p:ph idx="1"/>
          </p:nvPr>
        </p:nvSpPr>
        <p:spPr>
          <a:xfrm>
            <a:off x="628650" y="1929384"/>
            <a:ext cx="7886700" cy="4251960"/>
          </a:xfrm>
        </p:spPr>
        <p:txBody>
          <a:bodyPr>
            <a:normAutofit/>
          </a:bodyPr>
          <a:lstStyle/>
          <a:p>
            <a:pPr>
              <a:spcBef>
                <a:spcPts val="0"/>
              </a:spcBef>
            </a:pPr>
            <a:r>
              <a:rPr lang="en-US" sz="1900" dirty="0">
                <a:latin typeface="Georgia" panose="02040502050405020303" pitchFamily="18" charset="0"/>
                <a:cs typeface="Times New Roman" panose="02020603050405020304" pitchFamily="18" charset="0"/>
              </a:rPr>
              <a:t>What is traumatic loss (2018)? Retrieved from </a:t>
            </a:r>
            <a:r>
              <a:rPr lang="en-US" sz="1900" dirty="0">
                <a:latin typeface="Georgia" panose="02040502050405020303" pitchFamily="18" charset="0"/>
                <a:cs typeface="Times New Roman" panose="02020603050405020304" pitchFamily="18" charset="0"/>
                <a:hlinkClick r:id="rId2"/>
              </a:rPr>
              <a:t>http://www.teachtrauma.com/information-about-trauma/types-of-trauma/traumatic-loss/</a:t>
            </a:r>
            <a:endParaRPr lang="en-US" sz="1900" dirty="0">
              <a:latin typeface="Georgia" panose="02040502050405020303" pitchFamily="18" charset="0"/>
              <a:cs typeface="Times New Roman" panose="02020603050405020304" pitchFamily="18" charset="0"/>
            </a:endParaRPr>
          </a:p>
          <a:p>
            <a:pPr>
              <a:spcBef>
                <a:spcPts val="0"/>
              </a:spcBef>
            </a:pPr>
            <a:r>
              <a:rPr lang="en-US" sz="1900" dirty="0">
                <a:latin typeface="Georgia" panose="02040502050405020303" pitchFamily="18" charset="0"/>
                <a:cs typeface="Times New Roman" panose="02020603050405020304" pitchFamily="18" charset="0"/>
              </a:rPr>
              <a:t>What’s your grief (2018). 64 Myths About Grief That Just Need To STOP. Retrieved from https://whatsyourgrief.com/64-myths-about-grief-that-just-need-to-stop/</a:t>
            </a:r>
          </a:p>
          <a:p>
            <a:pPr>
              <a:spcBef>
                <a:spcPts val="0"/>
              </a:spcBef>
            </a:pPr>
            <a:r>
              <a:rPr lang="en-US" sz="1900" dirty="0">
                <a:latin typeface="Georgia" panose="02040502050405020303" pitchFamily="18" charset="0"/>
                <a:cs typeface="Times New Roman" panose="02020603050405020304" pitchFamily="18" charset="0"/>
              </a:rPr>
              <a:t>Wolfelt, A. D. (2006). </a:t>
            </a:r>
            <a:r>
              <a:rPr lang="en-US" sz="1900" i="1" dirty="0">
                <a:latin typeface="Georgia" panose="02040502050405020303" pitchFamily="18" charset="0"/>
                <a:cs typeface="Times New Roman" panose="02020603050405020304" pitchFamily="18" charset="0"/>
              </a:rPr>
              <a:t>Companioning the bereaved: A soulful guide for caregivers.</a:t>
            </a:r>
            <a:r>
              <a:rPr lang="en-US" sz="1900" dirty="0">
                <a:latin typeface="Georgia" panose="02040502050405020303" pitchFamily="18" charset="0"/>
                <a:cs typeface="Times New Roman" panose="02020603050405020304" pitchFamily="18" charset="0"/>
              </a:rPr>
              <a:t> Fort Collins, CO: Companion Press.</a:t>
            </a:r>
          </a:p>
          <a:p>
            <a:pPr>
              <a:spcBef>
                <a:spcPts val="0"/>
              </a:spcBef>
            </a:pPr>
            <a:r>
              <a:rPr lang="en-US" sz="1900" dirty="0">
                <a:latin typeface="Georgia" panose="02040502050405020303" pitchFamily="18" charset="0"/>
                <a:cs typeface="Times New Roman" panose="02020603050405020304" pitchFamily="18" charset="0"/>
              </a:rPr>
              <a:t>Worden, W. (2009). </a:t>
            </a:r>
            <a:r>
              <a:rPr lang="en-US" sz="1900" i="1" dirty="0">
                <a:latin typeface="Georgia" panose="02040502050405020303" pitchFamily="18" charset="0"/>
                <a:cs typeface="Times New Roman" panose="02020603050405020304" pitchFamily="18" charset="0"/>
              </a:rPr>
              <a:t>Grief counseling and grief therapy</a:t>
            </a:r>
            <a:r>
              <a:rPr lang="en-US" sz="1900" dirty="0">
                <a:latin typeface="Georgia" panose="02040502050405020303" pitchFamily="18" charset="0"/>
                <a:cs typeface="Times New Roman" panose="02020603050405020304" pitchFamily="18" charset="0"/>
              </a:rPr>
              <a:t> (4</a:t>
            </a:r>
            <a:r>
              <a:rPr lang="en-US" sz="1900" baseline="30000" dirty="0">
                <a:latin typeface="Georgia" panose="02040502050405020303" pitchFamily="18" charset="0"/>
                <a:cs typeface="Times New Roman" panose="02020603050405020304" pitchFamily="18" charset="0"/>
              </a:rPr>
              <a:t>th</a:t>
            </a:r>
            <a:r>
              <a:rPr lang="en-US" sz="1900" dirty="0">
                <a:latin typeface="Georgia" panose="02040502050405020303" pitchFamily="18" charset="0"/>
                <a:cs typeface="Times New Roman" panose="02020603050405020304" pitchFamily="18" charset="0"/>
              </a:rPr>
              <a:t> ed.). New York, NY: Springer Publishing Company. </a:t>
            </a:r>
          </a:p>
          <a:p>
            <a:pPr>
              <a:spcBef>
                <a:spcPts val="0"/>
              </a:spcBef>
            </a:pPr>
            <a:endParaRPr lang="en-US" sz="1900" dirty="0">
              <a:latin typeface="Georgia" panose="02040502050405020303" pitchFamily="18" charset="0"/>
            </a:endParaRPr>
          </a:p>
          <a:p>
            <a:pPr>
              <a:spcBef>
                <a:spcPts val="0"/>
              </a:spcBef>
            </a:pPr>
            <a:endParaRPr lang="en-US" sz="1900" dirty="0">
              <a:latin typeface="Georgia" panose="02040502050405020303" pitchFamily="18" charset="0"/>
            </a:endParaRPr>
          </a:p>
          <a:p>
            <a:endParaRPr lang="en-US" sz="1900" dirty="0">
              <a:latin typeface="Georgia" panose="02040502050405020303" pitchFamily="18" charset="0"/>
              <a:cs typeface="Times New Roman" panose="02020603050405020304" pitchFamily="18" charset="0"/>
            </a:endParaRPr>
          </a:p>
        </p:txBody>
      </p:sp>
    </p:spTree>
    <p:extLst>
      <p:ext uri="{BB962C8B-B14F-4D97-AF65-F5344CB8AC3E}">
        <p14:creationId xmlns:p14="http://schemas.microsoft.com/office/powerpoint/2010/main" val="7359056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673" name="Title 1"/>
          <p:cNvSpPr>
            <a:spLocks noGrp="1"/>
          </p:cNvSpPr>
          <p:nvPr>
            <p:ph type="title"/>
          </p:nvPr>
        </p:nvSpPr>
        <p:spPr>
          <a:xfrm>
            <a:off x="459486" y="1078992"/>
            <a:ext cx="4701577" cy="1536192"/>
          </a:xfrm>
        </p:spPr>
        <p:txBody>
          <a:bodyPr anchor="b">
            <a:normAutofit/>
          </a:bodyPr>
          <a:lstStyle/>
          <a:p>
            <a:pPr eaLnBrk="1" hangingPunct="1"/>
            <a:r>
              <a:rPr lang="en-US" sz="4500" dirty="0"/>
              <a:t>Thank You!</a:t>
            </a:r>
          </a:p>
        </p:txBody>
      </p:sp>
      <p:sp>
        <p:nvSpPr>
          <p:cNvPr id="73" name="Rectangle 72">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30758" y="43196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879" y="2935541"/>
            <a:ext cx="46634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8674" name="Content Placeholder 3"/>
          <p:cNvSpPr>
            <a:spLocks noGrp="1"/>
          </p:cNvSpPr>
          <p:nvPr>
            <p:ph sz="quarter" idx="4294967295"/>
          </p:nvPr>
        </p:nvSpPr>
        <p:spPr>
          <a:xfrm>
            <a:off x="461593" y="3355848"/>
            <a:ext cx="4701578" cy="2825496"/>
          </a:xfrm>
        </p:spPr>
        <p:txBody>
          <a:bodyPr>
            <a:normAutofit/>
          </a:bodyPr>
          <a:lstStyle/>
          <a:p>
            <a:pPr marL="0" indent="0">
              <a:buNone/>
            </a:pPr>
            <a:r>
              <a:rPr lang="en-US" sz="1900" b="1" dirty="0"/>
              <a:t>Lisa R. Connors, LCPC, NCC</a:t>
            </a:r>
          </a:p>
          <a:p>
            <a:pPr marL="0" indent="0">
              <a:buNone/>
            </a:pPr>
            <a:endParaRPr lang="en-US" sz="1900" b="1" dirty="0"/>
          </a:p>
          <a:p>
            <a:pPr marL="0" indent="0">
              <a:buNone/>
            </a:pPr>
            <a:r>
              <a:rPr lang="en-US" sz="1900" dirty="0"/>
              <a:t>Pastor, Counselor, and Professor</a:t>
            </a:r>
          </a:p>
        </p:txBody>
      </p:sp>
      <p:pic>
        <p:nvPicPr>
          <p:cNvPr id="3" name="Picture 2" descr="A person smiling for the camera&#10;&#10;Description automatically generated with medium confidence">
            <a:extLst>
              <a:ext uri="{FF2B5EF4-FFF2-40B4-BE49-F238E27FC236}">
                <a16:creationId xmlns:a16="http://schemas.microsoft.com/office/drawing/2014/main" id="{23C1E0CF-4AD6-7247-B13B-D38B486C6E17}"/>
              </a:ext>
            </a:extLst>
          </p:cNvPr>
          <p:cNvPicPr>
            <a:picLocks noChangeAspect="1"/>
          </p:cNvPicPr>
          <p:nvPr/>
        </p:nvPicPr>
        <p:blipFill rotWithShape="1">
          <a:blip r:embed="rId3"/>
          <a:srcRect l="13651" r="8095"/>
          <a:stretch/>
        </p:blipFill>
        <p:spPr>
          <a:xfrm>
            <a:off x="5763004" y="10"/>
            <a:ext cx="3380995" cy="6857990"/>
          </a:xfrm>
          <a:prstGeom prst="rect">
            <a:avLst/>
          </a:prstGeom>
        </p:spPr>
      </p:pic>
    </p:spTree>
    <p:extLst>
      <p:ext uri="{BB962C8B-B14F-4D97-AF65-F5344CB8AC3E}">
        <p14:creationId xmlns:p14="http://schemas.microsoft.com/office/powerpoint/2010/main" val="3011064878"/>
      </p:ext>
    </p:extLst>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3" name="Rectangle 72">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181" y="633619"/>
            <a:ext cx="3209537"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673" name="Title 1"/>
          <p:cNvSpPr>
            <a:spLocks noGrp="1"/>
          </p:cNvSpPr>
          <p:nvPr>
            <p:ph type="title"/>
          </p:nvPr>
        </p:nvSpPr>
        <p:spPr>
          <a:xfrm>
            <a:off x="630935" y="978619"/>
            <a:ext cx="2558034" cy="1106424"/>
          </a:xfrm>
        </p:spPr>
        <p:txBody>
          <a:bodyPr>
            <a:normAutofit/>
          </a:bodyPr>
          <a:lstStyle/>
          <a:p>
            <a:pPr eaLnBrk="1" hangingPunct="1"/>
            <a:r>
              <a:rPr lang="en-US" sz="2400" dirty="0">
                <a:solidFill>
                  <a:schemeClr val="tx1">
                    <a:lumMod val="65000"/>
                    <a:lumOff val="35000"/>
                  </a:schemeClr>
                </a:solidFill>
              </a:rPr>
              <a:t>In Our Last Few Moments…</a:t>
            </a:r>
          </a:p>
        </p:txBody>
      </p:sp>
      <p:sp>
        <p:nvSpPr>
          <p:cNvPr id="75" name="Rectangle 74">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9175" y="117043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77" name="Rectangle 76">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094" y="2121408"/>
            <a:ext cx="2496312"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674" name="Content Placeholder 3"/>
          <p:cNvSpPr>
            <a:spLocks noGrp="1"/>
          </p:cNvSpPr>
          <p:nvPr>
            <p:ph sz="quarter" idx="4294967295"/>
          </p:nvPr>
        </p:nvSpPr>
        <p:spPr>
          <a:xfrm>
            <a:off x="630935" y="2359152"/>
            <a:ext cx="2558034" cy="3425043"/>
          </a:xfrm>
        </p:spPr>
        <p:txBody>
          <a:bodyPr>
            <a:normAutofit/>
          </a:bodyPr>
          <a:lstStyle/>
          <a:p>
            <a:pPr marL="220266" indent="-220266">
              <a:spcBef>
                <a:spcPts val="1650"/>
              </a:spcBef>
              <a:buClr>
                <a:srgbClr val="EE7D31"/>
              </a:buClr>
              <a:buFont typeface="Wingdings" pitchFamily="2" charset="2"/>
              <a:buChar char="§"/>
            </a:pPr>
            <a:r>
              <a:rPr lang="en-US" sz="1600" dirty="0"/>
              <a:t>Follow-up email</a:t>
            </a:r>
          </a:p>
          <a:p>
            <a:pPr marL="220266" indent="-220266">
              <a:spcBef>
                <a:spcPts val="1650"/>
              </a:spcBef>
              <a:buClr>
                <a:srgbClr val="EE7D31"/>
              </a:buClr>
              <a:buFont typeface="Wingdings" pitchFamily="2" charset="2"/>
              <a:buChar char="§"/>
            </a:pPr>
            <a:r>
              <a:rPr lang="en-US" sz="1600" dirty="0"/>
              <a:t>PowerPoint slides</a:t>
            </a:r>
          </a:p>
          <a:p>
            <a:pPr marL="220266" indent="-220266">
              <a:spcBef>
                <a:spcPts val="1650"/>
              </a:spcBef>
              <a:buClr>
                <a:srgbClr val="EE7D31"/>
              </a:buClr>
              <a:buFont typeface="Wingdings" pitchFamily="2" charset="2"/>
              <a:buChar char="§"/>
            </a:pPr>
            <a:r>
              <a:rPr lang="en-US" sz="1600" dirty="0"/>
              <a:t>On-demand access 24/7</a:t>
            </a:r>
          </a:p>
          <a:p>
            <a:pPr marL="220266" indent="-220266">
              <a:spcBef>
                <a:spcPts val="1650"/>
              </a:spcBef>
              <a:buClr>
                <a:srgbClr val="EE7D31"/>
              </a:buClr>
              <a:buFont typeface="Wingdings" pitchFamily="2" charset="2"/>
              <a:buChar char="§"/>
            </a:pPr>
            <a:r>
              <a:rPr lang="en-US" sz="1600" dirty="0"/>
              <a:t>Brief survey</a:t>
            </a:r>
          </a:p>
          <a:p>
            <a:pPr marL="220266" indent="-220266">
              <a:spcBef>
                <a:spcPts val="1650"/>
              </a:spcBef>
              <a:buClr>
                <a:srgbClr val="EE7D31"/>
              </a:buClr>
              <a:buFont typeface="Wingdings" pitchFamily="2" charset="2"/>
              <a:buChar char="§"/>
            </a:pPr>
            <a:r>
              <a:rPr lang="en-US" sz="1600" dirty="0"/>
              <a:t>Certificate of Completion brief application (1.5 NAADAC CE)</a:t>
            </a:r>
          </a:p>
        </p:txBody>
      </p:sp>
      <p:sp>
        <p:nvSpPr>
          <p:cNvPr id="16" name="Rectangle 15">
            <a:extLst>
              <a:ext uri="{FF2B5EF4-FFF2-40B4-BE49-F238E27FC236}">
                <a16:creationId xmlns:a16="http://schemas.microsoft.com/office/drawing/2014/main" id="{AF82543D-43B5-8248-916D-429D2EAA365C}"/>
              </a:ext>
            </a:extLst>
          </p:cNvPr>
          <p:cNvSpPr/>
          <p:nvPr/>
        </p:nvSpPr>
        <p:spPr>
          <a:xfrm>
            <a:off x="248700" y="5293745"/>
            <a:ext cx="3365298" cy="369332"/>
          </a:xfrm>
          <a:prstGeom prst="rect">
            <a:avLst/>
          </a:prstGeom>
        </p:spPr>
        <p:txBody>
          <a:bodyPr wrap="square">
            <a:spAutoFit/>
          </a:bodyPr>
          <a:lstStyle/>
          <a:p>
            <a:pPr algn="ctr">
              <a:spcAft>
                <a:spcPts val="600"/>
              </a:spcAft>
            </a:pPr>
            <a:r>
              <a:rPr lang="en-US" sz="1800" dirty="0">
                <a:solidFill>
                  <a:srgbClr val="EE7D31"/>
                </a:solidFill>
              </a:rPr>
              <a:t>sbirt.webs.com/grief-and-loss</a:t>
            </a:r>
          </a:p>
        </p:txBody>
      </p:sp>
      <p:pic>
        <p:nvPicPr>
          <p:cNvPr id="17" name="Picture 16" descr="Stacked color bars with 8 different colors" title="Stacked Color Bars">
            <a:extLst>
              <a:ext uri="{FF2B5EF4-FFF2-40B4-BE49-F238E27FC236}">
                <a16:creationId xmlns:a16="http://schemas.microsoft.com/office/drawing/2014/main" id="{EAA63471-2F50-C342-858F-124D9081F8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667" r="-16667"/>
          <a:stretch/>
        </p:blipFill>
        <p:spPr>
          <a:xfrm>
            <a:off x="6982650" y="5883878"/>
            <a:ext cx="2487302" cy="1243651"/>
          </a:xfrm>
          <a:prstGeom prst="rect">
            <a:avLst/>
          </a:prstGeom>
          <a:noFill/>
          <a:ln>
            <a:noFill/>
          </a:ln>
        </p:spPr>
      </p:pic>
      <p:pic>
        <p:nvPicPr>
          <p:cNvPr id="11" name="Picture 10" descr="Graphical user interface, website&#10;&#10;Description automatically generated">
            <a:extLst>
              <a:ext uri="{FF2B5EF4-FFF2-40B4-BE49-F238E27FC236}">
                <a16:creationId xmlns:a16="http://schemas.microsoft.com/office/drawing/2014/main" id="{1A136E5C-D47F-4041-9366-83307F0D6E5C}"/>
              </a:ext>
            </a:extLst>
          </p:cNvPr>
          <p:cNvPicPr>
            <a:picLocks noChangeAspect="1"/>
          </p:cNvPicPr>
          <p:nvPr/>
        </p:nvPicPr>
        <p:blipFill>
          <a:blip r:embed="rId4"/>
          <a:stretch>
            <a:fillRect/>
          </a:stretch>
        </p:blipFill>
        <p:spPr>
          <a:xfrm>
            <a:off x="4030462" y="1526586"/>
            <a:ext cx="4699926" cy="3729478"/>
          </a:xfrm>
          <a:prstGeom prst="rect">
            <a:avLst/>
          </a:prstGeom>
        </p:spPr>
      </p:pic>
    </p:spTree>
    <p:extLst>
      <p:ext uri="{BB962C8B-B14F-4D97-AF65-F5344CB8AC3E}">
        <p14:creationId xmlns:p14="http://schemas.microsoft.com/office/powerpoint/2010/main" val="3656807684"/>
      </p:ext>
    </p:extLst>
  </p:cSld>
  <p:clrMapOvr>
    <a:masterClrMapping/>
  </p:clrMapOvr>
  <p:transition spd="slow"/>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6DBD027-A0EC-5648-8057-EEB27E7829C4}"/>
              </a:ext>
            </a:extLst>
          </p:cNvPr>
          <p:cNvSpPr txBox="1"/>
          <p:nvPr/>
        </p:nvSpPr>
        <p:spPr>
          <a:xfrm>
            <a:off x="2305733" y="6016817"/>
            <a:ext cx="4756430" cy="3231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dirty="0">
                <a:ln>
                  <a:noFill/>
                </a:ln>
                <a:effectLst/>
                <a:uLnTx/>
                <a:uFillTx/>
                <a:latin typeface="Arial"/>
                <a:cs typeface="Arial"/>
                <a:sym typeface="Arial"/>
              </a:rPr>
              <a:t>attcnetwork.org/centers/global-attc/tay-webinar-series</a:t>
            </a:r>
          </a:p>
        </p:txBody>
      </p:sp>
      <p:sp>
        <p:nvSpPr>
          <p:cNvPr id="4" name="TextBox 3"/>
          <p:cNvSpPr txBox="1"/>
          <p:nvPr/>
        </p:nvSpPr>
        <p:spPr>
          <a:xfrm>
            <a:off x="409190" y="1791366"/>
            <a:ext cx="8549517" cy="3539430"/>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1600" dirty="0">
                <a:latin typeface="+mn-lt"/>
                <a:hlinkClick r:id="rId4"/>
              </a:rPr>
              <a:t>CLAS Standards in Behavioral Health: Working with Youth and Adolescents </a:t>
            </a:r>
            <a:r>
              <a:rPr lang="en-US" sz="1600" dirty="0">
                <a:latin typeface="+mn-lt"/>
              </a:rPr>
              <a:t>(Recorded webinar)</a:t>
            </a:r>
          </a:p>
          <a:p>
            <a:pPr marL="285750" indent="-285750">
              <a:spcBef>
                <a:spcPts val="1200"/>
              </a:spcBef>
              <a:buFont typeface="Arial" panose="020B0604020202020204" pitchFamily="34" charset="0"/>
              <a:buChar char="•"/>
            </a:pPr>
            <a:r>
              <a:rPr lang="en-US" sz="1600" dirty="0">
                <a:latin typeface="+mn-lt"/>
                <a:hlinkClick r:id="rId5"/>
              </a:rPr>
              <a:t>Understanding Latino Youth Recovery: Issues, Assets and Creating Resiliency  </a:t>
            </a:r>
            <a:r>
              <a:rPr lang="en-US" sz="1600" dirty="0">
                <a:latin typeface="+mn-lt"/>
              </a:rPr>
              <a:t>(Recorded webinar) </a:t>
            </a:r>
          </a:p>
          <a:p>
            <a:pPr marL="285750" indent="-285750">
              <a:spcBef>
                <a:spcPts val="1200"/>
              </a:spcBef>
              <a:buFont typeface="Arial" panose="020B0604020202020204" pitchFamily="34" charset="0"/>
              <a:buChar char="•"/>
            </a:pPr>
            <a:r>
              <a:rPr lang="en-US" sz="1600" dirty="0">
                <a:latin typeface="+mn-lt"/>
              </a:rPr>
              <a:t>Adolescent Brain Maturation and Health: Intersections on the Developmental Highway </a:t>
            </a:r>
          </a:p>
          <a:p>
            <a:pPr marL="742950" lvl="1" indent="-285750">
              <a:spcBef>
                <a:spcPts val="1200"/>
              </a:spcBef>
              <a:buFont typeface="Arial" panose="020B0604020202020204" pitchFamily="34" charset="0"/>
              <a:buChar char="•"/>
            </a:pPr>
            <a:r>
              <a:rPr lang="en-US" sz="1600" dirty="0">
                <a:latin typeface="+mn-lt"/>
                <a:hlinkClick r:id="rId6"/>
              </a:rPr>
              <a:t>Recorded presentation</a:t>
            </a:r>
            <a:endParaRPr lang="en-US" sz="1600" dirty="0">
              <a:latin typeface="+mn-lt"/>
            </a:endParaRPr>
          </a:p>
          <a:p>
            <a:pPr marL="742950" lvl="1" indent="-285750">
              <a:spcBef>
                <a:spcPts val="1200"/>
              </a:spcBef>
              <a:buFont typeface="Arial" panose="020B0604020202020204" pitchFamily="34" charset="0"/>
              <a:buChar char="•"/>
            </a:pPr>
            <a:r>
              <a:rPr lang="en-US" sz="1600" dirty="0">
                <a:latin typeface="+mn-lt"/>
                <a:hlinkClick r:id="rId7"/>
              </a:rPr>
              <a:t>Handouts</a:t>
            </a:r>
            <a:endParaRPr lang="en-US" sz="1600" dirty="0">
              <a:latin typeface="+mn-lt"/>
            </a:endParaRPr>
          </a:p>
          <a:p>
            <a:pPr marL="285750" indent="-285750">
              <a:spcBef>
                <a:spcPts val="1200"/>
              </a:spcBef>
              <a:buFont typeface="Arial" panose="020B0604020202020204" pitchFamily="34" charset="0"/>
              <a:buChar char="•"/>
            </a:pPr>
            <a:r>
              <a:rPr lang="en-US" sz="1600" dirty="0">
                <a:latin typeface="+mn-lt"/>
                <a:hlinkClick r:id="rId8"/>
              </a:rPr>
              <a:t>Effects on Marijuana Use on Developing Adolescents</a:t>
            </a:r>
            <a:r>
              <a:rPr lang="en-US" sz="1600" dirty="0">
                <a:latin typeface="+mn-lt"/>
              </a:rPr>
              <a:t> (Recorded webinar) </a:t>
            </a:r>
          </a:p>
          <a:p>
            <a:pPr marL="285750" indent="-285750">
              <a:spcBef>
                <a:spcPts val="1200"/>
              </a:spcBef>
              <a:buFont typeface="Arial" panose="020B0604020202020204" pitchFamily="34" charset="0"/>
              <a:buChar char="•"/>
            </a:pPr>
            <a:r>
              <a:rPr lang="en-US" sz="1600" dirty="0">
                <a:latin typeface="+mn-lt"/>
                <a:hlinkClick r:id="rId9"/>
              </a:rPr>
              <a:t>Vaping Overview and CATCH My Breath Program</a:t>
            </a:r>
            <a:r>
              <a:rPr lang="en-US" sz="1600" dirty="0">
                <a:latin typeface="+mn-lt"/>
              </a:rPr>
              <a:t> (Recorded webinar) </a:t>
            </a:r>
          </a:p>
          <a:p>
            <a:pPr marL="285750" indent="-285750">
              <a:spcBef>
                <a:spcPts val="1200"/>
              </a:spcBef>
              <a:buFont typeface="Arial" panose="020B0604020202020204" pitchFamily="34" charset="0"/>
              <a:buChar char="•"/>
            </a:pPr>
            <a:r>
              <a:rPr lang="en-US" sz="1600" dirty="0">
                <a:latin typeface="+mn-lt"/>
                <a:hlinkClick r:id="rId10"/>
              </a:rPr>
              <a:t>Vaping 2: Education vs Punishment Using Deferred Citation</a:t>
            </a:r>
            <a:r>
              <a:rPr lang="en-US" sz="1600" dirty="0">
                <a:latin typeface="+mn-lt"/>
              </a:rPr>
              <a:t> (Recorded webinar) </a:t>
            </a:r>
          </a:p>
          <a:p>
            <a:pPr marL="285750" indent="-285750">
              <a:spcBef>
                <a:spcPts val="1200"/>
              </a:spcBef>
              <a:buFont typeface="Arial" panose="020B0604020202020204" pitchFamily="34" charset="0"/>
              <a:buChar char="•"/>
            </a:pPr>
            <a:r>
              <a:rPr lang="en-US" sz="1600" dirty="0">
                <a:latin typeface="+mn-lt"/>
                <a:hlinkClick r:id="rId11"/>
              </a:rPr>
              <a:t>Understanding Suicide Part 2 Adolescents and the Changing Brain</a:t>
            </a:r>
            <a:r>
              <a:rPr lang="en-US" sz="1600" dirty="0">
                <a:latin typeface="+mn-lt"/>
              </a:rPr>
              <a:t> (Recorded webinar) </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73576" y="206068"/>
            <a:ext cx="2310939" cy="971891"/>
          </a:xfrm>
          <a:prstGeom prst="rect">
            <a:avLst/>
          </a:prstGeom>
        </p:spPr>
      </p:pic>
      <p:sp>
        <p:nvSpPr>
          <p:cNvPr id="17" name="Title 1"/>
          <p:cNvSpPr txBox="1">
            <a:spLocks/>
          </p:cNvSpPr>
          <p:nvPr/>
        </p:nvSpPr>
        <p:spPr>
          <a:xfrm>
            <a:off x="-149630" y="518018"/>
            <a:ext cx="8983929" cy="6778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375" kern="1200">
                <a:solidFill>
                  <a:schemeClr val="tx1"/>
                </a:solidFill>
                <a:latin typeface="+mj-lt"/>
                <a:ea typeface="+mj-ea"/>
                <a:cs typeface="+mj-cs"/>
              </a:defRPr>
            </a:lvl1pPr>
          </a:lstStyle>
          <a:p>
            <a:pPr algn="r">
              <a:lnSpc>
                <a:spcPct val="100000"/>
              </a:lnSpc>
            </a:pPr>
            <a:r>
              <a:rPr lang="en-US" sz="3200" b="1" dirty="0"/>
              <a:t>Related Products &amp; Resources </a:t>
            </a:r>
            <a:br>
              <a:rPr lang="en-US" sz="3200" b="1" dirty="0"/>
            </a:br>
            <a:r>
              <a:rPr lang="en-US" sz="3200" b="1" dirty="0"/>
              <a:t>from the ATTC Network</a:t>
            </a:r>
          </a:p>
        </p:txBody>
      </p:sp>
    </p:spTree>
    <p:custDataLst>
      <p:tags r:id="rId1"/>
    </p:custDataLst>
    <p:extLst>
      <p:ext uri="{BB962C8B-B14F-4D97-AF65-F5344CB8AC3E}">
        <p14:creationId xmlns:p14="http://schemas.microsoft.com/office/powerpoint/2010/main" val="32428172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6DBD027-A0EC-5648-8057-EEB27E7829C4}"/>
              </a:ext>
            </a:extLst>
          </p:cNvPr>
          <p:cNvSpPr txBox="1"/>
          <p:nvPr/>
        </p:nvSpPr>
        <p:spPr>
          <a:xfrm>
            <a:off x="2193784" y="6342457"/>
            <a:ext cx="4756430" cy="3231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dirty="0">
                <a:ln>
                  <a:noFill/>
                </a:ln>
                <a:effectLst/>
                <a:uLnTx/>
                <a:uFillTx/>
                <a:latin typeface="Arial"/>
                <a:cs typeface="Arial"/>
                <a:sym typeface="Arial"/>
              </a:rPr>
              <a:t>attcnetwork.org/centers/global-attc/tay-webinar-series</a:t>
            </a:r>
          </a:p>
        </p:txBody>
      </p:sp>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3576" y="206068"/>
            <a:ext cx="2310939" cy="971891"/>
          </a:xfrm>
          <a:prstGeom prst="rect">
            <a:avLst/>
          </a:prstGeom>
        </p:spPr>
      </p:pic>
      <p:sp>
        <p:nvSpPr>
          <p:cNvPr id="17" name="Title 1"/>
          <p:cNvSpPr txBox="1">
            <a:spLocks/>
          </p:cNvSpPr>
          <p:nvPr/>
        </p:nvSpPr>
        <p:spPr>
          <a:xfrm>
            <a:off x="-321933" y="628456"/>
            <a:ext cx="8983929" cy="6778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375" kern="1200">
                <a:solidFill>
                  <a:schemeClr val="tx1"/>
                </a:solidFill>
                <a:latin typeface="+mj-lt"/>
                <a:ea typeface="+mj-ea"/>
                <a:cs typeface="+mj-cs"/>
              </a:defRPr>
            </a:lvl1pPr>
          </a:lstStyle>
          <a:p>
            <a:pPr algn="r">
              <a:lnSpc>
                <a:spcPct val="100000"/>
              </a:lnSpc>
            </a:pPr>
            <a:r>
              <a:rPr lang="en-US" sz="3200" b="1" dirty="0"/>
              <a:t>Keep in Touch with</a:t>
            </a:r>
          </a:p>
          <a:p>
            <a:pPr algn="r">
              <a:lnSpc>
                <a:spcPct val="100000"/>
              </a:lnSpc>
            </a:pPr>
            <a:r>
              <a:rPr lang="en-US" sz="3200" b="1" dirty="0"/>
              <a:t> the ATTC Network</a:t>
            </a:r>
          </a:p>
        </p:txBody>
      </p:sp>
      <p:sp>
        <p:nvSpPr>
          <p:cNvPr id="10" name="TextBox 9"/>
          <p:cNvSpPr txBox="1"/>
          <p:nvPr/>
        </p:nvSpPr>
        <p:spPr>
          <a:xfrm>
            <a:off x="1531279" y="4394150"/>
            <a:ext cx="5265167" cy="1754326"/>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@ATTCnetwork</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@attcNetwork</a:t>
            </a:r>
          </a:p>
          <a:p>
            <a:pPr marL="285750" indent="-285750">
              <a:buFont typeface="Arial" panose="020B0604020202020204" pitchFamily="34" charset="0"/>
              <a:buChar char="•"/>
            </a:pPr>
            <a:endParaRPr lang="en-US" sz="2400"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2004" y="4138162"/>
            <a:ext cx="1049275" cy="1049275"/>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9361" y="5187437"/>
            <a:ext cx="734187" cy="734187"/>
          </a:xfrm>
          <a:prstGeom prst="rect">
            <a:avLst/>
          </a:prstGeom>
        </p:spPr>
      </p:pic>
      <p:sp>
        <p:nvSpPr>
          <p:cNvPr id="18" name="TextBox 17"/>
          <p:cNvSpPr txBox="1"/>
          <p:nvPr/>
        </p:nvSpPr>
        <p:spPr>
          <a:xfrm>
            <a:off x="419809" y="1961977"/>
            <a:ext cx="4895141" cy="1600438"/>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ATTC Network Office publishes the Messenger</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monthly </a:t>
            </a:r>
          </a:p>
          <a:p>
            <a:pPr marL="742950" lvl="1"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Subscribe: </a:t>
            </a:r>
            <a:r>
              <a:rPr lang="en-US" sz="1600" dirty="0">
                <a:latin typeface="Arial" panose="020B0604020202020204" pitchFamily="34" charset="0"/>
                <a:cs typeface="Arial" panose="020B0604020202020204" pitchFamily="34" charset="0"/>
                <a:hlinkClick r:id="rId7"/>
              </a:rPr>
              <a:t>https://attcnetwork.org/centers/global-attc/subscribe-attc-messenger</a:t>
            </a:r>
            <a:r>
              <a:rPr lang="en-US" sz="1600" dirty="0">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8"/>
          <a:stretch>
            <a:fillRect/>
          </a:stretch>
        </p:blipFill>
        <p:spPr>
          <a:xfrm>
            <a:off x="5238431" y="2521306"/>
            <a:ext cx="3423565" cy="2584678"/>
          </a:xfrm>
          <a:prstGeom prst="rect">
            <a:avLst/>
          </a:prstGeom>
          <a:effectLst>
            <a:outerShdw blurRad="50800" dist="38100" dir="13500000" algn="br" rotWithShape="0">
              <a:prstClr val="black">
                <a:alpha val="40000"/>
              </a:prstClr>
            </a:outerShdw>
          </a:effectLst>
        </p:spPr>
      </p:pic>
    </p:spTree>
    <p:custDataLst>
      <p:tags r:id="rId1"/>
    </p:custDataLst>
    <p:extLst>
      <p:ext uri="{BB962C8B-B14F-4D97-AF65-F5344CB8AC3E}">
        <p14:creationId xmlns:p14="http://schemas.microsoft.com/office/powerpoint/2010/main" val="927519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0">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9665" y="98104"/>
            <a:ext cx="3216070"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56CBD69-2AB8-486C-9F02-EB1B56199CF7}"/>
              </a:ext>
            </a:extLst>
          </p:cNvPr>
          <p:cNvPicPr>
            <a:picLocks noChangeAspect="1"/>
          </p:cNvPicPr>
          <p:nvPr/>
        </p:nvPicPr>
        <p:blipFill rotWithShape="1">
          <a:blip r:embed="rId3"/>
          <a:srcRect l="37505" r="12280" b="-1"/>
          <a:stretch/>
        </p:blipFill>
        <p:spPr>
          <a:xfrm>
            <a:off x="2152103" y="945293"/>
            <a:ext cx="1951194" cy="2593715"/>
          </a:xfrm>
          <a:prstGeom prst="rect">
            <a:avLst/>
          </a:prstGeom>
        </p:spPr>
      </p:pic>
      <p:grpSp>
        <p:nvGrpSpPr>
          <p:cNvPr id="23" name="Group 22">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6386" y="2813300"/>
            <a:ext cx="2818115" cy="3757487"/>
            <a:chOff x="1881974" y="1174396"/>
            <a:chExt cx="5290997" cy="5290997"/>
          </a:xfrm>
        </p:grpSpPr>
        <p:sp>
          <p:nvSpPr>
            <p:cNvPr id="24" name="Oval 23">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Oval 26">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262" y="2762501"/>
            <a:ext cx="2808444"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9FF391-5485-4FA0-B248-44EE8842838D}"/>
              </a:ext>
            </a:extLst>
          </p:cNvPr>
          <p:cNvSpPr>
            <a:spLocks noGrp="1"/>
          </p:cNvSpPr>
          <p:nvPr>
            <p:ph type="title"/>
          </p:nvPr>
        </p:nvSpPr>
        <p:spPr>
          <a:xfrm>
            <a:off x="526943" y="3404608"/>
            <a:ext cx="2640592" cy="2666087"/>
          </a:xfrm>
        </p:spPr>
        <p:txBody>
          <a:bodyPr>
            <a:normAutofit/>
          </a:bodyPr>
          <a:lstStyle/>
          <a:p>
            <a:pPr algn="ctr"/>
            <a:r>
              <a:rPr lang="en-US" sz="3400" b="1" dirty="0">
                <a:solidFill>
                  <a:schemeClr val="bg1"/>
                </a:solidFill>
                <a:latin typeface="Georgia" panose="02040502050405020303" pitchFamily="18" charset="0"/>
              </a:rPr>
              <a:t>Ask yourself….</a:t>
            </a:r>
          </a:p>
        </p:txBody>
      </p:sp>
      <p:grpSp>
        <p:nvGrpSpPr>
          <p:cNvPr id="29"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9836" y="1193254"/>
            <a:ext cx="968730" cy="429215"/>
            <a:chOff x="2504802" y="1755501"/>
            <a:chExt cx="1598829" cy="531293"/>
          </a:xfrm>
          <a:solidFill>
            <a:schemeClr val="bg1"/>
          </a:solidFill>
        </p:grpSpPr>
        <p:sp>
          <p:nvSpPr>
            <p:cNvPr id="30" name="Freeform: Shape 29">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33"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0689" y="4748271"/>
            <a:ext cx="997902" cy="1330521"/>
            <a:chOff x="5734037" y="3067039"/>
            <a:chExt cx="724483" cy="724489"/>
          </a:xfrm>
          <a:solidFill>
            <a:schemeClr val="bg1"/>
          </a:solidFill>
        </p:grpSpPr>
        <p:sp>
          <p:nvSpPr>
            <p:cNvPr id="34" name="Freeform: Shape 33">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16" name="Freeform: Shape 115">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17" name="Freeform: Shape 116">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30" name="Freeform: Shape 129">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9" name="Freeform: Shape 158">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0" name="Freeform: Shape 159">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61" name="Freeform: Shape 160">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62" name="Freeform: Shape 161">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64" name="Freeform: Shape 163">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65" name="Freeform: Shape 164">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66" name="Freeform: Shape 165">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7" name="Freeform: Shape 176">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3" name="Freeform: Shape 182">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84" name="Freeform: Shape 183">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5" name="Freeform: Shape 184">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6" name="Freeform: Shape 185">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7" name="Freeform: Shape 186">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88" name="Freeform: Shape 187">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90" name="Freeform: Shape 189">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1" name="Freeform: Shape 190">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2" name="Freeform: Shape 191">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3" name="Freeform: Shape 192">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94" name="Freeform: Shape 193">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5" name="Freeform: Shape 194">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96" name="Freeform: Shape 195">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7" name="Freeform: Shape 196">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98" name="Freeform: Shape 197">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99" name="Freeform: Shape 198">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200" name="Freeform: Shape 199">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01" name="Freeform: Shape 200">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202" name="Freeform: Shape 201">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5" name="Content Placeholder 4">
            <a:extLst>
              <a:ext uri="{FF2B5EF4-FFF2-40B4-BE49-F238E27FC236}">
                <a16:creationId xmlns:a16="http://schemas.microsoft.com/office/drawing/2014/main" id="{C524C645-F94B-4A06-ADA0-0A4431175A57}"/>
              </a:ext>
            </a:extLst>
          </p:cNvPr>
          <p:cNvSpPr>
            <a:spLocks noGrp="1"/>
          </p:cNvSpPr>
          <p:nvPr>
            <p:ph idx="1"/>
          </p:nvPr>
        </p:nvSpPr>
        <p:spPr>
          <a:xfrm>
            <a:off x="4857952" y="533887"/>
            <a:ext cx="3731078" cy="6324113"/>
          </a:xfrm>
        </p:spPr>
        <p:txBody>
          <a:bodyPr>
            <a:noAutofit/>
          </a:bodyPr>
          <a:lstStyle/>
          <a:p>
            <a:r>
              <a:rPr lang="en-US" sz="2400" dirty="0">
                <a:solidFill>
                  <a:schemeClr val="bg1"/>
                </a:solidFill>
                <a:latin typeface="Georgia" panose="02040502050405020303" pitchFamily="18" charset="0"/>
              </a:rPr>
              <a:t>What stands in an adolescent’s way of grieving? </a:t>
            </a:r>
          </a:p>
          <a:p>
            <a:r>
              <a:rPr lang="en-US" sz="2400" dirty="0">
                <a:solidFill>
                  <a:schemeClr val="bg1"/>
                </a:solidFill>
                <a:latin typeface="Georgia" panose="02040502050405020303" pitchFamily="18" charset="0"/>
              </a:rPr>
              <a:t>What makes it so hard for them? </a:t>
            </a:r>
          </a:p>
          <a:p>
            <a:r>
              <a:rPr lang="en-US" sz="2400" dirty="0">
                <a:solidFill>
                  <a:schemeClr val="bg1"/>
                </a:solidFill>
                <a:latin typeface="Georgia" panose="02040502050405020303" pitchFamily="18" charset="0"/>
              </a:rPr>
              <a:t>Why does it seem to be “unnatural” for them to grieve their losses? </a:t>
            </a:r>
          </a:p>
          <a:p>
            <a:r>
              <a:rPr lang="en-US" sz="2400" dirty="0">
                <a:solidFill>
                  <a:schemeClr val="bg1"/>
                </a:solidFill>
                <a:latin typeface="Georgia" panose="02040502050405020303" pitchFamily="18" charset="0"/>
              </a:rPr>
              <a:t>What contributes them putting their emotions on hold? </a:t>
            </a:r>
          </a:p>
          <a:p>
            <a:r>
              <a:rPr lang="en-US" sz="2400" dirty="0">
                <a:solidFill>
                  <a:schemeClr val="bg1"/>
                </a:solidFill>
                <a:latin typeface="Georgia" panose="02040502050405020303" pitchFamily="18" charset="0"/>
              </a:rPr>
              <a:t>Who says they have to be strong?  </a:t>
            </a:r>
          </a:p>
          <a:p>
            <a:r>
              <a:rPr lang="en-US" sz="2400" dirty="0">
                <a:solidFill>
                  <a:schemeClr val="bg1"/>
                </a:solidFill>
                <a:latin typeface="Georgia" panose="02040502050405020303" pitchFamily="18" charset="0"/>
              </a:rPr>
              <a:t>When can they release their  vulnerabilities? </a:t>
            </a:r>
          </a:p>
        </p:txBody>
      </p:sp>
    </p:spTree>
    <p:extLst>
      <p:ext uri="{BB962C8B-B14F-4D97-AF65-F5344CB8AC3E}">
        <p14:creationId xmlns:p14="http://schemas.microsoft.com/office/powerpoint/2010/main" val="35625514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6DBD027-A0EC-5648-8057-EEB27E7829C4}"/>
              </a:ext>
            </a:extLst>
          </p:cNvPr>
          <p:cNvSpPr txBox="1"/>
          <p:nvPr/>
        </p:nvSpPr>
        <p:spPr>
          <a:xfrm>
            <a:off x="2361121" y="6178399"/>
            <a:ext cx="4756430" cy="3231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dirty="0">
                <a:ln>
                  <a:noFill/>
                </a:ln>
                <a:effectLst/>
                <a:uLnTx/>
                <a:uFillTx/>
                <a:latin typeface="Arial"/>
                <a:cs typeface="Arial"/>
                <a:sym typeface="Arial"/>
              </a:rPr>
              <a:t>attcnetwork.org/centers/global-attc/tay-webinar-series</a:t>
            </a:r>
          </a:p>
        </p:txBody>
      </p:sp>
      <p:sp>
        <p:nvSpPr>
          <p:cNvPr id="4" name="TextBox 3"/>
          <p:cNvSpPr txBox="1"/>
          <p:nvPr/>
        </p:nvSpPr>
        <p:spPr>
          <a:xfrm>
            <a:off x="535395" y="1529574"/>
            <a:ext cx="8407883" cy="4524315"/>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1600" dirty="0">
                <a:hlinkClick r:id="rId4"/>
              </a:rPr>
              <a:t>Underage Alcohol Use: An Overview of Data and Strategies</a:t>
            </a:r>
            <a:r>
              <a:rPr lang="en-US" sz="1600" dirty="0"/>
              <a:t> (Recorded webinar) </a:t>
            </a:r>
          </a:p>
          <a:p>
            <a:pPr marL="285750" indent="-285750">
              <a:spcBef>
                <a:spcPts val="1200"/>
              </a:spcBef>
              <a:buFont typeface="Arial" panose="020B0604020202020204" pitchFamily="34" charset="0"/>
              <a:buChar char="•"/>
            </a:pPr>
            <a:r>
              <a:rPr lang="en-US" sz="1600" dirty="0">
                <a:hlinkClick r:id="rId5"/>
              </a:rPr>
              <a:t>Youth Opioid Addiction: What Preventionists Need to Know</a:t>
            </a:r>
            <a:r>
              <a:rPr lang="en-US" sz="1600" dirty="0"/>
              <a:t> (Recorded webinar) </a:t>
            </a:r>
          </a:p>
          <a:p>
            <a:pPr marL="285750" indent="-285750">
              <a:spcBef>
                <a:spcPts val="1200"/>
              </a:spcBef>
              <a:buFont typeface="Arial" panose="020B0604020202020204" pitchFamily="34" charset="0"/>
              <a:buChar char="•"/>
            </a:pPr>
            <a:r>
              <a:rPr lang="en-US" sz="1600" dirty="0">
                <a:hlinkClick r:id="rId6"/>
              </a:rPr>
              <a:t>Selecting and Implementing Evidence-Based Practices to Address Substance Misuse Among Young Adults: Webinar on SAMHSA’s Resource Guide</a:t>
            </a:r>
            <a:endParaRPr lang="en-US" sz="1600" dirty="0"/>
          </a:p>
          <a:p>
            <a:pPr marL="285750" indent="-285750">
              <a:spcBef>
                <a:spcPts val="1200"/>
              </a:spcBef>
              <a:buFont typeface="Arial" panose="020B0604020202020204" pitchFamily="34" charset="0"/>
              <a:buChar char="•"/>
            </a:pPr>
            <a:r>
              <a:rPr lang="en-US" sz="1600" dirty="0">
                <a:hlinkClick r:id="rId7"/>
              </a:rPr>
              <a:t>Preventing Youth Vaping (Webinar Series) Part 1 of 2: The Extent and Risk Factors for Youth Vaping</a:t>
            </a:r>
            <a:r>
              <a:rPr lang="en-US" sz="1600" dirty="0"/>
              <a:t> (Recorded webinar) </a:t>
            </a:r>
          </a:p>
          <a:p>
            <a:pPr marL="285750" indent="-285750">
              <a:spcBef>
                <a:spcPts val="1200"/>
              </a:spcBef>
              <a:buFont typeface="Arial" panose="020B0604020202020204" pitchFamily="34" charset="0"/>
              <a:buChar char="•"/>
            </a:pPr>
            <a:r>
              <a:rPr lang="en-US" sz="1600" dirty="0">
                <a:hlinkClick r:id="rId8"/>
              </a:rPr>
              <a:t>Preventing Youth Vaping Part 2 of 2: Policy Recommendations and Promising Practices for Addressing Youth Vaping</a:t>
            </a:r>
            <a:r>
              <a:rPr lang="en-US" sz="1600" dirty="0"/>
              <a:t> (Recorded webinar) </a:t>
            </a:r>
          </a:p>
          <a:p>
            <a:pPr marL="285750" indent="-285750">
              <a:spcBef>
                <a:spcPts val="1200"/>
              </a:spcBef>
              <a:buFont typeface="Arial" panose="020B0604020202020204" pitchFamily="34" charset="0"/>
              <a:buChar char="•"/>
            </a:pPr>
            <a:r>
              <a:rPr lang="en-US" sz="1600" dirty="0">
                <a:hlinkClick r:id="rId9"/>
              </a:rPr>
              <a:t>The Benefits of Engaging Youth in Communities: Insights and Evidence from Developmental Science</a:t>
            </a:r>
            <a:r>
              <a:rPr lang="en-US" sz="1600" dirty="0"/>
              <a:t> (Recorded webinar) </a:t>
            </a:r>
          </a:p>
          <a:p>
            <a:pPr marL="285750" indent="-285750">
              <a:spcBef>
                <a:spcPts val="1200"/>
              </a:spcBef>
              <a:buFont typeface="Arial" panose="020B0604020202020204" pitchFamily="34" charset="0"/>
              <a:buChar char="•"/>
            </a:pPr>
            <a:r>
              <a:rPr lang="en-US" sz="1600" dirty="0">
                <a:hlinkClick r:id="rId10"/>
              </a:rPr>
              <a:t>Vaping and LGBTQ Youth</a:t>
            </a:r>
            <a:r>
              <a:rPr lang="en-US" sz="1600" dirty="0"/>
              <a:t> (Recorded webinar) </a:t>
            </a:r>
          </a:p>
          <a:p>
            <a:pPr marL="285750" indent="-285750">
              <a:spcBef>
                <a:spcPts val="1200"/>
              </a:spcBef>
              <a:buFont typeface="Arial" panose="020B0604020202020204" pitchFamily="34" charset="0"/>
              <a:buChar char="•"/>
            </a:pPr>
            <a:r>
              <a:rPr lang="en-US" sz="1600" dirty="0">
                <a:hlinkClick r:id="rId11"/>
              </a:rPr>
              <a:t>Informing Prevention 6-Part Webinar Series on Adolescents: Mountain Plains PTTC</a:t>
            </a:r>
            <a:endParaRPr lang="en-US" sz="1600" dirty="0"/>
          </a:p>
          <a:p>
            <a:pPr marL="285750" indent="-285750">
              <a:spcBef>
                <a:spcPts val="1200"/>
              </a:spcBef>
              <a:buFont typeface="Arial" panose="020B0604020202020204" pitchFamily="34" charset="0"/>
              <a:buChar char="•"/>
            </a:pPr>
            <a:r>
              <a:rPr lang="en-US" sz="1600" dirty="0">
                <a:hlinkClick r:id="rId12"/>
              </a:rPr>
              <a:t>Adolescent SBIRT Pocket Card</a:t>
            </a:r>
            <a:endParaRPr lang="en-US" sz="1600" dirty="0"/>
          </a:p>
        </p:txBody>
      </p:sp>
      <p:sp>
        <p:nvSpPr>
          <p:cNvPr id="17" name="Title 1"/>
          <p:cNvSpPr txBox="1">
            <a:spLocks/>
          </p:cNvSpPr>
          <p:nvPr/>
        </p:nvSpPr>
        <p:spPr>
          <a:xfrm>
            <a:off x="-149630" y="518018"/>
            <a:ext cx="8983929" cy="6778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375" kern="1200">
                <a:solidFill>
                  <a:schemeClr val="tx1"/>
                </a:solidFill>
                <a:latin typeface="+mj-lt"/>
                <a:ea typeface="+mj-ea"/>
                <a:cs typeface="+mj-cs"/>
              </a:defRPr>
            </a:lvl1pPr>
          </a:lstStyle>
          <a:p>
            <a:pPr algn="r">
              <a:lnSpc>
                <a:spcPct val="100000"/>
              </a:lnSpc>
            </a:pPr>
            <a:r>
              <a:rPr lang="en-US" sz="3200" b="1" dirty="0"/>
              <a:t>Related Products &amp; Resources </a:t>
            </a:r>
            <a:br>
              <a:rPr lang="en-US" sz="3200" b="1" dirty="0"/>
            </a:br>
            <a:r>
              <a:rPr lang="en-US" sz="3200" b="1" dirty="0"/>
              <a:t>from the PTTC Network</a:t>
            </a:r>
          </a:p>
        </p:txBody>
      </p:sp>
      <p:pic>
        <p:nvPicPr>
          <p:cNvPr id="2" name="Picture 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35395" y="217084"/>
            <a:ext cx="2267222" cy="919144"/>
          </a:xfrm>
          <a:prstGeom prst="rect">
            <a:avLst/>
          </a:prstGeom>
        </p:spPr>
      </p:pic>
    </p:spTree>
    <p:custDataLst>
      <p:tags r:id="rId1"/>
    </p:custDataLst>
    <p:extLst>
      <p:ext uri="{BB962C8B-B14F-4D97-AF65-F5344CB8AC3E}">
        <p14:creationId xmlns:p14="http://schemas.microsoft.com/office/powerpoint/2010/main" val="11748568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6DBD027-A0EC-5648-8057-EEB27E7829C4}"/>
              </a:ext>
            </a:extLst>
          </p:cNvPr>
          <p:cNvSpPr txBox="1"/>
          <p:nvPr/>
        </p:nvSpPr>
        <p:spPr>
          <a:xfrm>
            <a:off x="2471187" y="6178399"/>
            <a:ext cx="4756430" cy="3231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dirty="0">
                <a:ln>
                  <a:noFill/>
                </a:ln>
                <a:effectLst/>
                <a:uLnTx/>
                <a:uFillTx/>
                <a:latin typeface="Arial"/>
                <a:cs typeface="Arial"/>
                <a:sym typeface="Arial"/>
              </a:rPr>
              <a:t>attcnetwork.org/centers/global-attc/tay-webinar-series</a:t>
            </a:r>
          </a:p>
        </p:txBody>
      </p:sp>
      <p:sp>
        <p:nvSpPr>
          <p:cNvPr id="17" name="Title 1"/>
          <p:cNvSpPr txBox="1">
            <a:spLocks/>
          </p:cNvSpPr>
          <p:nvPr/>
        </p:nvSpPr>
        <p:spPr>
          <a:xfrm>
            <a:off x="-149630" y="518018"/>
            <a:ext cx="8983929" cy="6778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375" kern="1200">
                <a:solidFill>
                  <a:schemeClr val="tx1"/>
                </a:solidFill>
                <a:latin typeface="+mj-lt"/>
                <a:ea typeface="+mj-ea"/>
                <a:cs typeface="+mj-cs"/>
              </a:defRPr>
            </a:lvl1pPr>
          </a:lstStyle>
          <a:p>
            <a:pPr algn="r">
              <a:lnSpc>
                <a:spcPct val="100000"/>
              </a:lnSpc>
            </a:pPr>
            <a:r>
              <a:rPr lang="en-US" sz="3200" b="1" dirty="0"/>
              <a:t>Keep In Touch with </a:t>
            </a:r>
          </a:p>
          <a:p>
            <a:pPr algn="r">
              <a:lnSpc>
                <a:spcPct val="100000"/>
              </a:lnSpc>
            </a:pPr>
            <a:r>
              <a:rPr lang="en-US" sz="3200" b="1" dirty="0"/>
              <a:t>the PTTC Network</a:t>
            </a: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5395" y="217084"/>
            <a:ext cx="2267222" cy="919144"/>
          </a:xfrm>
          <a:prstGeom prst="rect">
            <a:avLst/>
          </a:prstGeom>
        </p:spPr>
      </p:pic>
      <p:sp>
        <p:nvSpPr>
          <p:cNvPr id="10" name="TextBox 9"/>
          <p:cNvSpPr txBox="1"/>
          <p:nvPr/>
        </p:nvSpPr>
        <p:spPr>
          <a:xfrm>
            <a:off x="419809" y="1798706"/>
            <a:ext cx="4895141" cy="1692771"/>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PTTC Network Office publishes the </a:t>
            </a:r>
            <a:r>
              <a:rPr lang="en-US" sz="2400" i="1" dirty="0">
                <a:latin typeface="Arial" panose="020B0604020202020204" pitchFamily="34" charset="0"/>
                <a:cs typeface="Arial" panose="020B0604020202020204" pitchFamily="34" charset="0"/>
              </a:rPr>
              <a:t>PTTC POST </a:t>
            </a:r>
            <a:r>
              <a:rPr lang="en-US" sz="2400" dirty="0">
                <a:latin typeface="Arial" panose="020B0604020202020204" pitchFamily="34" charset="0"/>
                <a:cs typeface="Arial" panose="020B0604020202020204" pitchFamily="34" charset="0"/>
              </a:rPr>
              <a:t>monthly </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Please Subscribe:</a:t>
            </a:r>
          </a:p>
          <a:p>
            <a:pPr lvl="1"/>
            <a:r>
              <a:rPr lang="en-US" sz="1600" dirty="0">
                <a:latin typeface="Arial" panose="020B0604020202020204" pitchFamily="34" charset="0"/>
                <a:cs typeface="Arial" panose="020B0604020202020204" pitchFamily="34" charset="0"/>
                <a:hlinkClick r:id="rId5"/>
              </a:rPr>
              <a:t>https://pttcnetwork.org/centers/global-pttc/pttc-subscription-page</a:t>
            </a: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6"/>
          <a:stretch>
            <a:fillRect/>
          </a:stretch>
        </p:blipFill>
        <p:spPr>
          <a:xfrm>
            <a:off x="5785401" y="1982959"/>
            <a:ext cx="3233307" cy="3732719"/>
          </a:xfrm>
          <a:prstGeom prst="rect">
            <a:avLst/>
          </a:prstGeom>
        </p:spPr>
      </p:pic>
      <p:sp>
        <p:nvSpPr>
          <p:cNvPr id="13" name="TextBox 12"/>
          <p:cNvSpPr txBox="1"/>
          <p:nvPr/>
        </p:nvSpPr>
        <p:spPr>
          <a:xfrm>
            <a:off x="1402701" y="4040903"/>
            <a:ext cx="5265167" cy="1754326"/>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@PTTCnetwork</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@PreventionTTCnetwork</a:t>
            </a:r>
          </a:p>
          <a:p>
            <a:pPr marL="285750" indent="-285750">
              <a:buFont typeface="Arial" panose="020B0604020202020204" pitchFamily="34" charset="0"/>
              <a:buChar char="•"/>
            </a:pPr>
            <a:endParaRPr lang="en-US" sz="2400" dirty="0"/>
          </a:p>
        </p:txBody>
      </p:sp>
      <p:pic>
        <p:nvPicPr>
          <p:cNvPr id="16" name="Picture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10971" y="3680134"/>
            <a:ext cx="1049275" cy="1049275"/>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68514" y="4722369"/>
            <a:ext cx="734187" cy="734187"/>
          </a:xfrm>
          <a:prstGeom prst="rect">
            <a:avLst/>
          </a:prstGeom>
        </p:spPr>
      </p:pic>
    </p:spTree>
    <p:custDataLst>
      <p:tags r:id="rId1"/>
    </p:custDataLst>
    <p:extLst>
      <p:ext uri="{BB962C8B-B14F-4D97-AF65-F5344CB8AC3E}">
        <p14:creationId xmlns:p14="http://schemas.microsoft.com/office/powerpoint/2010/main" val="7676901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5437" y="2778082"/>
            <a:ext cx="7913125" cy="1330305"/>
          </a:xfrm>
        </p:spPr>
        <p:txBody>
          <a:bodyPr>
            <a:normAutofit/>
          </a:bodyPr>
          <a:lstStyle/>
          <a:p>
            <a:pPr>
              <a:spcBef>
                <a:spcPts val="2850"/>
              </a:spcBef>
              <a:buClr>
                <a:srgbClr val="E5673E"/>
              </a:buClr>
            </a:pPr>
            <a:r>
              <a:rPr lang="en-US" sz="3200" b="1" dirty="0">
                <a:solidFill>
                  <a:schemeClr val="tx1">
                    <a:lumMod val="65000"/>
                    <a:lumOff val="35000"/>
                  </a:schemeClr>
                </a:solidFill>
              </a:rPr>
              <a:t>Integrating Grief and Loss Conversations into the SBIRT Model</a:t>
            </a:r>
            <a:endParaRPr lang="en-US" sz="3200" b="1" dirty="0">
              <a:solidFill>
                <a:schemeClr val="tx1">
                  <a:lumMod val="65000"/>
                  <a:lumOff val="35000"/>
                </a:schemeClr>
              </a:solidFill>
              <a:latin typeface="+mn-lt"/>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0071" y="5410581"/>
            <a:ext cx="2800351" cy="498491"/>
          </a:xfrm>
          <a:prstGeom prst="rect">
            <a:avLst/>
          </a:prstGeom>
        </p:spPr>
      </p:pic>
      <p:pic>
        <p:nvPicPr>
          <p:cNvPr id="6" name="Picture 5" descr="A picture containing qr code&#10;&#10;Description automatically generated">
            <a:extLst>
              <a:ext uri="{FF2B5EF4-FFF2-40B4-BE49-F238E27FC236}">
                <a16:creationId xmlns:a16="http://schemas.microsoft.com/office/drawing/2014/main" id="{8F62FE01-5457-9148-ADA9-E2B9E572492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 y="538366"/>
            <a:ext cx="9144000" cy="1515292"/>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B8D4A08B-DB85-0C40-BFD7-B6579B4C6C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30769" y="5227198"/>
            <a:ext cx="3392324" cy="801719"/>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A368146E-CB63-7440-AB48-2D3A2160FF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74979" y="5366915"/>
            <a:ext cx="2741255" cy="542157"/>
          </a:xfrm>
          <a:prstGeom prst="rect">
            <a:avLst/>
          </a:prstGeom>
        </p:spPr>
      </p:pic>
      <p:sp>
        <p:nvSpPr>
          <p:cNvPr id="15" name="Title 1">
            <a:extLst>
              <a:ext uri="{FF2B5EF4-FFF2-40B4-BE49-F238E27FC236}">
                <a16:creationId xmlns:a16="http://schemas.microsoft.com/office/drawing/2014/main" id="{70FE8794-AE9D-5840-9800-09C29800758D}"/>
              </a:ext>
            </a:extLst>
          </p:cNvPr>
          <p:cNvSpPr txBox="1">
            <a:spLocks/>
          </p:cNvSpPr>
          <p:nvPr/>
        </p:nvSpPr>
        <p:spPr>
          <a:xfrm>
            <a:off x="2595561" y="4970183"/>
            <a:ext cx="3952874" cy="333506"/>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pPr>
            <a:r>
              <a:rPr lang="en-US" sz="1200" b="1" dirty="0">
                <a:solidFill>
                  <a:schemeClr val="bg1">
                    <a:lumMod val="50000"/>
                  </a:schemeClr>
                </a:solidFill>
              </a:rPr>
              <a:t>Produced in Partnership:</a:t>
            </a:r>
          </a:p>
        </p:txBody>
      </p:sp>
      <p:sp>
        <p:nvSpPr>
          <p:cNvPr id="8" name="TextBox 7">
            <a:extLst>
              <a:ext uri="{FF2B5EF4-FFF2-40B4-BE49-F238E27FC236}">
                <a16:creationId xmlns:a16="http://schemas.microsoft.com/office/drawing/2014/main" id="{36DBD027-A0EC-5648-8057-EEB27E7829C4}"/>
              </a:ext>
            </a:extLst>
          </p:cNvPr>
          <p:cNvSpPr txBox="1"/>
          <p:nvPr/>
        </p:nvSpPr>
        <p:spPr>
          <a:xfrm>
            <a:off x="2193784" y="6242701"/>
            <a:ext cx="4756430" cy="323165"/>
          </a:xfrm>
          <a:prstGeom prst="rect">
            <a:avLst/>
          </a:prstGeom>
          <a:noFill/>
        </p:spPr>
        <p:txBody>
          <a:bodyPr wrap="none" rtlCol="0">
            <a:spAutoFit/>
          </a:bodyPr>
          <a:lstStyle/>
          <a:p>
            <a:pPr algn="ctr"/>
            <a:r>
              <a:rPr lang="en-US" sz="1500" dirty="0">
                <a:solidFill>
                  <a:srgbClr val="E5673E"/>
                </a:solidFill>
              </a:rPr>
              <a:t>attcnetwork.org/centers/global-attc/tay-webinar-series</a:t>
            </a:r>
          </a:p>
        </p:txBody>
      </p:sp>
    </p:spTree>
    <p:custDataLst>
      <p:tags r:id="rId1"/>
    </p:custDataLst>
    <p:extLst>
      <p:ext uri="{BB962C8B-B14F-4D97-AF65-F5344CB8AC3E}">
        <p14:creationId xmlns:p14="http://schemas.microsoft.com/office/powerpoint/2010/main" val="3244817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3202" y="640823"/>
            <a:ext cx="2564892" cy="5583148"/>
          </a:xfrm>
        </p:spPr>
        <p:txBody>
          <a:bodyPr anchor="ctr">
            <a:normAutofit/>
          </a:bodyPr>
          <a:lstStyle/>
          <a:p>
            <a:r>
              <a:rPr lang="en-US" sz="4700" b="1" dirty="0">
                <a:latin typeface="Georgia" panose="02040502050405020303" pitchFamily="18" charset="0"/>
              </a:rPr>
              <a:t>Grief IQ: True or False?</a:t>
            </a:r>
          </a:p>
        </p:txBody>
      </p:sp>
      <p:sp>
        <p:nvSpPr>
          <p:cNvPr id="14"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200400" y="630936"/>
            <a:ext cx="13716" cy="5590381"/>
          </a:xfrm>
          <a:custGeom>
            <a:avLst/>
            <a:gdLst>
              <a:gd name="connsiteX0" fmla="*/ 0 w 13716"/>
              <a:gd name="connsiteY0" fmla="*/ 0 h 5590381"/>
              <a:gd name="connsiteX1" fmla="*/ 13716 w 13716"/>
              <a:gd name="connsiteY1" fmla="*/ 0 h 5590381"/>
              <a:gd name="connsiteX2" fmla="*/ 13716 w 13716"/>
              <a:gd name="connsiteY2" fmla="*/ 754701 h 5590381"/>
              <a:gd name="connsiteX3" fmla="*/ 13716 w 13716"/>
              <a:gd name="connsiteY3" fmla="*/ 1565307 h 5590381"/>
              <a:gd name="connsiteX4" fmla="*/ 13716 w 13716"/>
              <a:gd name="connsiteY4" fmla="*/ 2152297 h 5590381"/>
              <a:gd name="connsiteX5" fmla="*/ 13716 w 13716"/>
              <a:gd name="connsiteY5" fmla="*/ 2906998 h 5590381"/>
              <a:gd name="connsiteX6" fmla="*/ 13716 w 13716"/>
              <a:gd name="connsiteY6" fmla="*/ 3549892 h 5590381"/>
              <a:gd name="connsiteX7" fmla="*/ 13716 w 13716"/>
              <a:gd name="connsiteY7" fmla="*/ 4080978 h 5590381"/>
              <a:gd name="connsiteX8" fmla="*/ 13716 w 13716"/>
              <a:gd name="connsiteY8" fmla="*/ 4835680 h 5590381"/>
              <a:gd name="connsiteX9" fmla="*/ 13716 w 13716"/>
              <a:gd name="connsiteY9" fmla="*/ 5590381 h 5590381"/>
              <a:gd name="connsiteX10" fmla="*/ 0 w 13716"/>
              <a:gd name="connsiteY10" fmla="*/ 5590381 h 5590381"/>
              <a:gd name="connsiteX11" fmla="*/ 0 w 13716"/>
              <a:gd name="connsiteY11" fmla="*/ 4835680 h 5590381"/>
              <a:gd name="connsiteX12" fmla="*/ 0 w 13716"/>
              <a:gd name="connsiteY12" fmla="*/ 4304593 h 5590381"/>
              <a:gd name="connsiteX13" fmla="*/ 0 w 13716"/>
              <a:gd name="connsiteY13" fmla="*/ 3773507 h 5590381"/>
              <a:gd name="connsiteX14" fmla="*/ 0 w 13716"/>
              <a:gd name="connsiteY14" fmla="*/ 3186517 h 5590381"/>
              <a:gd name="connsiteX15" fmla="*/ 0 w 13716"/>
              <a:gd name="connsiteY15" fmla="*/ 2487720 h 5590381"/>
              <a:gd name="connsiteX16" fmla="*/ 0 w 13716"/>
              <a:gd name="connsiteY16" fmla="*/ 1956633 h 5590381"/>
              <a:gd name="connsiteX17" fmla="*/ 0 w 13716"/>
              <a:gd name="connsiteY17" fmla="*/ 1425547 h 5590381"/>
              <a:gd name="connsiteX18" fmla="*/ 0 w 13716"/>
              <a:gd name="connsiteY18" fmla="*/ 614942 h 5590381"/>
              <a:gd name="connsiteX19" fmla="*/ 0 w 13716"/>
              <a:gd name="connsiteY19" fmla="*/ 0 h 5590381"/>
              <a:gd name="connsiteX0" fmla="*/ 0 w 13716"/>
              <a:gd name="connsiteY0" fmla="*/ 0 h 5590381"/>
              <a:gd name="connsiteX1" fmla="*/ 13716 w 13716"/>
              <a:gd name="connsiteY1" fmla="*/ 0 h 5590381"/>
              <a:gd name="connsiteX2" fmla="*/ 13716 w 13716"/>
              <a:gd name="connsiteY2" fmla="*/ 698798 h 5590381"/>
              <a:gd name="connsiteX3" fmla="*/ 13716 w 13716"/>
              <a:gd name="connsiteY3" fmla="*/ 1397595 h 5590381"/>
              <a:gd name="connsiteX4" fmla="*/ 13716 w 13716"/>
              <a:gd name="connsiteY4" fmla="*/ 2152297 h 5590381"/>
              <a:gd name="connsiteX5" fmla="*/ 13716 w 13716"/>
              <a:gd name="connsiteY5" fmla="*/ 2739287 h 5590381"/>
              <a:gd name="connsiteX6" fmla="*/ 13716 w 13716"/>
              <a:gd name="connsiteY6" fmla="*/ 3493988 h 5590381"/>
              <a:gd name="connsiteX7" fmla="*/ 13716 w 13716"/>
              <a:gd name="connsiteY7" fmla="*/ 4304593 h 5590381"/>
              <a:gd name="connsiteX8" fmla="*/ 13716 w 13716"/>
              <a:gd name="connsiteY8" fmla="*/ 5590381 h 5590381"/>
              <a:gd name="connsiteX9" fmla="*/ 0 w 13716"/>
              <a:gd name="connsiteY9" fmla="*/ 5590381 h 5590381"/>
              <a:gd name="connsiteX10" fmla="*/ 0 w 13716"/>
              <a:gd name="connsiteY10" fmla="*/ 4835680 h 5590381"/>
              <a:gd name="connsiteX11" fmla="*/ 0 w 13716"/>
              <a:gd name="connsiteY11" fmla="*/ 4136882 h 5590381"/>
              <a:gd name="connsiteX12" fmla="*/ 0 w 13716"/>
              <a:gd name="connsiteY12" fmla="*/ 3549892 h 5590381"/>
              <a:gd name="connsiteX13" fmla="*/ 0 w 13716"/>
              <a:gd name="connsiteY13" fmla="*/ 2851094 h 5590381"/>
              <a:gd name="connsiteX14" fmla="*/ 0 w 13716"/>
              <a:gd name="connsiteY14" fmla="*/ 2264104 h 5590381"/>
              <a:gd name="connsiteX15" fmla="*/ 0 w 13716"/>
              <a:gd name="connsiteY15" fmla="*/ 1733018 h 5590381"/>
              <a:gd name="connsiteX16" fmla="*/ 0 w 13716"/>
              <a:gd name="connsiteY16" fmla="*/ 1090124 h 5590381"/>
              <a:gd name="connsiteX17" fmla="*/ 0 w 13716"/>
              <a:gd name="connsiteY17"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16" h="5590381" fill="none" extrusionOk="0">
                <a:moveTo>
                  <a:pt x="0" y="0"/>
                </a:moveTo>
                <a:cubicBezTo>
                  <a:pt x="6858" y="-583"/>
                  <a:pt x="7851" y="431"/>
                  <a:pt x="13716" y="0"/>
                </a:cubicBezTo>
                <a:cubicBezTo>
                  <a:pt x="34933" y="215318"/>
                  <a:pt x="27251" y="565582"/>
                  <a:pt x="13716" y="754701"/>
                </a:cubicBezTo>
                <a:cubicBezTo>
                  <a:pt x="-46127" y="1001571"/>
                  <a:pt x="16502" y="1226848"/>
                  <a:pt x="13716" y="1565307"/>
                </a:cubicBezTo>
                <a:cubicBezTo>
                  <a:pt x="518" y="1889109"/>
                  <a:pt x="-16367" y="2000548"/>
                  <a:pt x="13716" y="2152297"/>
                </a:cubicBezTo>
                <a:cubicBezTo>
                  <a:pt x="-27751" y="2293511"/>
                  <a:pt x="26467" y="2577637"/>
                  <a:pt x="13716" y="2906998"/>
                </a:cubicBezTo>
                <a:cubicBezTo>
                  <a:pt x="10317" y="3210592"/>
                  <a:pt x="23894" y="3347388"/>
                  <a:pt x="13716" y="3549892"/>
                </a:cubicBezTo>
                <a:cubicBezTo>
                  <a:pt x="-2084" y="3774164"/>
                  <a:pt x="29811" y="3846282"/>
                  <a:pt x="13716" y="4080978"/>
                </a:cubicBezTo>
                <a:cubicBezTo>
                  <a:pt x="-34083" y="4316157"/>
                  <a:pt x="-21714" y="4469094"/>
                  <a:pt x="13716" y="4835680"/>
                </a:cubicBezTo>
                <a:cubicBezTo>
                  <a:pt x="54813" y="5147918"/>
                  <a:pt x="-17924" y="5390556"/>
                  <a:pt x="13716" y="5590381"/>
                </a:cubicBezTo>
                <a:cubicBezTo>
                  <a:pt x="8175" y="5590136"/>
                  <a:pt x="6849" y="5590599"/>
                  <a:pt x="0" y="5590381"/>
                </a:cubicBezTo>
                <a:cubicBezTo>
                  <a:pt x="25138" y="5250698"/>
                  <a:pt x="-4619" y="5075445"/>
                  <a:pt x="0" y="4835680"/>
                </a:cubicBezTo>
                <a:cubicBezTo>
                  <a:pt x="36581" y="4590550"/>
                  <a:pt x="3022" y="4474529"/>
                  <a:pt x="0" y="4304593"/>
                </a:cubicBezTo>
                <a:cubicBezTo>
                  <a:pt x="-12701" y="4111845"/>
                  <a:pt x="27688" y="3905584"/>
                  <a:pt x="0" y="3773507"/>
                </a:cubicBezTo>
                <a:cubicBezTo>
                  <a:pt x="-26601" y="3606595"/>
                  <a:pt x="-5508" y="3333425"/>
                  <a:pt x="0" y="3186517"/>
                </a:cubicBezTo>
                <a:cubicBezTo>
                  <a:pt x="27803" y="3020623"/>
                  <a:pt x="39608" y="2648539"/>
                  <a:pt x="0" y="2487720"/>
                </a:cubicBezTo>
                <a:cubicBezTo>
                  <a:pt x="-30668" y="2356394"/>
                  <a:pt x="-10848" y="2125581"/>
                  <a:pt x="0" y="1956633"/>
                </a:cubicBezTo>
                <a:cubicBezTo>
                  <a:pt x="21350" y="1832604"/>
                  <a:pt x="13098" y="1675326"/>
                  <a:pt x="0" y="1425547"/>
                </a:cubicBezTo>
                <a:cubicBezTo>
                  <a:pt x="51943" y="1231575"/>
                  <a:pt x="-49685" y="947153"/>
                  <a:pt x="0" y="614942"/>
                </a:cubicBezTo>
                <a:cubicBezTo>
                  <a:pt x="23685" y="274445"/>
                  <a:pt x="15608" y="143232"/>
                  <a:pt x="0" y="0"/>
                </a:cubicBezTo>
                <a:close/>
              </a:path>
              <a:path w="13716" h="5590381" stroke="0" extrusionOk="0">
                <a:moveTo>
                  <a:pt x="0" y="0"/>
                </a:moveTo>
                <a:cubicBezTo>
                  <a:pt x="4519" y="745"/>
                  <a:pt x="7608" y="27"/>
                  <a:pt x="13716" y="0"/>
                </a:cubicBezTo>
                <a:cubicBezTo>
                  <a:pt x="44022" y="114427"/>
                  <a:pt x="8229" y="453118"/>
                  <a:pt x="13716" y="698798"/>
                </a:cubicBezTo>
                <a:cubicBezTo>
                  <a:pt x="34424" y="963774"/>
                  <a:pt x="36600" y="1212364"/>
                  <a:pt x="13716" y="1397595"/>
                </a:cubicBezTo>
                <a:cubicBezTo>
                  <a:pt x="48283" y="1542354"/>
                  <a:pt x="25375" y="1802464"/>
                  <a:pt x="13716" y="2152297"/>
                </a:cubicBezTo>
                <a:cubicBezTo>
                  <a:pt x="3835" y="2525678"/>
                  <a:pt x="21814" y="2592868"/>
                  <a:pt x="13716" y="2739287"/>
                </a:cubicBezTo>
                <a:cubicBezTo>
                  <a:pt x="1084" y="2874965"/>
                  <a:pt x="-36448" y="3144013"/>
                  <a:pt x="13716" y="3493988"/>
                </a:cubicBezTo>
                <a:cubicBezTo>
                  <a:pt x="-17205" y="3852647"/>
                  <a:pt x="66492" y="4038484"/>
                  <a:pt x="13716" y="4304593"/>
                </a:cubicBezTo>
                <a:cubicBezTo>
                  <a:pt x="-83354" y="4564310"/>
                  <a:pt x="113944" y="5225828"/>
                  <a:pt x="13716" y="5590381"/>
                </a:cubicBezTo>
                <a:cubicBezTo>
                  <a:pt x="9333" y="5590250"/>
                  <a:pt x="5993" y="5589792"/>
                  <a:pt x="0" y="5590381"/>
                </a:cubicBezTo>
                <a:cubicBezTo>
                  <a:pt x="35863" y="5257220"/>
                  <a:pt x="-32757" y="5135372"/>
                  <a:pt x="0" y="4835680"/>
                </a:cubicBezTo>
                <a:cubicBezTo>
                  <a:pt x="7921" y="4562721"/>
                  <a:pt x="-29047" y="4351594"/>
                  <a:pt x="0" y="4136882"/>
                </a:cubicBezTo>
                <a:cubicBezTo>
                  <a:pt x="1393" y="3929098"/>
                  <a:pt x="-4372" y="3755796"/>
                  <a:pt x="0" y="3549892"/>
                </a:cubicBezTo>
                <a:cubicBezTo>
                  <a:pt x="-14123" y="3323552"/>
                  <a:pt x="21701" y="3076195"/>
                  <a:pt x="0" y="2851094"/>
                </a:cubicBezTo>
                <a:cubicBezTo>
                  <a:pt x="-51577" y="2661940"/>
                  <a:pt x="-7702" y="2448681"/>
                  <a:pt x="0" y="2264104"/>
                </a:cubicBezTo>
                <a:cubicBezTo>
                  <a:pt x="-8180" y="2080123"/>
                  <a:pt x="16108" y="1991682"/>
                  <a:pt x="0" y="1733018"/>
                </a:cubicBezTo>
                <a:cubicBezTo>
                  <a:pt x="-21280" y="1472795"/>
                  <a:pt x="8343" y="1385598"/>
                  <a:pt x="0" y="1090124"/>
                </a:cubicBezTo>
                <a:cubicBezTo>
                  <a:pt x="41559" y="815693"/>
                  <a:pt x="-53513" y="485395"/>
                  <a:pt x="0" y="0"/>
                </a:cubicBezTo>
                <a:close/>
              </a:path>
              <a:path w="13716" h="5590381" fill="none" stroke="0" extrusionOk="0">
                <a:moveTo>
                  <a:pt x="0" y="0"/>
                </a:moveTo>
                <a:cubicBezTo>
                  <a:pt x="6692" y="-634"/>
                  <a:pt x="7933" y="727"/>
                  <a:pt x="13716" y="0"/>
                </a:cubicBezTo>
                <a:cubicBezTo>
                  <a:pt x="-11397" y="210553"/>
                  <a:pt x="41795" y="570219"/>
                  <a:pt x="13716" y="754701"/>
                </a:cubicBezTo>
                <a:cubicBezTo>
                  <a:pt x="-16345" y="939055"/>
                  <a:pt x="5480" y="1271330"/>
                  <a:pt x="13716" y="1565307"/>
                </a:cubicBezTo>
                <a:cubicBezTo>
                  <a:pt x="214" y="1888228"/>
                  <a:pt x="-22439" y="2000817"/>
                  <a:pt x="13716" y="2152297"/>
                </a:cubicBezTo>
                <a:cubicBezTo>
                  <a:pt x="36483" y="2302199"/>
                  <a:pt x="43294" y="2645200"/>
                  <a:pt x="13716" y="2906998"/>
                </a:cubicBezTo>
                <a:cubicBezTo>
                  <a:pt x="10400" y="3203875"/>
                  <a:pt x="27719" y="3309255"/>
                  <a:pt x="13716" y="3549892"/>
                </a:cubicBezTo>
                <a:cubicBezTo>
                  <a:pt x="-8323" y="3767364"/>
                  <a:pt x="36239" y="3859248"/>
                  <a:pt x="13716" y="4080978"/>
                </a:cubicBezTo>
                <a:cubicBezTo>
                  <a:pt x="-28362" y="4308528"/>
                  <a:pt x="-17360" y="4464817"/>
                  <a:pt x="13716" y="4835680"/>
                </a:cubicBezTo>
                <a:cubicBezTo>
                  <a:pt x="37186" y="5120324"/>
                  <a:pt x="-5183" y="5409792"/>
                  <a:pt x="13716" y="5590381"/>
                </a:cubicBezTo>
                <a:cubicBezTo>
                  <a:pt x="8151" y="5590111"/>
                  <a:pt x="6756" y="5590651"/>
                  <a:pt x="0" y="5590381"/>
                </a:cubicBezTo>
                <a:cubicBezTo>
                  <a:pt x="366" y="5289836"/>
                  <a:pt x="-51421" y="5037027"/>
                  <a:pt x="0" y="4835680"/>
                </a:cubicBezTo>
                <a:cubicBezTo>
                  <a:pt x="30695" y="4638845"/>
                  <a:pt x="15954" y="4503929"/>
                  <a:pt x="0" y="4304593"/>
                </a:cubicBezTo>
                <a:cubicBezTo>
                  <a:pt x="14622" y="4089881"/>
                  <a:pt x="18900" y="3917008"/>
                  <a:pt x="0" y="3773507"/>
                </a:cubicBezTo>
                <a:cubicBezTo>
                  <a:pt x="-3147" y="3613850"/>
                  <a:pt x="-23547" y="3335869"/>
                  <a:pt x="0" y="3186517"/>
                </a:cubicBezTo>
                <a:cubicBezTo>
                  <a:pt x="5486" y="3055843"/>
                  <a:pt x="41826" y="2645889"/>
                  <a:pt x="0" y="2487720"/>
                </a:cubicBezTo>
                <a:cubicBezTo>
                  <a:pt x="-23992" y="2347034"/>
                  <a:pt x="14189" y="2145771"/>
                  <a:pt x="0" y="1956633"/>
                </a:cubicBezTo>
                <a:cubicBezTo>
                  <a:pt x="14669" y="1780910"/>
                  <a:pt x="-4302" y="1660669"/>
                  <a:pt x="0" y="1425547"/>
                </a:cubicBezTo>
                <a:cubicBezTo>
                  <a:pt x="70611" y="1196115"/>
                  <a:pt x="14725" y="924393"/>
                  <a:pt x="0" y="614942"/>
                </a:cubicBezTo>
                <a:cubicBezTo>
                  <a:pt x="-2330" y="269013"/>
                  <a:pt x="15133" y="13266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custGeom>
                    <a:avLst/>
                    <a:gdLst>
                      <a:gd name="connsiteX0" fmla="*/ 0 w 13716"/>
                      <a:gd name="connsiteY0" fmla="*/ 0 h 5590381"/>
                      <a:gd name="connsiteX1" fmla="*/ 13716 w 13716"/>
                      <a:gd name="connsiteY1" fmla="*/ 0 h 5590381"/>
                      <a:gd name="connsiteX2" fmla="*/ 13716 w 13716"/>
                      <a:gd name="connsiteY2" fmla="*/ 754701 h 5590381"/>
                      <a:gd name="connsiteX3" fmla="*/ 13716 w 13716"/>
                      <a:gd name="connsiteY3" fmla="*/ 1565307 h 5590381"/>
                      <a:gd name="connsiteX4" fmla="*/ 13716 w 13716"/>
                      <a:gd name="connsiteY4" fmla="*/ 2152297 h 5590381"/>
                      <a:gd name="connsiteX5" fmla="*/ 13716 w 13716"/>
                      <a:gd name="connsiteY5" fmla="*/ 2906998 h 5590381"/>
                      <a:gd name="connsiteX6" fmla="*/ 13716 w 13716"/>
                      <a:gd name="connsiteY6" fmla="*/ 3549892 h 5590381"/>
                      <a:gd name="connsiteX7" fmla="*/ 13716 w 13716"/>
                      <a:gd name="connsiteY7" fmla="*/ 4080978 h 5590381"/>
                      <a:gd name="connsiteX8" fmla="*/ 13716 w 13716"/>
                      <a:gd name="connsiteY8" fmla="*/ 4835680 h 5590381"/>
                      <a:gd name="connsiteX9" fmla="*/ 13716 w 13716"/>
                      <a:gd name="connsiteY9" fmla="*/ 5590381 h 5590381"/>
                      <a:gd name="connsiteX10" fmla="*/ 0 w 13716"/>
                      <a:gd name="connsiteY10" fmla="*/ 5590381 h 5590381"/>
                      <a:gd name="connsiteX11" fmla="*/ 0 w 13716"/>
                      <a:gd name="connsiteY11" fmla="*/ 4835680 h 5590381"/>
                      <a:gd name="connsiteX12" fmla="*/ 0 w 13716"/>
                      <a:gd name="connsiteY12" fmla="*/ 4304593 h 5590381"/>
                      <a:gd name="connsiteX13" fmla="*/ 0 w 13716"/>
                      <a:gd name="connsiteY13" fmla="*/ 3773507 h 5590381"/>
                      <a:gd name="connsiteX14" fmla="*/ 0 w 13716"/>
                      <a:gd name="connsiteY14" fmla="*/ 3186517 h 5590381"/>
                      <a:gd name="connsiteX15" fmla="*/ 0 w 13716"/>
                      <a:gd name="connsiteY15" fmla="*/ 2487720 h 5590381"/>
                      <a:gd name="connsiteX16" fmla="*/ 0 w 13716"/>
                      <a:gd name="connsiteY16" fmla="*/ 1956633 h 5590381"/>
                      <a:gd name="connsiteX17" fmla="*/ 0 w 13716"/>
                      <a:gd name="connsiteY17" fmla="*/ 1425547 h 5590381"/>
                      <a:gd name="connsiteX18" fmla="*/ 0 w 13716"/>
                      <a:gd name="connsiteY18" fmla="*/ 614942 h 5590381"/>
                      <a:gd name="connsiteX19" fmla="*/ 0 w 13716"/>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16" h="5590381" fill="none" extrusionOk="0">
                        <a:moveTo>
                          <a:pt x="0" y="0"/>
                        </a:moveTo>
                        <a:cubicBezTo>
                          <a:pt x="6519" y="-664"/>
                          <a:pt x="8288" y="665"/>
                          <a:pt x="13716" y="0"/>
                        </a:cubicBezTo>
                        <a:cubicBezTo>
                          <a:pt x="-9798" y="225076"/>
                          <a:pt x="41703" y="562283"/>
                          <a:pt x="13716" y="754701"/>
                        </a:cubicBezTo>
                        <a:cubicBezTo>
                          <a:pt x="-14271" y="947119"/>
                          <a:pt x="25509" y="1239251"/>
                          <a:pt x="13716" y="1565307"/>
                        </a:cubicBezTo>
                        <a:cubicBezTo>
                          <a:pt x="1923" y="1891363"/>
                          <a:pt x="2588" y="1999140"/>
                          <a:pt x="13716" y="2152297"/>
                        </a:cubicBezTo>
                        <a:cubicBezTo>
                          <a:pt x="24845" y="2305454"/>
                          <a:pt x="24133" y="2598333"/>
                          <a:pt x="13716" y="2906998"/>
                        </a:cubicBezTo>
                        <a:cubicBezTo>
                          <a:pt x="3299" y="3215663"/>
                          <a:pt x="30691" y="3327412"/>
                          <a:pt x="13716" y="3549892"/>
                        </a:cubicBezTo>
                        <a:cubicBezTo>
                          <a:pt x="-3259" y="3772372"/>
                          <a:pt x="33989" y="3843836"/>
                          <a:pt x="13716" y="4080978"/>
                        </a:cubicBezTo>
                        <a:cubicBezTo>
                          <a:pt x="-6557" y="4318120"/>
                          <a:pt x="-8378" y="4511166"/>
                          <a:pt x="13716" y="4835680"/>
                        </a:cubicBezTo>
                        <a:cubicBezTo>
                          <a:pt x="35810" y="5160194"/>
                          <a:pt x="-17642" y="5401748"/>
                          <a:pt x="13716" y="5590381"/>
                        </a:cubicBezTo>
                        <a:cubicBezTo>
                          <a:pt x="8599" y="5590092"/>
                          <a:pt x="6708" y="5590668"/>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3716" h="5590381" stroke="0" extrusionOk="0">
                        <a:moveTo>
                          <a:pt x="0" y="0"/>
                        </a:moveTo>
                        <a:cubicBezTo>
                          <a:pt x="4626" y="620"/>
                          <a:pt x="7856" y="-428"/>
                          <a:pt x="13716" y="0"/>
                        </a:cubicBezTo>
                        <a:cubicBezTo>
                          <a:pt x="36569" y="165299"/>
                          <a:pt x="-959" y="427555"/>
                          <a:pt x="13716" y="698798"/>
                        </a:cubicBezTo>
                        <a:cubicBezTo>
                          <a:pt x="28391" y="970041"/>
                          <a:pt x="15108" y="1226199"/>
                          <a:pt x="13716" y="1397595"/>
                        </a:cubicBezTo>
                        <a:cubicBezTo>
                          <a:pt x="12324" y="1568991"/>
                          <a:pt x="34226" y="1794517"/>
                          <a:pt x="13716" y="2152297"/>
                        </a:cubicBezTo>
                        <a:cubicBezTo>
                          <a:pt x="-6794" y="2510077"/>
                          <a:pt x="36274" y="2594424"/>
                          <a:pt x="13716" y="2739287"/>
                        </a:cubicBezTo>
                        <a:cubicBezTo>
                          <a:pt x="-8842" y="2884150"/>
                          <a:pt x="22545" y="3129706"/>
                          <a:pt x="13716" y="3493988"/>
                        </a:cubicBezTo>
                        <a:cubicBezTo>
                          <a:pt x="4887" y="3858270"/>
                          <a:pt x="49629" y="4041447"/>
                          <a:pt x="13716" y="4304593"/>
                        </a:cubicBezTo>
                        <a:cubicBezTo>
                          <a:pt x="-22197" y="4567740"/>
                          <a:pt x="45055" y="5149125"/>
                          <a:pt x="13716" y="5590381"/>
                        </a:cubicBezTo>
                        <a:cubicBezTo>
                          <a:pt x="9649" y="5590058"/>
                          <a:pt x="6483" y="5589928"/>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Angry Face with No Fill">
            <a:extLst>
              <a:ext uri="{FF2B5EF4-FFF2-40B4-BE49-F238E27FC236}">
                <a16:creationId xmlns:a16="http://schemas.microsoft.com/office/drawing/2014/main" id="{132C21D7-DCE1-4AF1-A15F-8B048FA77F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90722" y="630936"/>
            <a:ext cx="3913632" cy="3913632"/>
          </a:xfrm>
          <a:prstGeom prst="rect">
            <a:avLst/>
          </a:prstGeom>
        </p:spPr>
      </p:pic>
      <p:sp>
        <p:nvSpPr>
          <p:cNvPr id="3" name="Content Placeholder 2"/>
          <p:cNvSpPr>
            <a:spLocks noGrp="1"/>
          </p:cNvSpPr>
          <p:nvPr>
            <p:ph idx="1"/>
          </p:nvPr>
        </p:nvSpPr>
        <p:spPr>
          <a:xfrm>
            <a:off x="3490722" y="4798577"/>
            <a:ext cx="5170932" cy="1428487"/>
          </a:xfrm>
        </p:spPr>
        <p:txBody>
          <a:bodyPr anchor="t">
            <a:normAutofit/>
          </a:bodyPr>
          <a:lstStyle/>
          <a:p>
            <a:pPr marL="0" indent="0" algn="ctr">
              <a:buNone/>
            </a:pPr>
            <a:r>
              <a:rPr lang="en-US" sz="3200" dirty="0">
                <a:latin typeface="Georgia" panose="02040502050405020303" pitchFamily="18" charset="0"/>
                <a:cs typeface="Times New Roman" panose="02020603050405020304" pitchFamily="18" charset="0"/>
              </a:rPr>
              <a:t>Anger is not a normal response to loss.</a:t>
            </a:r>
          </a:p>
          <a:p>
            <a:endParaRPr lang="en-US" sz="1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8812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1490" y="365125"/>
            <a:ext cx="3840085" cy="1692794"/>
          </a:xfrm>
        </p:spPr>
        <p:txBody>
          <a:bodyPr>
            <a:normAutofit/>
          </a:bodyPr>
          <a:lstStyle/>
          <a:p>
            <a:r>
              <a:rPr lang="en-US" sz="3700" b="1" dirty="0">
                <a:latin typeface="Georgia" panose="02040502050405020303" pitchFamily="18" charset="0"/>
              </a:rPr>
              <a:t>Grief IQ: True or False?</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1490" y="2575034"/>
            <a:ext cx="3840085" cy="3462228"/>
          </a:xfrm>
        </p:spPr>
        <p:txBody>
          <a:bodyPr>
            <a:normAutofit/>
          </a:bodyPr>
          <a:lstStyle/>
          <a:p>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pPr marL="0" indent="0" algn="ctr">
              <a:buNone/>
            </a:pPr>
            <a:r>
              <a:rPr lang="en-US" sz="3600" dirty="0">
                <a:latin typeface="Georgia" panose="02040502050405020303" pitchFamily="18" charset="0"/>
                <a:cs typeface="Times New Roman" panose="02020603050405020304" pitchFamily="18" charset="0"/>
              </a:rPr>
              <a:t>Crying can help with resolving grief.</a:t>
            </a:r>
          </a:p>
          <a:p>
            <a:endParaRPr lang="en-US" sz="16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ABBB093-0D46-451B-8F20-2D02ADF5E97C}"/>
              </a:ext>
            </a:extLst>
          </p:cNvPr>
          <p:cNvPicPr>
            <a:picLocks noChangeAspect="1"/>
          </p:cNvPicPr>
          <p:nvPr/>
        </p:nvPicPr>
        <p:blipFill rotWithShape="1">
          <a:blip r:embed="rId2"/>
          <a:srcRect l="11049" r="19909"/>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264425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80059" y="2053641"/>
            <a:ext cx="2751871" cy="2760098"/>
          </a:xfrm>
        </p:spPr>
        <p:txBody>
          <a:bodyPr>
            <a:normAutofit/>
          </a:bodyPr>
          <a:lstStyle/>
          <a:p>
            <a:r>
              <a:rPr lang="en-US" b="1" dirty="0">
                <a:solidFill>
                  <a:srgbClr val="FFFFFF"/>
                </a:solidFill>
                <a:latin typeface="Georgia" panose="02040502050405020303" pitchFamily="18" charset="0"/>
              </a:rPr>
              <a:t>Grief IQ: True or False?</a:t>
            </a:r>
          </a:p>
        </p:txBody>
      </p:sp>
      <p:sp>
        <p:nvSpPr>
          <p:cNvPr id="3" name="Content Placeholder 2"/>
          <p:cNvSpPr>
            <a:spLocks noGrp="1"/>
          </p:cNvSpPr>
          <p:nvPr>
            <p:ph idx="1"/>
          </p:nvPr>
        </p:nvSpPr>
        <p:spPr>
          <a:xfrm>
            <a:off x="4567930" y="801866"/>
            <a:ext cx="3979563" cy="5230634"/>
          </a:xfrm>
        </p:spPr>
        <p:txBody>
          <a:bodyPr anchor="ctr">
            <a:normAutofit/>
          </a:bodyPr>
          <a:lstStyle/>
          <a:p>
            <a:endParaRPr lang="en-US" sz="2100" dirty="0">
              <a:solidFill>
                <a:srgbClr val="000000"/>
              </a:solidFill>
              <a:latin typeface="Times New Roman" panose="02020603050405020304" pitchFamily="18" charset="0"/>
              <a:cs typeface="Times New Roman" panose="02020603050405020304" pitchFamily="18" charset="0"/>
            </a:endParaRPr>
          </a:p>
          <a:p>
            <a:endParaRPr lang="en-US" sz="2100" dirty="0">
              <a:solidFill>
                <a:srgbClr val="000000"/>
              </a:solidFill>
              <a:latin typeface="Times New Roman" panose="02020603050405020304" pitchFamily="18" charset="0"/>
              <a:cs typeface="Times New Roman" panose="02020603050405020304" pitchFamily="18" charset="0"/>
            </a:endParaRPr>
          </a:p>
          <a:p>
            <a:pPr marL="0" indent="0">
              <a:buNone/>
            </a:pPr>
            <a:r>
              <a:rPr lang="en-US" sz="3600" dirty="0">
                <a:latin typeface="Georgia" panose="02040502050405020303" pitchFamily="18" charset="0"/>
                <a:cs typeface="Times New Roman" panose="02020603050405020304" pitchFamily="18" charset="0"/>
              </a:rPr>
              <a:t>Each adolescent and young adult grieve differently.</a:t>
            </a:r>
          </a:p>
          <a:p>
            <a:endParaRPr lang="en-US" sz="21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4333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D0E8E8-C530-4B2D-A01A-CCD47590B6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97280" y="1091821"/>
            <a:ext cx="2851185" cy="4674358"/>
          </a:xfrm>
        </p:spPr>
        <p:txBody>
          <a:bodyPr anchor="ctr">
            <a:normAutofit/>
          </a:bodyPr>
          <a:lstStyle/>
          <a:p>
            <a:r>
              <a:rPr lang="en-US" sz="5700" b="1" dirty="0">
                <a:solidFill>
                  <a:schemeClr val="tx1">
                    <a:lumMod val="85000"/>
                    <a:lumOff val="15000"/>
                  </a:schemeClr>
                </a:solidFill>
                <a:latin typeface="Georgia" panose="02040502050405020303" pitchFamily="18" charset="0"/>
              </a:rPr>
              <a:t>Grief IQ: True or False?</a:t>
            </a:r>
          </a:p>
        </p:txBody>
      </p:sp>
      <p:sp>
        <p:nvSpPr>
          <p:cNvPr id="10" name="Freeform: Shape 9">
            <a:extLst>
              <a:ext uri="{FF2B5EF4-FFF2-40B4-BE49-F238E27FC236}">
                <a16:creationId xmlns:a16="http://schemas.microsoft.com/office/drawing/2014/main" id="{53472F09-8E00-4E02-9034-0A382CF663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6936" y="727306"/>
            <a:ext cx="3479868" cy="4639824"/>
          </a:xfrm>
          <a:custGeom>
            <a:avLst/>
            <a:gdLst>
              <a:gd name="connsiteX0" fmla="*/ 2319912 w 4639824"/>
              <a:gd name="connsiteY0" fmla="*/ 0 h 4639824"/>
              <a:gd name="connsiteX1" fmla="*/ 4639824 w 4639824"/>
              <a:gd name="connsiteY1" fmla="*/ 2319912 h 4639824"/>
              <a:gd name="connsiteX2" fmla="*/ 2319912 w 4639824"/>
              <a:gd name="connsiteY2" fmla="*/ 4639824 h 4639824"/>
              <a:gd name="connsiteX3" fmla="*/ 0 w 4639824"/>
              <a:gd name="connsiteY3" fmla="*/ 2319912 h 4639824"/>
              <a:gd name="connsiteX4" fmla="*/ 2319912 w 4639824"/>
              <a:gd name="connsiteY4" fmla="*/ 0 h 4639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9824" h="4639824">
                <a:moveTo>
                  <a:pt x="2319912" y="0"/>
                </a:moveTo>
                <a:cubicBezTo>
                  <a:pt x="3601164" y="0"/>
                  <a:pt x="4639824" y="1038660"/>
                  <a:pt x="4639824" y="2319912"/>
                </a:cubicBezTo>
                <a:cubicBezTo>
                  <a:pt x="4639824" y="3601164"/>
                  <a:pt x="3601164" y="4639824"/>
                  <a:pt x="2319912" y="4639824"/>
                </a:cubicBezTo>
                <a:cubicBezTo>
                  <a:pt x="1038660" y="4639824"/>
                  <a:pt x="0" y="3601164"/>
                  <a:pt x="0" y="2319912"/>
                </a:cubicBezTo>
                <a:cubicBezTo>
                  <a:pt x="0" y="1038660"/>
                  <a:pt x="1038660" y="0"/>
                  <a:pt x="2319912" y="0"/>
                </a:cubicBezTo>
                <a:close/>
              </a:path>
            </a:pathLst>
          </a:cu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Oval 11">
            <a:extLst>
              <a:ext uri="{FF2B5EF4-FFF2-40B4-BE49-F238E27FC236}">
                <a16:creationId xmlns:a16="http://schemas.microsoft.com/office/drawing/2014/main" id="{4DA077B8-7326-4434-87ED-77DF3CF3DC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5420" y="1253852"/>
            <a:ext cx="342900" cy="457200"/>
          </a:xfrm>
          <a:prstGeom prst="ellipse">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F79CDED1-AC9C-4A80-B334-1309DEAD5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60593" y="0"/>
            <a:ext cx="1672061" cy="1711051"/>
          </a:xfrm>
          <a:custGeom>
            <a:avLst/>
            <a:gdLst>
              <a:gd name="connsiteX0" fmla="*/ 1731031 w 2229415"/>
              <a:gd name="connsiteY0" fmla="*/ 1711051 h 1711051"/>
              <a:gd name="connsiteX1" fmla="*/ 2229415 w 2229415"/>
              <a:gd name="connsiteY1" fmla="*/ 1711051 h 1711051"/>
              <a:gd name="connsiteX2" fmla="*/ 2220570 w 2229415"/>
              <a:gd name="connsiteY2" fmla="*/ 1665525 h 1711051"/>
              <a:gd name="connsiteX3" fmla="*/ 118985 w 2229415"/>
              <a:gd name="connsiteY3" fmla="*/ 3008 h 1711051"/>
              <a:gd name="connsiteX4" fmla="*/ 0 w 2229415"/>
              <a:gd name="connsiteY4" fmla="*/ 0 h 1711051"/>
              <a:gd name="connsiteX5" fmla="*/ 0 w 2229415"/>
              <a:gd name="connsiteY5" fmla="*/ 474250 h 1711051"/>
              <a:gd name="connsiteX6" fmla="*/ 187921 w 2229415"/>
              <a:gd name="connsiteY6" fmla="*/ 483739 h 1711051"/>
              <a:gd name="connsiteX7" fmla="*/ 1656728 w 2229415"/>
              <a:gd name="connsiteY7" fmla="*/ 1515386 h 171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9415" h="1711051">
                <a:moveTo>
                  <a:pt x="1731031" y="1711051"/>
                </a:moveTo>
                <a:lnTo>
                  <a:pt x="2229415" y="1711051"/>
                </a:lnTo>
                <a:lnTo>
                  <a:pt x="2220570" y="1665525"/>
                </a:lnTo>
                <a:cubicBezTo>
                  <a:pt x="1951414" y="739745"/>
                  <a:pt x="1119014" y="53700"/>
                  <a:pt x="118985" y="3008"/>
                </a:cubicBezTo>
                <a:lnTo>
                  <a:pt x="0" y="0"/>
                </a:lnTo>
                <a:lnTo>
                  <a:pt x="0" y="474250"/>
                </a:lnTo>
                <a:lnTo>
                  <a:pt x="187921" y="483739"/>
                </a:lnTo>
                <a:cubicBezTo>
                  <a:pt x="836687" y="549625"/>
                  <a:pt x="1385706" y="952924"/>
                  <a:pt x="1656728" y="1515386"/>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Oval 15">
            <a:extLst>
              <a:ext uri="{FF2B5EF4-FFF2-40B4-BE49-F238E27FC236}">
                <a16:creationId xmlns:a16="http://schemas.microsoft.com/office/drawing/2014/main" id="{FD961BDC-5B67-481B-B628-6C15F4724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66528" y="3819513"/>
            <a:ext cx="548640" cy="731520"/>
          </a:xfrm>
          <a:prstGeom prst="ellipse">
            <a:avLst/>
          </a:prstGeom>
          <a:solidFill>
            <a:schemeClr val="accent6">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06CC263E-5CD3-42BB-99F8-3C062C4B5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2929" y="4944229"/>
            <a:ext cx="1234440" cy="1645920"/>
          </a:xfrm>
          <a:prstGeom prst="ellipse">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713594" y="1760562"/>
            <a:ext cx="2686903" cy="3336876"/>
          </a:xfrm>
        </p:spPr>
        <p:txBody>
          <a:bodyPr anchor="ctr">
            <a:normAutofit/>
          </a:bodyPr>
          <a:lstStyle/>
          <a:p>
            <a:endParaRPr lang="en-US" sz="1600" dirty="0">
              <a:solidFill>
                <a:srgbClr val="FFFFFF"/>
              </a:solidFill>
              <a:latin typeface="Times New Roman" panose="02020603050405020304" pitchFamily="18" charset="0"/>
              <a:cs typeface="Times New Roman" panose="02020603050405020304" pitchFamily="18" charset="0"/>
            </a:endParaRPr>
          </a:p>
          <a:p>
            <a:endParaRPr lang="en-US" sz="1600" dirty="0">
              <a:solidFill>
                <a:srgbClr val="FFFFFF"/>
              </a:solidFill>
              <a:latin typeface="Times New Roman" panose="02020603050405020304" pitchFamily="18" charset="0"/>
              <a:cs typeface="Times New Roman" panose="02020603050405020304" pitchFamily="18" charset="0"/>
            </a:endParaRPr>
          </a:p>
          <a:p>
            <a:pPr marL="0" indent="0">
              <a:buNone/>
            </a:pPr>
            <a:endParaRPr lang="en-US" sz="1600" dirty="0">
              <a:solidFill>
                <a:srgbClr val="FFFFFF"/>
              </a:solidFill>
              <a:latin typeface="Georgia" panose="02040502050405020303" pitchFamily="18" charset="0"/>
              <a:cs typeface="Times New Roman" panose="02020603050405020304" pitchFamily="18" charset="0"/>
            </a:endParaRPr>
          </a:p>
          <a:p>
            <a:pPr marL="0" indent="0">
              <a:buNone/>
            </a:pPr>
            <a:endParaRPr lang="en-US" sz="1600" dirty="0">
              <a:solidFill>
                <a:srgbClr val="FFFFFF"/>
              </a:solidFill>
              <a:latin typeface="Georgia" panose="02040502050405020303" pitchFamily="18" charset="0"/>
              <a:cs typeface="Times New Roman" panose="02020603050405020304" pitchFamily="18" charset="0"/>
            </a:endParaRPr>
          </a:p>
          <a:p>
            <a:pPr marL="0" indent="0" algn="ctr">
              <a:buNone/>
            </a:pPr>
            <a:r>
              <a:rPr lang="en-US" sz="3600" dirty="0">
                <a:solidFill>
                  <a:schemeClr val="bg1"/>
                </a:solidFill>
                <a:latin typeface="Georgia" panose="02040502050405020303" pitchFamily="18" charset="0"/>
                <a:cs typeface="Times New Roman" panose="02020603050405020304" pitchFamily="18" charset="0"/>
              </a:rPr>
              <a:t>All losses are the same.</a:t>
            </a:r>
          </a:p>
        </p:txBody>
      </p:sp>
    </p:spTree>
    <p:extLst>
      <p:ext uri="{BB962C8B-B14F-4D97-AF65-F5344CB8AC3E}">
        <p14:creationId xmlns:p14="http://schemas.microsoft.com/office/powerpoint/2010/main" val="4130398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 name="Title 2"/>
          <p:cNvSpPr>
            <a:spLocks noGrp="1"/>
          </p:cNvSpPr>
          <p:nvPr>
            <p:ph type="title"/>
          </p:nvPr>
        </p:nvSpPr>
        <p:spPr>
          <a:xfrm>
            <a:off x="628650" y="365125"/>
            <a:ext cx="4045020" cy="1325563"/>
          </a:xfrm>
        </p:spPr>
        <p:txBody>
          <a:bodyPr>
            <a:normAutofit/>
          </a:bodyPr>
          <a:lstStyle/>
          <a:p>
            <a:r>
              <a:rPr lang="en-US" b="1" dirty="0">
                <a:latin typeface="Georgia" panose="02040502050405020303" pitchFamily="18" charset="0"/>
              </a:rPr>
              <a:t>Grief: What is it?</a:t>
            </a:r>
          </a:p>
        </p:txBody>
      </p:sp>
      <p:sp>
        <p:nvSpPr>
          <p:cNvPr id="137" name="Freeform: Shape 136">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8992" y="1"/>
            <a:ext cx="866357"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Content Placeholder 1"/>
          <p:cNvSpPr>
            <a:spLocks noGrp="1"/>
          </p:cNvSpPr>
          <p:nvPr>
            <p:ph idx="1"/>
          </p:nvPr>
        </p:nvSpPr>
        <p:spPr>
          <a:xfrm>
            <a:off x="628650" y="1825625"/>
            <a:ext cx="4045020" cy="4351338"/>
          </a:xfrm>
        </p:spPr>
        <p:txBody>
          <a:bodyPr>
            <a:normAutofit/>
          </a:bodyPr>
          <a:lstStyle/>
          <a:p>
            <a:pPr marL="0" indent="0">
              <a:buNone/>
            </a:pPr>
            <a:r>
              <a:rPr lang="en-US" dirty="0">
                <a:latin typeface="Georgia" panose="02040502050405020303" pitchFamily="18" charset="0"/>
                <a:cs typeface="Times New Roman" panose="02020603050405020304" pitchFamily="18" charset="0"/>
              </a:rPr>
              <a:t>Grief is…</a:t>
            </a:r>
          </a:p>
          <a:p>
            <a:pPr marL="0" indent="0">
              <a:buNone/>
            </a:pPr>
            <a:r>
              <a:rPr lang="en-US" dirty="0">
                <a:latin typeface="Georgia" panose="02040502050405020303" pitchFamily="18" charset="0"/>
                <a:cs typeface="Times New Roman" panose="02020603050405020304" pitchFamily="18" charset="0"/>
              </a:rPr>
              <a:t> “deep or intense sorrow or distress, especially at the loss or death of someone or something. It is something that causes keen distress or suffering as a response to a loss.”</a:t>
            </a:r>
          </a:p>
        </p:txBody>
      </p:sp>
      <p:sp>
        <p:nvSpPr>
          <p:cNvPr id="139" name="Oval 138">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6138" y="3423959"/>
            <a:ext cx="405617"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94" name="Picture 2" descr="C:\Users\lconnors\AppData\Local\Microsoft\Windows\Temporary Internet Files\Content.IE5\EM9W2BPS\MC900441882[1].wmf"/>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915388" y="1981698"/>
            <a:ext cx="2835788" cy="2250625"/>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a:extLst>
            <a:ext uri="{909E8E84-426E-40DD-AFC4-6F175D3DCCD1}">
              <a14:hiddenFill xmlns:a14="http://schemas.microsoft.com/office/drawing/2010/main">
                <a:solidFill>
                  <a:srgbClr val="FFFFFF"/>
                </a:solidFill>
              </a14:hiddenFill>
            </a:ext>
          </a:extLst>
        </p:spPr>
      </p:pic>
      <p:sp>
        <p:nvSpPr>
          <p:cNvPr id="141" name="Freeform: Shape 140">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2201" y="1"/>
            <a:ext cx="1550211"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dirty="0"/>
          </a:p>
        </p:txBody>
      </p:sp>
      <p:cxnSp>
        <p:nvCxnSpPr>
          <p:cNvPr id="143" name="Straight Connector 142">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04058"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5" name="Freeform: Shape 144">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5592435" y="5166682"/>
            <a:ext cx="1376793"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7145" y="6033795"/>
            <a:ext cx="1493298"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9" name="Freeform: Shape 148">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8772" y="5519196"/>
            <a:ext cx="1005228"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3881946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E1EE4-6779-4459-A25F-D1D48D21D642}"/>
              </a:ext>
            </a:extLst>
          </p:cNvPr>
          <p:cNvSpPr>
            <a:spLocks noGrp="1"/>
          </p:cNvSpPr>
          <p:nvPr>
            <p:ph type="title"/>
          </p:nvPr>
        </p:nvSpPr>
        <p:spPr>
          <a:xfrm>
            <a:off x="1435101" y="365125"/>
            <a:ext cx="7080249" cy="1325563"/>
          </a:xfrm>
        </p:spPr>
        <p:txBody>
          <a:bodyPr>
            <a:normAutofit/>
          </a:bodyPr>
          <a:lstStyle/>
          <a:p>
            <a:r>
              <a:rPr lang="en-US" sz="4300" b="1" dirty="0">
                <a:latin typeface="Georgia" panose="02040502050405020303" pitchFamily="18" charset="0"/>
              </a:rPr>
              <a:t>Grief: A Reaction to Loss </a:t>
            </a:r>
          </a:p>
        </p:txBody>
      </p:sp>
      <p:sp>
        <p:nvSpPr>
          <p:cNvPr id="17" name="Rectangle 12">
            <a:extLst>
              <a:ext uri="{FF2B5EF4-FFF2-40B4-BE49-F238E27FC236}">
                <a16:creationId xmlns:a16="http://schemas.microsoft.com/office/drawing/2014/main" id="{FF0330B1-AAAC-427D-8A95-40380162B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4593"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Arial"/>
              <a:sym typeface="Arial"/>
            </a:endParaRPr>
          </a:p>
        </p:txBody>
      </p:sp>
      <p:pic>
        <p:nvPicPr>
          <p:cNvPr id="4" name="Picture 3">
            <a:extLst>
              <a:ext uri="{FF2B5EF4-FFF2-40B4-BE49-F238E27FC236}">
                <a16:creationId xmlns:a16="http://schemas.microsoft.com/office/drawing/2014/main" id="{9D71692E-7005-4BE1-B8C9-493C2E4EEB66}"/>
              </a:ext>
            </a:extLst>
          </p:cNvPr>
          <p:cNvPicPr>
            <a:picLocks noChangeAspect="1"/>
          </p:cNvPicPr>
          <p:nvPr/>
        </p:nvPicPr>
        <p:blipFill>
          <a:blip r:embed="rId2"/>
          <a:stretch>
            <a:fillRect/>
          </a:stretch>
        </p:blipFill>
        <p:spPr>
          <a:xfrm>
            <a:off x="722409" y="570706"/>
            <a:ext cx="498281" cy="914400"/>
          </a:xfrm>
          <a:prstGeom prst="rect">
            <a:avLst/>
          </a:prstGeom>
        </p:spPr>
      </p:pic>
      <p:graphicFrame>
        <p:nvGraphicFramePr>
          <p:cNvPr id="8" name="Content Placeholder 2">
            <a:extLst>
              <a:ext uri="{FF2B5EF4-FFF2-40B4-BE49-F238E27FC236}">
                <a16:creationId xmlns:a16="http://schemas.microsoft.com/office/drawing/2014/main" id="{4DCEE3E8-B35E-4590-BAA0-EB06C6A683D4}"/>
              </a:ext>
            </a:extLst>
          </p:cNvPr>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7744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 name="Title 1">
            <a:extLst>
              <a:ext uri="{FF2B5EF4-FFF2-40B4-BE49-F238E27FC236}">
                <a16:creationId xmlns:a16="http://schemas.microsoft.com/office/drawing/2014/main" id="{4D7631FA-C35B-4186-8EA8-848C41CEF7A5}"/>
              </a:ext>
            </a:extLst>
          </p:cNvPr>
          <p:cNvSpPr>
            <a:spLocks noGrp="1"/>
          </p:cNvSpPr>
          <p:nvPr>
            <p:ph type="title"/>
          </p:nvPr>
        </p:nvSpPr>
        <p:spPr>
          <a:xfrm>
            <a:off x="429369" y="238539"/>
            <a:ext cx="8263890" cy="1434415"/>
          </a:xfrm>
        </p:spPr>
        <p:txBody>
          <a:bodyPr anchor="b">
            <a:normAutofit/>
          </a:bodyPr>
          <a:lstStyle/>
          <a:p>
            <a:r>
              <a:rPr lang="en-US" sz="4700" b="1" dirty="0">
                <a:latin typeface="Georgia" panose="02040502050405020303" pitchFamily="18" charset="0"/>
              </a:rPr>
              <a:t>The Nature of Grief</a:t>
            </a:r>
          </a:p>
        </p:txBody>
      </p:sp>
      <p:sp>
        <p:nvSpPr>
          <p:cNvPr id="4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3" name="Content Placeholder 2">
            <a:extLst>
              <a:ext uri="{FF2B5EF4-FFF2-40B4-BE49-F238E27FC236}">
                <a16:creationId xmlns:a16="http://schemas.microsoft.com/office/drawing/2014/main" id="{E60FE1BA-CD3A-41C9-8F49-DD891E3674C1}"/>
              </a:ext>
            </a:extLst>
          </p:cNvPr>
          <p:cNvSpPr>
            <a:spLocks noGrp="1"/>
          </p:cNvSpPr>
          <p:nvPr>
            <p:ph idx="1"/>
          </p:nvPr>
        </p:nvSpPr>
        <p:spPr>
          <a:xfrm>
            <a:off x="429369" y="2071316"/>
            <a:ext cx="5035164" cy="4343708"/>
          </a:xfrm>
        </p:spPr>
        <p:txBody>
          <a:bodyPr anchor="t">
            <a:normAutofit fontScale="77500" lnSpcReduction="20000"/>
          </a:bodyPr>
          <a:lstStyle/>
          <a:p>
            <a:pPr>
              <a:lnSpc>
                <a:spcPct val="120000"/>
              </a:lnSpc>
              <a:spcBef>
                <a:spcPts val="0"/>
              </a:spcBef>
            </a:pPr>
            <a:r>
              <a:rPr lang="en-US" sz="2600" dirty="0">
                <a:latin typeface="Georgia" panose="02040502050405020303" pitchFamily="18" charset="0"/>
                <a:cs typeface="Times New Roman" panose="02020603050405020304" pitchFamily="18" charset="0"/>
              </a:rPr>
              <a:t>Grief is different for everyone.</a:t>
            </a:r>
          </a:p>
          <a:p>
            <a:pPr>
              <a:lnSpc>
                <a:spcPct val="120000"/>
              </a:lnSpc>
              <a:spcBef>
                <a:spcPts val="0"/>
              </a:spcBef>
            </a:pPr>
            <a:r>
              <a:rPr lang="en-US" sz="2600" dirty="0">
                <a:latin typeface="Georgia" panose="02040502050405020303" pitchFamily="18" charset="0"/>
                <a:cs typeface="Times New Roman" panose="02020603050405020304" pitchFamily="18" charset="0"/>
              </a:rPr>
              <a:t>Support systems will vary.</a:t>
            </a:r>
          </a:p>
          <a:p>
            <a:pPr>
              <a:lnSpc>
                <a:spcPct val="120000"/>
              </a:lnSpc>
              <a:spcBef>
                <a:spcPts val="0"/>
              </a:spcBef>
            </a:pPr>
            <a:r>
              <a:rPr lang="en-US" sz="2600" dirty="0">
                <a:latin typeface="Georgia" panose="02040502050405020303" pitchFamily="18" charset="0"/>
                <a:cs typeface="Times New Roman" panose="02020603050405020304" pitchFamily="18" charset="0"/>
              </a:rPr>
              <a:t>Resources are not always known or available.</a:t>
            </a:r>
          </a:p>
          <a:p>
            <a:pPr>
              <a:lnSpc>
                <a:spcPct val="120000"/>
              </a:lnSpc>
              <a:spcBef>
                <a:spcPts val="0"/>
              </a:spcBef>
            </a:pPr>
            <a:r>
              <a:rPr lang="en-US" sz="2600" dirty="0">
                <a:latin typeface="Georgia" panose="02040502050405020303" pitchFamily="18" charset="0"/>
                <a:cs typeface="Times New Roman" panose="02020603050405020304" pitchFamily="18" charset="0"/>
              </a:rPr>
              <a:t>Everyone has different coping styles.</a:t>
            </a:r>
          </a:p>
          <a:p>
            <a:pPr>
              <a:lnSpc>
                <a:spcPct val="120000"/>
              </a:lnSpc>
              <a:spcBef>
                <a:spcPts val="0"/>
              </a:spcBef>
            </a:pPr>
            <a:r>
              <a:rPr lang="en-US" sz="2600" dirty="0">
                <a:latin typeface="Georgia" panose="02040502050405020303" pitchFamily="18" charset="0"/>
                <a:cs typeface="Times New Roman" panose="02020603050405020304" pitchFamily="18" charset="0"/>
              </a:rPr>
              <a:t>There are gender differences related to grief.</a:t>
            </a:r>
          </a:p>
          <a:p>
            <a:pPr>
              <a:lnSpc>
                <a:spcPct val="120000"/>
              </a:lnSpc>
              <a:spcBef>
                <a:spcPts val="0"/>
              </a:spcBef>
            </a:pPr>
            <a:r>
              <a:rPr lang="en-US" sz="2600" dirty="0">
                <a:latin typeface="Georgia" panose="02040502050405020303" pitchFamily="18" charset="0"/>
                <a:cs typeface="Times New Roman" panose="02020603050405020304" pitchFamily="18" charset="0"/>
              </a:rPr>
              <a:t>Grief reflects cultural and religious differences.</a:t>
            </a:r>
          </a:p>
          <a:p>
            <a:pPr>
              <a:lnSpc>
                <a:spcPct val="120000"/>
              </a:lnSpc>
              <a:spcBef>
                <a:spcPts val="0"/>
              </a:spcBef>
            </a:pPr>
            <a:r>
              <a:rPr lang="en-US" sz="2600" dirty="0">
                <a:latin typeface="Georgia" panose="02040502050405020303" pitchFamily="18" charset="0"/>
                <a:cs typeface="Times New Roman" panose="02020603050405020304" pitchFamily="18" charset="0"/>
              </a:rPr>
              <a:t>Individuals may be experiencing multiple losses.</a:t>
            </a:r>
          </a:p>
          <a:p>
            <a:pPr>
              <a:lnSpc>
                <a:spcPct val="120000"/>
              </a:lnSpc>
              <a:spcBef>
                <a:spcPts val="0"/>
              </a:spcBef>
            </a:pPr>
            <a:r>
              <a:rPr lang="en-US" sz="2600" dirty="0">
                <a:latin typeface="Georgia" panose="02040502050405020303" pitchFamily="18" charset="0"/>
                <a:cs typeface="Times New Roman" panose="02020603050405020304" pitchFamily="18" charset="0"/>
              </a:rPr>
              <a:t>The grieving journey depends on what else is going on in a person’s life.</a:t>
            </a:r>
          </a:p>
          <a:p>
            <a:endParaRPr lang="en-US" sz="1800" dirty="0"/>
          </a:p>
        </p:txBody>
      </p:sp>
      <p:pic>
        <p:nvPicPr>
          <p:cNvPr id="4" name="Picture 3">
            <a:extLst>
              <a:ext uri="{FF2B5EF4-FFF2-40B4-BE49-F238E27FC236}">
                <a16:creationId xmlns:a16="http://schemas.microsoft.com/office/drawing/2014/main" id="{9A636B73-315F-43ED-8E4E-8A2498C88364}"/>
              </a:ext>
            </a:extLst>
          </p:cNvPr>
          <p:cNvPicPr>
            <a:picLocks noChangeAspect="1"/>
          </p:cNvPicPr>
          <p:nvPr/>
        </p:nvPicPr>
        <p:blipFill rotWithShape="1">
          <a:blip r:embed="rId3"/>
          <a:srcRect l="20941" r="33963"/>
          <a:stretch/>
        </p:blipFill>
        <p:spPr>
          <a:xfrm>
            <a:off x="5756743" y="2093976"/>
            <a:ext cx="2955798" cy="4096512"/>
          </a:xfrm>
          <a:prstGeom prst="rect">
            <a:avLst/>
          </a:prstGeom>
        </p:spPr>
      </p:pic>
    </p:spTree>
    <p:extLst>
      <p:ext uri="{BB962C8B-B14F-4D97-AF65-F5344CB8AC3E}">
        <p14:creationId xmlns:p14="http://schemas.microsoft.com/office/powerpoint/2010/main" val="3296226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0" name="Rectangle 70">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 name="Title 2"/>
          <p:cNvSpPr>
            <a:spLocks noGrp="1"/>
          </p:cNvSpPr>
          <p:nvPr>
            <p:ph type="title"/>
          </p:nvPr>
        </p:nvSpPr>
        <p:spPr>
          <a:xfrm>
            <a:off x="628650" y="365125"/>
            <a:ext cx="4045020" cy="1325563"/>
          </a:xfrm>
        </p:spPr>
        <p:txBody>
          <a:bodyPr>
            <a:normAutofit/>
          </a:bodyPr>
          <a:lstStyle/>
          <a:p>
            <a:pPr algn="ctr"/>
            <a:r>
              <a:rPr lang="en-US" sz="3600" b="1" dirty="0">
                <a:latin typeface="Georgia" panose="02040502050405020303" pitchFamily="18" charset="0"/>
              </a:rPr>
              <a:t>Definition of Loss</a:t>
            </a:r>
          </a:p>
        </p:txBody>
      </p:sp>
      <p:sp>
        <p:nvSpPr>
          <p:cNvPr id="9221" name="Freeform: Shape 72">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8992" y="1"/>
            <a:ext cx="866357"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Content Placeholder 1"/>
          <p:cNvSpPr>
            <a:spLocks noGrp="1"/>
          </p:cNvSpPr>
          <p:nvPr>
            <p:ph idx="1"/>
          </p:nvPr>
        </p:nvSpPr>
        <p:spPr>
          <a:xfrm>
            <a:off x="628650" y="1825625"/>
            <a:ext cx="4045020" cy="4351338"/>
          </a:xfrm>
        </p:spPr>
        <p:txBody>
          <a:bodyPr>
            <a:normAutofit/>
          </a:bodyPr>
          <a:lstStyle/>
          <a:p>
            <a:pPr marL="0" indent="0" algn="ctr">
              <a:buNone/>
            </a:pPr>
            <a:r>
              <a:rPr lang="en-US" sz="3600" dirty="0">
                <a:latin typeface="Georgia" panose="02040502050405020303" pitchFamily="18" charset="0"/>
              </a:rPr>
              <a:t>Loss is the absence of a possession or a future possession of something that is deemed meaningful; absence of a relationship</a:t>
            </a:r>
          </a:p>
        </p:txBody>
      </p:sp>
      <p:sp>
        <p:nvSpPr>
          <p:cNvPr id="75" name="Oval 74">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6138" y="3423959"/>
            <a:ext cx="405617"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18" name="Picture 2" descr="C:\Users\lconnors\AppData\Local\Microsoft\Windows\Temporary Internet Files\Content.IE5\6SDE9X5E\MC900286056[1].wmf"/>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915388" y="1819332"/>
            <a:ext cx="2835788" cy="257535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a:extLst>
            <a:ext uri="{909E8E84-426E-40DD-AFC4-6F175D3DCCD1}">
              <a14:hiddenFill xmlns:a14="http://schemas.microsoft.com/office/drawing/2010/main">
                <a:solidFill>
                  <a:srgbClr val="FFFFFF"/>
                </a:solidFill>
              </a14:hiddenFill>
            </a:ext>
          </a:extLst>
        </p:spPr>
      </p:pic>
      <p:sp>
        <p:nvSpPr>
          <p:cNvPr id="77" name="Freeform: Shape 76">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2201" y="1"/>
            <a:ext cx="1550211"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dirty="0"/>
          </a:p>
        </p:txBody>
      </p:sp>
      <p:cxnSp>
        <p:nvCxnSpPr>
          <p:cNvPr id="79" name="Straight Connector 78">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04058"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81" name="Freeform: Shape 80">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5592435" y="5166682"/>
            <a:ext cx="1376793"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7145" y="6033795"/>
            <a:ext cx="1493298"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5" name="Freeform: Shape 84">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8772" y="5519196"/>
            <a:ext cx="1005228"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2451975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7D5D2E51-A652-4FCB-ADE3-8974F2723C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2" name="Freeform: Shape 81">
            <a:extLst>
              <a:ext uri="{FF2B5EF4-FFF2-40B4-BE49-F238E27FC236}">
                <a16:creationId xmlns:a16="http://schemas.microsoft.com/office/drawing/2014/main" id="{08E18253-076D-4D89-968E-FCD8887E2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83" name="Freeform: Shape 82">
            <a:extLst>
              <a:ext uri="{FF2B5EF4-FFF2-40B4-BE49-F238E27FC236}">
                <a16:creationId xmlns:a16="http://schemas.microsoft.com/office/drawing/2014/main" id="{F6EBCC24-DE3B-4BAD-9624-83E1C2D66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4027"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673" name="Title 1"/>
          <p:cNvSpPr>
            <a:spLocks noGrp="1"/>
          </p:cNvSpPr>
          <p:nvPr>
            <p:ph type="title"/>
          </p:nvPr>
        </p:nvSpPr>
        <p:spPr>
          <a:xfrm>
            <a:off x="329184" y="859536"/>
            <a:ext cx="3627882" cy="1243584"/>
          </a:xfrm>
        </p:spPr>
        <p:txBody>
          <a:bodyPr>
            <a:normAutofit/>
          </a:bodyPr>
          <a:lstStyle/>
          <a:p>
            <a:pPr eaLnBrk="1" hangingPunct="1"/>
            <a:r>
              <a:rPr lang="en-US" sz="3000" dirty="0">
                <a:solidFill>
                  <a:schemeClr val="tx1">
                    <a:lumMod val="65000"/>
                    <a:lumOff val="35000"/>
                  </a:schemeClr>
                </a:solidFill>
              </a:rPr>
              <a:t>Webinar Moderator</a:t>
            </a:r>
          </a:p>
        </p:txBody>
      </p:sp>
      <p:sp>
        <p:nvSpPr>
          <p:cNvPr id="85" name="Rectangle 84">
            <a:extLst>
              <a:ext uri="{FF2B5EF4-FFF2-40B4-BE49-F238E27FC236}">
                <a16:creationId xmlns:a16="http://schemas.microsoft.com/office/drawing/2014/main" id="{8C07AF1D-AB44-447B-BC2F-DBECCC06C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6FCD70E2-BD62-41E4-975D-E58B07928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185062"/>
            <a:ext cx="373761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picture containing drawing&#10;&#10;Description automatically generated">
            <a:extLst>
              <a:ext uri="{FF2B5EF4-FFF2-40B4-BE49-F238E27FC236}">
                <a16:creationId xmlns:a16="http://schemas.microsoft.com/office/drawing/2014/main" id="{82BE0BD4-9988-2C4A-8C0E-EC0892C3A5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7388" y="4489327"/>
            <a:ext cx="3921605" cy="568632"/>
          </a:xfrm>
          <a:prstGeom prst="rect">
            <a:avLst/>
          </a:prstGeom>
        </p:spPr>
      </p:pic>
      <p:pic>
        <p:nvPicPr>
          <p:cNvPr id="19" name="Picture 18" descr="Stacked color bars with 8 different colors" title="Stacked Color Bars">
            <a:extLst>
              <a:ext uri="{FF2B5EF4-FFF2-40B4-BE49-F238E27FC236}">
                <a16:creationId xmlns:a16="http://schemas.microsoft.com/office/drawing/2014/main" id="{1B591279-D57A-2843-A80C-B40FC2739E8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6667" r="-16667"/>
          <a:stretch/>
        </p:blipFill>
        <p:spPr>
          <a:xfrm>
            <a:off x="6982650" y="5883878"/>
            <a:ext cx="2487302" cy="1243651"/>
          </a:xfrm>
          <a:prstGeom prst="rect">
            <a:avLst/>
          </a:prstGeom>
          <a:noFill/>
          <a:ln>
            <a:noFill/>
          </a:ln>
        </p:spPr>
      </p:pic>
      <p:pic>
        <p:nvPicPr>
          <p:cNvPr id="12" name="Content Placeholder 9" descr="tracy mcpherson.jpg">
            <a:extLst>
              <a:ext uri="{FF2B5EF4-FFF2-40B4-BE49-F238E27FC236}">
                <a16:creationId xmlns:a16="http://schemas.microsoft.com/office/drawing/2014/main" id="{FDD665F7-C29C-FD4E-B681-4E971753294D}"/>
              </a:ext>
            </a:extLst>
          </p:cNvPr>
          <p:cNvPicPr>
            <a:picLocks noGrp="1" noChangeAspect="1"/>
          </p:cNvPicPr>
          <p:nvPr>
            <p:ph idx="1"/>
          </p:nvPr>
        </p:nvPicPr>
        <p:blipFill>
          <a:blip r:embed="rId5"/>
          <a:stretch>
            <a:fillRect/>
          </a:stretch>
        </p:blipFill>
        <p:spPr>
          <a:xfrm>
            <a:off x="5863584" y="1806047"/>
            <a:ext cx="1789211" cy="2112264"/>
          </a:xfrm>
          <a:prstGeom prst="rect">
            <a:avLst/>
          </a:prstGeom>
        </p:spPr>
      </p:pic>
      <p:sp>
        <p:nvSpPr>
          <p:cNvPr id="13" name="Content Placeholder 3">
            <a:extLst>
              <a:ext uri="{FF2B5EF4-FFF2-40B4-BE49-F238E27FC236}">
                <a16:creationId xmlns:a16="http://schemas.microsoft.com/office/drawing/2014/main" id="{5CCC818C-DA7C-CF47-A5C1-27C13F09E162}"/>
              </a:ext>
            </a:extLst>
          </p:cNvPr>
          <p:cNvSpPr txBox="1">
            <a:spLocks/>
          </p:cNvSpPr>
          <p:nvPr/>
        </p:nvSpPr>
        <p:spPr>
          <a:xfrm>
            <a:off x="329184" y="2514600"/>
            <a:ext cx="3834254" cy="36667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Font typeface="Arial" panose="020B0604020202020204" pitchFamily="34" charset="0"/>
              <a:buNone/>
            </a:pPr>
            <a:r>
              <a:rPr lang="en-US" sz="2200" b="1" dirty="0"/>
              <a:t>Tracy McPherson, PhD  </a:t>
            </a:r>
          </a:p>
          <a:p>
            <a:pPr marL="0" indent="0">
              <a:buClrTx/>
              <a:buFont typeface="Arial" panose="020B0604020202020204" pitchFamily="34" charset="0"/>
              <a:buNone/>
            </a:pPr>
            <a:r>
              <a:rPr lang="en-US" sz="2000" dirty="0"/>
              <a:t>Senior Research Scientist</a:t>
            </a:r>
          </a:p>
          <a:p>
            <a:pPr marL="0" indent="0">
              <a:buClrTx/>
              <a:buFont typeface="Arial" panose="020B0604020202020204" pitchFamily="34" charset="0"/>
              <a:buNone/>
            </a:pPr>
            <a:r>
              <a:rPr lang="en-US" sz="2000" dirty="0"/>
              <a:t>Public Health Department</a:t>
            </a:r>
          </a:p>
          <a:p>
            <a:pPr marL="0" indent="0">
              <a:buClrTx/>
              <a:buFont typeface="Arial" panose="020B0604020202020204" pitchFamily="34" charset="0"/>
              <a:buNone/>
            </a:pPr>
            <a:r>
              <a:rPr lang="en-US" sz="2000" dirty="0"/>
              <a:t>NORC at the University of Chicago </a:t>
            </a:r>
          </a:p>
          <a:p>
            <a:pPr marL="0" indent="0">
              <a:buClrTx/>
              <a:buFont typeface="Arial" panose="020B0604020202020204" pitchFamily="34" charset="0"/>
              <a:buNone/>
            </a:pPr>
            <a:r>
              <a:rPr lang="en-US" sz="2000" dirty="0"/>
              <a:t>4350 East West Highway 8th Floor, Bethesda, MD 20814 </a:t>
            </a:r>
          </a:p>
          <a:p>
            <a:pPr marL="0" indent="0">
              <a:buClrTx/>
              <a:buFont typeface="Arial" panose="020B0604020202020204" pitchFamily="34" charset="0"/>
              <a:buNone/>
            </a:pPr>
            <a:r>
              <a:rPr lang="en-US" sz="2000" dirty="0"/>
              <a:t>McPherson-Tracy@norc.org</a:t>
            </a:r>
          </a:p>
        </p:txBody>
      </p:sp>
    </p:spTree>
    <p:extLst>
      <p:ext uri="{BB962C8B-B14F-4D97-AF65-F5344CB8AC3E}">
        <p14:creationId xmlns:p14="http://schemas.microsoft.com/office/powerpoint/2010/main" val="3687330319"/>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BBA2A982-D733-4BA8-B66F-1EF8DAB652D6}"/>
              </a:ext>
            </a:extLst>
          </p:cNvPr>
          <p:cNvPicPr>
            <a:picLocks noChangeAspect="1"/>
          </p:cNvPicPr>
          <p:nvPr/>
        </p:nvPicPr>
        <p:blipFill rotWithShape="1">
          <a:blip r:embed="rId2"/>
          <a:srcRect t="13216" r="-1" b="-1"/>
          <a:stretch/>
        </p:blipFill>
        <p:spPr>
          <a:xfrm>
            <a:off x="240030" y="320040"/>
            <a:ext cx="8661654" cy="4303462"/>
          </a:xfrm>
          <a:prstGeom prst="rect">
            <a:avLst/>
          </a:prstGeom>
        </p:spPr>
      </p:pic>
      <p:sp>
        <p:nvSpPr>
          <p:cNvPr id="11" name="Rectangle 10">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p:cNvSpPr>
            <a:spLocks noGrp="1"/>
          </p:cNvSpPr>
          <p:nvPr>
            <p:ph type="title"/>
          </p:nvPr>
        </p:nvSpPr>
        <p:spPr>
          <a:xfrm>
            <a:off x="630936" y="5009083"/>
            <a:ext cx="2167128" cy="1345997"/>
          </a:xfrm>
        </p:spPr>
        <p:txBody>
          <a:bodyPr anchor="ctr">
            <a:noAutofit/>
          </a:bodyPr>
          <a:lstStyle/>
          <a:p>
            <a:r>
              <a:rPr lang="en-US" sz="3600" b="1" dirty="0">
                <a:solidFill>
                  <a:schemeClr val="bg1"/>
                </a:solidFill>
                <a:latin typeface="Georgia" panose="02040502050405020303" pitchFamily="18" charset="0"/>
              </a:rPr>
              <a:t>Death Loss is…</a:t>
            </a:r>
          </a:p>
        </p:txBody>
      </p:sp>
      <p:cxnSp>
        <p:nvCxnSpPr>
          <p:cNvPr id="13" name="Straight Connector 12">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3284982" y="5009083"/>
            <a:ext cx="5232654" cy="1345997"/>
          </a:xfrm>
        </p:spPr>
        <p:txBody>
          <a:bodyPr anchor="ctr">
            <a:normAutofit fontScale="92500" lnSpcReduction="10000"/>
          </a:bodyPr>
          <a:lstStyle/>
          <a:p>
            <a:pPr marL="0" indent="0">
              <a:buNone/>
            </a:pPr>
            <a:endParaRPr lang="en-US" sz="1500" dirty="0">
              <a:solidFill>
                <a:schemeClr val="bg1"/>
              </a:solidFill>
            </a:endParaRPr>
          </a:p>
          <a:p>
            <a:pPr marL="0" indent="0">
              <a:buNone/>
            </a:pPr>
            <a:r>
              <a:rPr lang="en-US" dirty="0">
                <a:solidFill>
                  <a:schemeClr val="bg1"/>
                </a:solidFill>
                <a:latin typeface="Georgia" panose="02040502050405020303" pitchFamily="18" charset="0"/>
              </a:rPr>
              <a:t>Grieving the loss of loved one, family member, pet as a result of death. </a:t>
            </a:r>
          </a:p>
        </p:txBody>
      </p:sp>
    </p:spTree>
    <p:extLst>
      <p:ext uri="{BB962C8B-B14F-4D97-AF65-F5344CB8AC3E}">
        <p14:creationId xmlns:p14="http://schemas.microsoft.com/office/powerpoint/2010/main" val="3029557632"/>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4809090" y="321734"/>
            <a:ext cx="3852309" cy="1135737"/>
          </a:xfrm>
        </p:spPr>
        <p:txBody>
          <a:bodyPr>
            <a:normAutofit/>
          </a:bodyPr>
          <a:lstStyle/>
          <a:p>
            <a:r>
              <a:rPr lang="en-US" sz="3600" b="1" dirty="0">
                <a:latin typeface="Georgia" panose="02040502050405020303" pitchFamily="18" charset="0"/>
              </a:rPr>
              <a:t>Non-Death Loss is…</a:t>
            </a:r>
          </a:p>
        </p:txBody>
      </p:sp>
      <p:pic>
        <p:nvPicPr>
          <p:cNvPr id="4" name="Picture 3">
            <a:extLst>
              <a:ext uri="{FF2B5EF4-FFF2-40B4-BE49-F238E27FC236}">
                <a16:creationId xmlns:a16="http://schemas.microsoft.com/office/drawing/2014/main" id="{144B2FBF-408A-49A6-A743-043E9DE4C4C8}"/>
              </a:ext>
            </a:extLst>
          </p:cNvPr>
          <p:cNvPicPr>
            <a:picLocks noChangeAspect="1"/>
          </p:cNvPicPr>
          <p:nvPr/>
        </p:nvPicPr>
        <p:blipFill>
          <a:blip r:embed="rId2"/>
          <a:stretch>
            <a:fillRect/>
          </a:stretch>
        </p:blipFill>
        <p:spPr>
          <a:xfrm>
            <a:off x="482600" y="1444979"/>
            <a:ext cx="3968040" cy="3968040"/>
          </a:xfrm>
          <a:prstGeom prst="rect">
            <a:avLst/>
          </a:prstGeom>
        </p:spPr>
      </p:pic>
      <p:grpSp>
        <p:nvGrpSpPr>
          <p:cNvPr id="11" name="Group 10">
            <a:extLst>
              <a:ext uri="{FF2B5EF4-FFF2-40B4-BE49-F238E27FC236}">
                <a16:creationId xmlns:a16="http://schemas.microsoft.com/office/drawing/2014/main" id="{4724F874-E407-41A5-918C-1CF5DF5269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822960" cy="1097280"/>
            <a:chOff x="11094720" y="0"/>
            <a:chExt cx="1097280" cy="1097280"/>
          </a:xfrm>
        </p:grpSpPr>
        <p:sp>
          <p:nvSpPr>
            <p:cNvPr id="12" name="Isosceles Triangle 11">
              <a:extLst>
                <a:ext uri="{FF2B5EF4-FFF2-40B4-BE49-F238E27FC236}">
                  <a16:creationId xmlns:a16="http://schemas.microsoft.com/office/drawing/2014/main" id="{EBB12D3E-DD63-469B-A687-14E38AE471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CC10F17-490D-41AE-9B38-7F39AF738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Content Placeholder 1"/>
          <p:cNvSpPr>
            <a:spLocks noGrp="1"/>
          </p:cNvSpPr>
          <p:nvPr>
            <p:ph idx="1"/>
          </p:nvPr>
        </p:nvSpPr>
        <p:spPr>
          <a:xfrm>
            <a:off x="4809090" y="1782981"/>
            <a:ext cx="3852309" cy="4393982"/>
          </a:xfrm>
        </p:spPr>
        <p:txBody>
          <a:bodyPr>
            <a:normAutofit fontScale="32500" lnSpcReduction="20000"/>
          </a:bodyPr>
          <a:lstStyle/>
          <a:p>
            <a:pPr marL="0" indent="0">
              <a:lnSpc>
                <a:spcPct val="120000"/>
              </a:lnSpc>
              <a:spcBef>
                <a:spcPts val="0"/>
              </a:spcBef>
              <a:buNone/>
            </a:pPr>
            <a:r>
              <a:rPr lang="en-US" sz="7600" dirty="0">
                <a:latin typeface="Georgia" panose="02040502050405020303" pitchFamily="18" charset="0"/>
              </a:rPr>
              <a:t>Grieving the loss of anything significant to a person’s physical, psychological, spiritual, and interpersonal lives. Throughout a person’s life, they will experience many non-death losses. </a:t>
            </a:r>
          </a:p>
          <a:p>
            <a:pPr marL="0" indent="0">
              <a:buNone/>
            </a:pPr>
            <a:endParaRPr lang="en-US" sz="3300" dirty="0">
              <a:latin typeface="Georgia" panose="02040502050405020303" pitchFamily="18" charset="0"/>
            </a:endParaRPr>
          </a:p>
          <a:p>
            <a:pPr marL="0" indent="0">
              <a:buNone/>
            </a:pPr>
            <a:endParaRPr lang="en-US" dirty="0"/>
          </a:p>
          <a:p>
            <a:pPr marL="0" indent="0">
              <a:buNone/>
            </a:pPr>
            <a:endParaRPr lang="en-US" sz="1700" dirty="0"/>
          </a:p>
          <a:p>
            <a:pPr marL="0" indent="0">
              <a:buNone/>
            </a:pPr>
            <a:endParaRPr lang="en-US" sz="1700" dirty="0"/>
          </a:p>
          <a:p>
            <a:pPr marL="0" indent="0" algn="r">
              <a:buNone/>
            </a:pPr>
            <a:r>
              <a:rPr lang="en-US" sz="1700" dirty="0"/>
              <a:t>Retrieved from </a:t>
            </a:r>
            <a:r>
              <a:rPr lang="en-US" sz="1700" dirty="0">
                <a:hlinkClick r:id="rId3"/>
              </a:rPr>
              <a:t>https://whatsyourgrief.com/types-of-grief-2/</a:t>
            </a:r>
            <a:endParaRPr lang="en-US" sz="1700" dirty="0"/>
          </a:p>
        </p:txBody>
      </p:sp>
      <p:grpSp>
        <p:nvGrpSpPr>
          <p:cNvPr id="15" name="Group 14">
            <a:extLst>
              <a:ext uri="{FF2B5EF4-FFF2-40B4-BE49-F238E27FC236}">
                <a16:creationId xmlns:a16="http://schemas.microsoft.com/office/drawing/2014/main" id="{DC8D6E3B-FFED-480F-941D-FE376375B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83455" y="4601497"/>
            <a:ext cx="760545" cy="2017580"/>
            <a:chOff x="11177940" y="4601497"/>
            <a:chExt cx="1014060" cy="2017580"/>
          </a:xfrm>
        </p:grpSpPr>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05654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347943-C796-4310-95FF-A7C9018CC0C2}"/>
              </a:ext>
            </a:extLst>
          </p:cNvPr>
          <p:cNvPicPr>
            <a:picLocks noChangeAspect="1"/>
          </p:cNvPicPr>
          <p:nvPr/>
        </p:nvPicPr>
        <p:blipFill rotWithShape="1">
          <a:blip r:embed="rId2"/>
          <a:srcRect l="11000" r="-1" b="-1"/>
          <a:stretch/>
        </p:blipFill>
        <p:spPr>
          <a:xfrm>
            <a:off x="20" y="10"/>
            <a:ext cx="9143979"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2" name="Title 1"/>
          <p:cNvSpPr>
            <a:spLocks noGrp="1"/>
          </p:cNvSpPr>
          <p:nvPr>
            <p:ph type="title"/>
          </p:nvPr>
        </p:nvSpPr>
        <p:spPr>
          <a:xfrm>
            <a:off x="532086" y="1913950"/>
            <a:ext cx="3153102" cy="1342754"/>
          </a:xfrm>
        </p:spPr>
        <p:txBody>
          <a:bodyPr>
            <a:normAutofit/>
          </a:bodyPr>
          <a:lstStyle/>
          <a:p>
            <a:pPr algn="ctr"/>
            <a:r>
              <a:rPr lang="en-US" sz="3200" b="1" dirty="0">
                <a:latin typeface="Georgia" panose="02040502050405020303" pitchFamily="18" charset="0"/>
              </a:rPr>
              <a:t>Reflective Activity </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4137" y="3417573"/>
            <a:ext cx="3444765" cy="2619839"/>
          </a:xfrm>
        </p:spPr>
        <p:txBody>
          <a:bodyPr anchor="ctr">
            <a:normAutofit fontScale="70000" lnSpcReduction="20000"/>
          </a:bodyPr>
          <a:lstStyle/>
          <a:p>
            <a:endParaRPr lang="en-US" sz="1600" i="1" dirty="0"/>
          </a:p>
          <a:p>
            <a:endParaRPr lang="en-US" sz="1600" i="1" dirty="0"/>
          </a:p>
          <a:p>
            <a:pPr marL="0" indent="0">
              <a:buNone/>
            </a:pPr>
            <a:endParaRPr lang="en-US" sz="2400" dirty="0">
              <a:latin typeface="Georgia" panose="02040502050405020303" pitchFamily="18" charset="0"/>
              <a:cs typeface="Times New Roman" panose="02020603050405020304" pitchFamily="18" charset="0"/>
            </a:endParaRPr>
          </a:p>
          <a:p>
            <a:pPr marL="0" indent="0" algn="ctr">
              <a:lnSpc>
                <a:spcPct val="110000"/>
              </a:lnSpc>
              <a:spcBef>
                <a:spcPts val="0"/>
              </a:spcBef>
              <a:buNone/>
            </a:pPr>
            <a:r>
              <a:rPr lang="en-US" sz="3400" dirty="0">
                <a:latin typeface="Georgia" panose="02040502050405020303" pitchFamily="18" charset="0"/>
                <a:cs typeface="Times New Roman" panose="02020603050405020304" pitchFamily="18" charset="0"/>
              </a:rPr>
              <a:t>Think about losses adolescents and young adults have experienced and/or may be experiencing now? </a:t>
            </a:r>
          </a:p>
          <a:p>
            <a:pPr>
              <a:lnSpc>
                <a:spcPct val="110000"/>
              </a:lnSpc>
              <a:spcBef>
                <a:spcPts val="0"/>
              </a:spcBef>
            </a:pPr>
            <a:endParaRPr lang="en-US" sz="3400" i="1" dirty="0">
              <a:latin typeface="Georgia" panose="02040502050405020303" pitchFamily="18" charset="0"/>
            </a:endParaRPr>
          </a:p>
          <a:p>
            <a:endParaRPr lang="en-US" sz="2400" i="1" dirty="0">
              <a:latin typeface="Georgia" panose="02040502050405020303" pitchFamily="18" charset="0"/>
            </a:endParaRPr>
          </a:p>
          <a:p>
            <a:endParaRPr lang="en-US" sz="2400" i="1" dirty="0">
              <a:latin typeface="Georgia" panose="02040502050405020303" pitchFamily="18" charset="0"/>
            </a:endParaRPr>
          </a:p>
          <a:p>
            <a:endParaRPr lang="en-US" sz="1600" dirty="0"/>
          </a:p>
        </p:txBody>
      </p:sp>
    </p:spTree>
    <p:extLst>
      <p:ext uri="{BB962C8B-B14F-4D97-AF65-F5344CB8AC3E}">
        <p14:creationId xmlns:p14="http://schemas.microsoft.com/office/powerpoint/2010/main" val="1290578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365125"/>
            <a:ext cx="7886700" cy="1325563"/>
          </a:xfrm>
        </p:spPr>
        <p:txBody>
          <a:bodyPr>
            <a:normAutofit/>
          </a:bodyPr>
          <a:lstStyle/>
          <a:p>
            <a:r>
              <a:rPr lang="en-US" sz="3600" b="1" dirty="0">
                <a:latin typeface="Georgia" panose="02040502050405020303" pitchFamily="18" charset="0"/>
              </a:rPr>
              <a:t>Various Losses </a:t>
            </a:r>
          </a:p>
        </p:txBody>
      </p:sp>
      <p:sp>
        <p:nvSpPr>
          <p:cNvPr id="2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28650" y="1929384"/>
            <a:ext cx="7886700" cy="4251960"/>
          </a:xfrm>
        </p:spPr>
        <p:txBody>
          <a:bodyPr>
            <a:noAutofit/>
          </a:bodyPr>
          <a:lstStyle/>
          <a:p>
            <a:pPr>
              <a:lnSpc>
                <a:spcPct val="100000"/>
              </a:lnSpc>
              <a:spcBef>
                <a:spcPts val="0"/>
              </a:spcBef>
            </a:pPr>
            <a:r>
              <a:rPr lang="en-US" sz="2400" dirty="0">
                <a:latin typeface="Georgia" panose="02040502050405020303" pitchFamily="18" charset="0"/>
                <a:cs typeface="Times New Roman" panose="02020603050405020304" pitchFamily="18" charset="0"/>
              </a:rPr>
              <a:t>Loss of a girlfriend or boyfriend </a:t>
            </a:r>
          </a:p>
          <a:p>
            <a:pPr>
              <a:lnSpc>
                <a:spcPct val="100000"/>
              </a:lnSpc>
              <a:spcBef>
                <a:spcPts val="0"/>
              </a:spcBef>
            </a:pPr>
            <a:r>
              <a:rPr lang="en-US" sz="2400" dirty="0">
                <a:latin typeface="Georgia" panose="02040502050405020303" pitchFamily="18" charset="0"/>
                <a:cs typeface="Times New Roman" panose="02020603050405020304" pitchFamily="18" charset="0"/>
              </a:rPr>
              <a:t>Loss of spouse through death or divorce</a:t>
            </a:r>
          </a:p>
          <a:p>
            <a:pPr>
              <a:lnSpc>
                <a:spcPct val="100000"/>
              </a:lnSpc>
              <a:spcBef>
                <a:spcPts val="0"/>
              </a:spcBef>
            </a:pPr>
            <a:r>
              <a:rPr lang="en-US" sz="2400" dirty="0">
                <a:latin typeface="Georgia" panose="02040502050405020303" pitchFamily="18" charset="0"/>
                <a:cs typeface="Times New Roman" panose="02020603050405020304" pitchFamily="18" charset="0"/>
              </a:rPr>
              <a:t>Loss of a parent or child through death or divorce</a:t>
            </a:r>
          </a:p>
          <a:p>
            <a:pPr>
              <a:lnSpc>
                <a:spcPct val="100000"/>
              </a:lnSpc>
              <a:spcBef>
                <a:spcPts val="0"/>
              </a:spcBef>
            </a:pPr>
            <a:r>
              <a:rPr lang="en-US" sz="2400" dirty="0">
                <a:latin typeface="Georgia" panose="02040502050405020303" pitchFamily="18" charset="0"/>
                <a:cs typeface="Times New Roman" panose="02020603050405020304" pitchFamily="18" charset="0"/>
              </a:rPr>
              <a:t>Loss of a family member or friend through moving, relocation, death</a:t>
            </a:r>
          </a:p>
          <a:p>
            <a:pPr>
              <a:lnSpc>
                <a:spcPct val="100000"/>
              </a:lnSpc>
              <a:spcBef>
                <a:spcPts val="0"/>
              </a:spcBef>
            </a:pPr>
            <a:r>
              <a:rPr lang="en-US" sz="2400" dirty="0">
                <a:latin typeface="Georgia" panose="02040502050405020303" pitchFamily="18" charset="0"/>
                <a:cs typeface="Times New Roman" panose="02020603050405020304" pitchFamily="18" charset="0"/>
              </a:rPr>
              <a:t>Loss of a child through miscarriage, stillbirth, adoption, abortion</a:t>
            </a:r>
          </a:p>
          <a:p>
            <a:pPr>
              <a:lnSpc>
                <a:spcPct val="100000"/>
              </a:lnSpc>
              <a:spcBef>
                <a:spcPts val="0"/>
              </a:spcBef>
            </a:pPr>
            <a:r>
              <a:rPr lang="en-US" sz="2400" dirty="0">
                <a:latin typeface="Georgia" panose="02040502050405020303" pitchFamily="18" charset="0"/>
                <a:cs typeface="Times New Roman" panose="02020603050405020304" pitchFamily="18" charset="0"/>
              </a:rPr>
              <a:t>Loss of motherhood or fatherhood/fertility</a:t>
            </a:r>
          </a:p>
          <a:p>
            <a:pPr>
              <a:lnSpc>
                <a:spcPct val="100000"/>
              </a:lnSpc>
              <a:spcBef>
                <a:spcPts val="0"/>
              </a:spcBef>
            </a:pPr>
            <a:r>
              <a:rPr lang="en-US" sz="2400" dirty="0">
                <a:latin typeface="Georgia" panose="02040502050405020303" pitchFamily="18" charset="0"/>
                <a:cs typeface="Times New Roman" panose="02020603050405020304" pitchFamily="18" charset="0"/>
              </a:rPr>
              <a:t>Loss of a beloved pet</a:t>
            </a:r>
          </a:p>
          <a:p>
            <a:pPr>
              <a:lnSpc>
                <a:spcPct val="100000"/>
              </a:lnSpc>
              <a:spcBef>
                <a:spcPts val="0"/>
              </a:spcBef>
            </a:pPr>
            <a:r>
              <a:rPr lang="en-US" sz="2400" dirty="0">
                <a:latin typeface="Georgia" panose="02040502050405020303" pitchFamily="18" charset="0"/>
                <a:cs typeface="Times New Roman" panose="02020603050405020304" pitchFamily="18" charset="0"/>
              </a:rPr>
              <a:t>Loss of relationships or friends</a:t>
            </a:r>
          </a:p>
          <a:p>
            <a:pPr>
              <a:lnSpc>
                <a:spcPct val="100000"/>
              </a:lnSpc>
              <a:spcBef>
                <a:spcPts val="0"/>
              </a:spcBef>
            </a:pPr>
            <a:r>
              <a:rPr lang="en-US" sz="2400" dirty="0">
                <a:latin typeface="Georgia" panose="02040502050405020303" pitchFamily="18" charset="0"/>
                <a:cs typeface="Times New Roman" panose="02020603050405020304" pitchFamily="18" charset="0"/>
              </a:rPr>
              <a:t>Loss of virginity</a:t>
            </a:r>
          </a:p>
        </p:txBody>
      </p:sp>
    </p:spTree>
    <p:extLst>
      <p:ext uri="{BB962C8B-B14F-4D97-AF65-F5344CB8AC3E}">
        <p14:creationId xmlns:p14="http://schemas.microsoft.com/office/powerpoint/2010/main" val="2021935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0022" y="365760"/>
            <a:ext cx="7025402" cy="1188720"/>
          </a:xfrm>
        </p:spPr>
        <p:txBody>
          <a:bodyPr>
            <a:normAutofit/>
          </a:bodyPr>
          <a:lstStyle/>
          <a:p>
            <a:r>
              <a:rPr lang="en-US" sz="3600" b="1" dirty="0">
                <a:latin typeface="Georgia" panose="02040502050405020303" pitchFamily="18" charset="0"/>
              </a:rPr>
              <a:t>Various Losses  </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23075"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0"/>
            <a:ext cx="9144000"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728740"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p:cNvSpPr>
            <a:spLocks noGrp="1"/>
          </p:cNvSpPr>
          <p:nvPr>
            <p:ph idx="1"/>
          </p:nvPr>
        </p:nvSpPr>
        <p:spPr>
          <a:xfrm>
            <a:off x="1240022" y="2176272"/>
            <a:ext cx="7025403" cy="4041648"/>
          </a:xfrm>
        </p:spPr>
        <p:txBody>
          <a:bodyPr anchor="t">
            <a:normAutofit lnSpcReduction="10000"/>
          </a:bodyPr>
          <a:lstStyle/>
          <a:p>
            <a:pPr>
              <a:lnSpc>
                <a:spcPct val="110000"/>
              </a:lnSpc>
              <a:spcBef>
                <a:spcPts val="0"/>
              </a:spcBef>
            </a:pPr>
            <a:r>
              <a:rPr lang="en-US" sz="2400" dirty="0">
                <a:latin typeface="Georgia" panose="02040502050405020303" pitchFamily="18" charset="0"/>
                <a:cs typeface="Times New Roman" panose="02020603050405020304" pitchFamily="18" charset="0"/>
              </a:rPr>
              <a:t>Loss of functioning through disability</a:t>
            </a:r>
          </a:p>
          <a:p>
            <a:pPr>
              <a:lnSpc>
                <a:spcPct val="110000"/>
              </a:lnSpc>
              <a:spcBef>
                <a:spcPts val="0"/>
              </a:spcBef>
            </a:pPr>
            <a:r>
              <a:rPr lang="en-US" sz="2400" dirty="0">
                <a:latin typeface="Georgia" panose="02040502050405020303" pitchFamily="18" charset="0"/>
                <a:cs typeface="Times New Roman" panose="02020603050405020304" pitchFamily="18" charset="0"/>
              </a:rPr>
              <a:t>Loss of sense of identity</a:t>
            </a:r>
          </a:p>
          <a:p>
            <a:pPr>
              <a:lnSpc>
                <a:spcPct val="110000"/>
              </a:lnSpc>
              <a:spcBef>
                <a:spcPts val="0"/>
              </a:spcBef>
            </a:pPr>
            <a:r>
              <a:rPr lang="en-US" sz="2400" dirty="0">
                <a:latin typeface="Georgia" panose="02040502050405020303" pitchFamily="18" charset="0"/>
                <a:cs typeface="Times New Roman" panose="02020603050405020304" pitchFamily="18" charset="0"/>
              </a:rPr>
              <a:t>Loss of sense of security</a:t>
            </a:r>
          </a:p>
          <a:p>
            <a:pPr>
              <a:lnSpc>
                <a:spcPct val="110000"/>
              </a:lnSpc>
              <a:spcBef>
                <a:spcPts val="0"/>
              </a:spcBef>
            </a:pPr>
            <a:r>
              <a:rPr lang="en-US" sz="2400" dirty="0">
                <a:latin typeface="Georgia" panose="02040502050405020303" pitchFamily="18" charset="0"/>
                <a:cs typeface="Times New Roman" panose="02020603050405020304" pitchFamily="18" charset="0"/>
              </a:rPr>
              <a:t>Loss of childhood through abuse or neglect</a:t>
            </a:r>
          </a:p>
          <a:p>
            <a:pPr>
              <a:lnSpc>
                <a:spcPct val="110000"/>
              </a:lnSpc>
              <a:spcBef>
                <a:spcPts val="0"/>
              </a:spcBef>
            </a:pPr>
            <a:r>
              <a:rPr lang="en-US" sz="2400" dirty="0">
                <a:latin typeface="Georgia" panose="02040502050405020303" pitchFamily="18" charset="0"/>
                <a:cs typeface="Times New Roman" panose="02020603050405020304" pitchFamily="18" charset="0"/>
              </a:rPr>
              <a:t>Loss of a job or financial stability/loss of money</a:t>
            </a:r>
          </a:p>
          <a:p>
            <a:pPr>
              <a:lnSpc>
                <a:spcPct val="110000"/>
              </a:lnSpc>
              <a:spcBef>
                <a:spcPts val="0"/>
              </a:spcBef>
            </a:pPr>
            <a:r>
              <a:rPr lang="en-US" sz="2400" dirty="0">
                <a:latin typeface="Georgia" panose="02040502050405020303" pitchFamily="18" charset="0"/>
                <a:cs typeface="Times New Roman" panose="02020603050405020304" pitchFamily="18" charset="0"/>
              </a:rPr>
              <a:t>Loss of health due to illnesses or diseases</a:t>
            </a:r>
          </a:p>
          <a:p>
            <a:pPr>
              <a:lnSpc>
                <a:spcPct val="110000"/>
              </a:lnSpc>
              <a:spcBef>
                <a:spcPts val="0"/>
              </a:spcBef>
            </a:pPr>
            <a:r>
              <a:rPr lang="en-US" sz="2400" dirty="0">
                <a:latin typeface="Georgia" panose="02040502050405020303" pitchFamily="18" charset="0"/>
                <a:cs typeface="Times New Roman" panose="02020603050405020304" pitchFamily="18" charset="0"/>
              </a:rPr>
              <a:t>Loss of a home or material possessions</a:t>
            </a:r>
          </a:p>
          <a:p>
            <a:pPr>
              <a:lnSpc>
                <a:spcPct val="110000"/>
              </a:lnSpc>
              <a:spcBef>
                <a:spcPts val="0"/>
              </a:spcBef>
            </a:pPr>
            <a:r>
              <a:rPr lang="en-US" sz="2400" dirty="0">
                <a:latin typeface="Georgia" panose="02040502050405020303" pitchFamily="18" charset="0"/>
                <a:cs typeface="Times New Roman" panose="02020603050405020304" pitchFamily="18" charset="0"/>
              </a:rPr>
              <a:t>Loss of a parent through degeneration of the brain, Alzheimer’s, or Dementia</a:t>
            </a:r>
          </a:p>
          <a:p>
            <a:pPr>
              <a:lnSpc>
                <a:spcPct val="110000"/>
              </a:lnSpc>
              <a:spcBef>
                <a:spcPts val="0"/>
              </a:spcBef>
            </a:pPr>
            <a:r>
              <a:rPr lang="en-US" sz="2400" dirty="0">
                <a:latin typeface="Georgia" panose="02040502050405020303" pitchFamily="18" charset="0"/>
                <a:cs typeface="Times New Roman" panose="02020603050405020304" pitchFamily="18" charset="0"/>
              </a:rPr>
              <a:t>Loss of parents due to college transition</a:t>
            </a:r>
          </a:p>
          <a:p>
            <a:endParaRPr lang="en-US" sz="1800" i="1" dirty="0"/>
          </a:p>
          <a:p>
            <a:endParaRPr lang="en-US" sz="1800" i="1" dirty="0"/>
          </a:p>
          <a:p>
            <a:endParaRPr lang="en-US" sz="1800" i="1" dirty="0">
              <a:latin typeface="Georgia" panose="02040502050405020303" pitchFamily="18" charset="0"/>
            </a:endParaRPr>
          </a:p>
          <a:p>
            <a:endParaRPr lang="en-US" sz="1800" i="1" dirty="0">
              <a:latin typeface="Georgia" panose="02040502050405020303" pitchFamily="18" charset="0"/>
            </a:endParaRPr>
          </a:p>
          <a:p>
            <a:endParaRPr lang="en-US" sz="1800" i="1" dirty="0">
              <a:latin typeface="Georgia" panose="02040502050405020303" pitchFamily="18" charset="0"/>
            </a:endParaRPr>
          </a:p>
          <a:p>
            <a:endParaRPr lang="en-US" sz="1800" dirty="0"/>
          </a:p>
        </p:txBody>
      </p:sp>
    </p:spTree>
    <p:extLst>
      <p:ext uri="{BB962C8B-B14F-4D97-AF65-F5344CB8AC3E}">
        <p14:creationId xmlns:p14="http://schemas.microsoft.com/office/powerpoint/2010/main" val="2788031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0936" y="548640"/>
            <a:ext cx="2700645" cy="5431536"/>
          </a:xfrm>
        </p:spPr>
        <p:txBody>
          <a:bodyPr>
            <a:normAutofit/>
          </a:bodyPr>
          <a:lstStyle/>
          <a:p>
            <a:r>
              <a:rPr lang="en-US" sz="3600" b="1" dirty="0">
                <a:latin typeface="Georgia" panose="02040502050405020303" pitchFamily="18" charset="0"/>
              </a:rPr>
              <a:t>Various Losses  </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844813" y="552091"/>
            <a:ext cx="4668251" cy="5431536"/>
          </a:xfrm>
        </p:spPr>
        <p:txBody>
          <a:bodyPr anchor="ctr">
            <a:normAutofit fontScale="40000" lnSpcReduction="20000"/>
          </a:bodyPr>
          <a:lstStyle/>
          <a:p>
            <a:endParaRPr lang="en-US" sz="2400" dirty="0">
              <a:latin typeface="Georgia" panose="02040502050405020303" pitchFamily="18" charset="0"/>
              <a:cs typeface="Times New Roman" panose="02020603050405020304" pitchFamily="18" charset="0"/>
            </a:endParaRPr>
          </a:p>
          <a:p>
            <a:endParaRPr lang="en-US" sz="2400" dirty="0">
              <a:latin typeface="Georgia" panose="02040502050405020303" pitchFamily="18" charset="0"/>
              <a:cs typeface="Times New Roman" panose="02020603050405020304" pitchFamily="18" charset="0"/>
            </a:endParaRPr>
          </a:p>
          <a:p>
            <a:endParaRPr lang="en-US" sz="2400" dirty="0">
              <a:latin typeface="Georgia" panose="02040502050405020303" pitchFamily="18" charset="0"/>
              <a:cs typeface="Times New Roman" panose="02020603050405020304" pitchFamily="18" charset="0"/>
            </a:endParaRPr>
          </a:p>
          <a:p>
            <a:endParaRPr lang="en-US" sz="2400" dirty="0">
              <a:latin typeface="Georgia" panose="02040502050405020303" pitchFamily="18" charset="0"/>
              <a:cs typeface="Times New Roman" panose="02020603050405020304" pitchFamily="18" charset="0"/>
            </a:endParaRPr>
          </a:p>
          <a:p>
            <a:pPr>
              <a:lnSpc>
                <a:spcPct val="120000"/>
              </a:lnSpc>
              <a:spcBef>
                <a:spcPts val="0"/>
              </a:spcBef>
            </a:pPr>
            <a:r>
              <a:rPr lang="en-US" sz="6000" dirty="0">
                <a:latin typeface="Georgia" panose="02040502050405020303" pitchFamily="18" charset="0"/>
                <a:cs typeface="Times New Roman" panose="02020603050405020304" pitchFamily="18" charset="0"/>
              </a:rPr>
              <a:t>Loss of parent through absence or emotionally unavailable</a:t>
            </a:r>
          </a:p>
          <a:p>
            <a:pPr>
              <a:lnSpc>
                <a:spcPct val="120000"/>
              </a:lnSpc>
              <a:spcBef>
                <a:spcPts val="0"/>
              </a:spcBef>
            </a:pPr>
            <a:r>
              <a:rPr lang="en-US" sz="6000" dirty="0">
                <a:latin typeface="Georgia" panose="02040502050405020303" pitchFamily="18" charset="0"/>
                <a:cs typeface="Times New Roman" panose="02020603050405020304" pitchFamily="18" charset="0"/>
              </a:rPr>
              <a:t>Loss of a future</a:t>
            </a:r>
          </a:p>
          <a:p>
            <a:pPr>
              <a:lnSpc>
                <a:spcPct val="120000"/>
              </a:lnSpc>
              <a:spcBef>
                <a:spcPts val="0"/>
              </a:spcBef>
            </a:pPr>
            <a:r>
              <a:rPr lang="en-US" sz="6000" dirty="0">
                <a:latin typeface="Georgia" panose="02040502050405020303" pitchFamily="18" charset="0"/>
                <a:cs typeface="Times New Roman" panose="02020603050405020304" pitchFamily="18" charset="0"/>
              </a:rPr>
              <a:t>Loss of independence</a:t>
            </a:r>
          </a:p>
          <a:p>
            <a:pPr>
              <a:lnSpc>
                <a:spcPct val="120000"/>
              </a:lnSpc>
              <a:spcBef>
                <a:spcPts val="0"/>
              </a:spcBef>
            </a:pPr>
            <a:r>
              <a:rPr lang="en-US" sz="6000" dirty="0">
                <a:latin typeface="Georgia" panose="02040502050405020303" pitchFamily="18" charset="0"/>
                <a:cs typeface="Times New Roman" panose="02020603050405020304" pitchFamily="18" charset="0"/>
              </a:rPr>
              <a:t>Loss of control</a:t>
            </a:r>
          </a:p>
          <a:p>
            <a:pPr>
              <a:lnSpc>
                <a:spcPct val="120000"/>
              </a:lnSpc>
              <a:spcBef>
                <a:spcPts val="0"/>
              </a:spcBef>
            </a:pPr>
            <a:r>
              <a:rPr lang="en-US" sz="6000" dirty="0">
                <a:latin typeface="Georgia" panose="02040502050405020303" pitchFamily="18" charset="0"/>
                <a:cs typeface="Times New Roman" panose="02020603050405020304" pitchFamily="18" charset="0"/>
              </a:rPr>
              <a:t>Loss of trust </a:t>
            </a:r>
          </a:p>
          <a:p>
            <a:pPr>
              <a:lnSpc>
                <a:spcPct val="120000"/>
              </a:lnSpc>
              <a:spcBef>
                <a:spcPts val="0"/>
              </a:spcBef>
            </a:pPr>
            <a:r>
              <a:rPr lang="en-US" sz="6000" dirty="0">
                <a:latin typeface="Georgia" panose="02040502050405020303" pitchFamily="18" charset="0"/>
                <a:cs typeface="Times New Roman" panose="02020603050405020304" pitchFamily="18" charset="0"/>
              </a:rPr>
              <a:t>Loss of new opportunities</a:t>
            </a:r>
          </a:p>
          <a:p>
            <a:pPr>
              <a:lnSpc>
                <a:spcPct val="120000"/>
              </a:lnSpc>
              <a:spcBef>
                <a:spcPts val="0"/>
              </a:spcBef>
            </a:pPr>
            <a:r>
              <a:rPr lang="en-US" sz="6000" dirty="0">
                <a:latin typeface="Georgia" panose="02040502050405020303" pitchFamily="18" charset="0"/>
                <a:cs typeface="Times New Roman" panose="02020603050405020304" pitchFamily="18" charset="0"/>
              </a:rPr>
              <a:t>Loss of milestones</a:t>
            </a:r>
          </a:p>
          <a:p>
            <a:pPr>
              <a:lnSpc>
                <a:spcPct val="120000"/>
              </a:lnSpc>
              <a:spcBef>
                <a:spcPts val="0"/>
              </a:spcBef>
            </a:pPr>
            <a:r>
              <a:rPr lang="en-US" sz="6000" dirty="0">
                <a:latin typeface="Georgia" panose="02040502050405020303" pitchFamily="18" charset="0"/>
                <a:cs typeface="Times New Roman" panose="02020603050405020304" pitchFamily="18" charset="0"/>
              </a:rPr>
              <a:t>Loss due to the military [deployment]</a:t>
            </a:r>
          </a:p>
          <a:p>
            <a:pPr>
              <a:lnSpc>
                <a:spcPct val="120000"/>
              </a:lnSpc>
              <a:spcBef>
                <a:spcPts val="0"/>
              </a:spcBef>
            </a:pPr>
            <a:r>
              <a:rPr lang="en-US" sz="6000" dirty="0">
                <a:latin typeface="Georgia" panose="02040502050405020303" pitchFamily="18" charset="0"/>
                <a:cs typeface="Times New Roman" panose="02020603050405020304" pitchFamily="18" charset="0"/>
              </a:rPr>
              <a:t>Loss of self-worth or self-esteem</a:t>
            </a:r>
          </a:p>
          <a:p>
            <a:pPr marL="0" indent="0">
              <a:lnSpc>
                <a:spcPct val="120000"/>
              </a:lnSpc>
              <a:spcBef>
                <a:spcPts val="0"/>
              </a:spcBef>
              <a:buNone/>
            </a:pPr>
            <a:endParaRPr lang="en-US" sz="6000" dirty="0">
              <a:latin typeface="Georgia" panose="02040502050405020303" pitchFamily="18" charset="0"/>
              <a:cs typeface="Times New Roman" panose="02020603050405020304" pitchFamily="18" charset="0"/>
            </a:endParaRPr>
          </a:p>
          <a:p>
            <a:pPr marL="0" indent="0">
              <a:lnSpc>
                <a:spcPct val="120000"/>
              </a:lnSpc>
              <a:spcBef>
                <a:spcPts val="0"/>
              </a:spcBef>
              <a:buNone/>
            </a:pPr>
            <a:endParaRPr lang="en-US" sz="6000" dirty="0">
              <a:latin typeface="Georgia" panose="02040502050405020303" pitchFamily="18" charset="0"/>
              <a:cs typeface="Times New Roman" panose="02020603050405020304" pitchFamily="18" charset="0"/>
            </a:endParaRPr>
          </a:p>
          <a:p>
            <a:endParaRPr lang="en-US" sz="2400" i="1" dirty="0">
              <a:latin typeface="Georgia" panose="02040502050405020303" pitchFamily="18" charset="0"/>
            </a:endParaRPr>
          </a:p>
          <a:p>
            <a:endParaRPr lang="en-US" sz="2400" i="1" dirty="0">
              <a:latin typeface="Georgia" panose="02040502050405020303" pitchFamily="18" charset="0"/>
            </a:endParaRPr>
          </a:p>
          <a:p>
            <a:endParaRPr lang="en-US" sz="1900" i="1" dirty="0">
              <a:latin typeface="Georgia" panose="02040502050405020303" pitchFamily="18" charset="0"/>
            </a:endParaRPr>
          </a:p>
          <a:p>
            <a:endParaRPr lang="en-US" sz="1900" i="1" dirty="0">
              <a:latin typeface="Georgia" panose="02040502050405020303" pitchFamily="18" charset="0"/>
            </a:endParaRPr>
          </a:p>
          <a:p>
            <a:endParaRPr lang="en-US" sz="1900" i="1" dirty="0">
              <a:latin typeface="Georgia" panose="02040502050405020303" pitchFamily="18" charset="0"/>
            </a:endParaRPr>
          </a:p>
          <a:p>
            <a:endParaRPr lang="en-US" sz="1900" dirty="0"/>
          </a:p>
        </p:txBody>
      </p:sp>
    </p:spTree>
    <p:extLst>
      <p:ext uri="{BB962C8B-B14F-4D97-AF65-F5344CB8AC3E}">
        <p14:creationId xmlns:p14="http://schemas.microsoft.com/office/powerpoint/2010/main" val="1011040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Slide Background Fill">
            <a:extLst>
              <a:ext uri="{FF2B5EF4-FFF2-40B4-BE49-F238E27FC236}">
                <a16:creationId xmlns:a16="http://schemas.microsoft.com/office/drawing/2014/main" id="{907E470A-25F4-47D0-8FEC-EE9FD606B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66220E63-99E1-482A-A0A6-B47EB4BF879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36" y="0"/>
            <a:ext cx="9141711" cy="6858000"/>
            <a:chOff x="-2848" y="0"/>
            <a:chExt cx="12188949" cy="6858000"/>
          </a:xfrm>
        </p:grpSpPr>
        <p:sp>
          <p:nvSpPr>
            <p:cNvPr id="36" name="Color Cover">
              <a:extLst>
                <a:ext uri="{FF2B5EF4-FFF2-40B4-BE49-F238E27FC236}">
                  <a16:creationId xmlns:a16="http://schemas.microsoft.com/office/drawing/2014/main" id="{F8610896-EA5E-4BE8-8398-C1AFC0490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Color Cover">
              <a:extLst>
                <a:ext uri="{FF2B5EF4-FFF2-40B4-BE49-F238E27FC236}">
                  <a16:creationId xmlns:a16="http://schemas.microsoft.com/office/drawing/2014/main" id="{F44E9794-9C4B-427F-BB50-89D893347D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8618EE54-271A-4FE8-B6B3-D0FCF55A7A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8459" y="598259"/>
            <a:ext cx="8167081" cy="5680742"/>
            <a:chOff x="651279" y="598259"/>
            <a:chExt cx="10889442" cy="5680742"/>
          </a:xfrm>
        </p:grpSpPr>
        <p:sp>
          <p:nvSpPr>
            <p:cNvPr id="40" name="Color">
              <a:extLst>
                <a:ext uri="{FF2B5EF4-FFF2-40B4-BE49-F238E27FC236}">
                  <a16:creationId xmlns:a16="http://schemas.microsoft.com/office/drawing/2014/main" id="{ECA6F781-4382-4525-9DA8-9D66605F87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Color">
              <a:extLst>
                <a:ext uri="{FF2B5EF4-FFF2-40B4-BE49-F238E27FC236}">
                  <a16:creationId xmlns:a16="http://schemas.microsoft.com/office/drawing/2014/main" id="{209C186B-2883-498E-A176-6B60F8B51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42">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44" name="Freeform: Shape 43">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45" name="Freeform: Shape 44">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46" name="Freeform: Shape 45">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47" name="Freeform: Shape 46">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48" name="Freeform: Shape 47">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49" name="Freeform: Shape 48">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50" name="Freeform: Shape 49">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grpSp>
      <p:sp>
        <p:nvSpPr>
          <p:cNvPr id="2" name="Title 1"/>
          <p:cNvSpPr>
            <a:spLocks noGrp="1"/>
          </p:cNvSpPr>
          <p:nvPr>
            <p:ph type="title"/>
          </p:nvPr>
        </p:nvSpPr>
        <p:spPr>
          <a:xfrm>
            <a:off x="761238" y="891712"/>
            <a:ext cx="3982212" cy="5160789"/>
          </a:xfrm>
        </p:spPr>
        <p:txBody>
          <a:bodyPr anchor="ctr">
            <a:normAutofit/>
          </a:bodyPr>
          <a:lstStyle/>
          <a:p>
            <a:r>
              <a:rPr lang="en-US" sz="4200" b="1" dirty="0">
                <a:solidFill>
                  <a:schemeClr val="bg1"/>
                </a:solidFill>
                <a:latin typeface="Georgia" panose="02040502050405020303" pitchFamily="18" charset="0"/>
              </a:rPr>
              <a:t>Various Losses  </a:t>
            </a:r>
          </a:p>
        </p:txBody>
      </p:sp>
      <p:sp>
        <p:nvSpPr>
          <p:cNvPr id="3" name="Content Placeholder 2"/>
          <p:cNvSpPr>
            <a:spLocks noGrp="1"/>
          </p:cNvSpPr>
          <p:nvPr>
            <p:ph idx="1"/>
          </p:nvPr>
        </p:nvSpPr>
        <p:spPr>
          <a:xfrm>
            <a:off x="4809226" y="891713"/>
            <a:ext cx="3438662" cy="5160790"/>
          </a:xfrm>
        </p:spPr>
        <p:txBody>
          <a:bodyPr anchor="ctr">
            <a:normAutofit/>
          </a:bodyPr>
          <a:lstStyle/>
          <a:p>
            <a:endParaRPr lang="en-US" sz="1600" dirty="0">
              <a:solidFill>
                <a:schemeClr val="bg1"/>
              </a:solidFill>
              <a:latin typeface="Georgia" panose="02040502050405020303" pitchFamily="18" charset="0"/>
              <a:cs typeface="Times New Roman" panose="02020603050405020304" pitchFamily="18" charset="0"/>
            </a:endParaRPr>
          </a:p>
          <a:p>
            <a:endParaRPr lang="en-US" sz="1600" dirty="0">
              <a:solidFill>
                <a:schemeClr val="bg1"/>
              </a:solidFill>
              <a:latin typeface="Georgia" panose="02040502050405020303" pitchFamily="18" charset="0"/>
              <a:cs typeface="Times New Roman" panose="02020603050405020304" pitchFamily="18" charset="0"/>
            </a:endParaRPr>
          </a:p>
          <a:p>
            <a:endParaRPr lang="en-US" sz="1600" dirty="0">
              <a:solidFill>
                <a:schemeClr val="bg1"/>
              </a:solidFill>
              <a:latin typeface="Georgia" panose="02040502050405020303" pitchFamily="18" charset="0"/>
              <a:cs typeface="Times New Roman" panose="02020603050405020304" pitchFamily="18" charset="0"/>
            </a:endParaRPr>
          </a:p>
          <a:p>
            <a:endParaRPr lang="en-US" sz="1600" dirty="0">
              <a:solidFill>
                <a:schemeClr val="bg1"/>
              </a:solidFill>
              <a:latin typeface="Georgia" panose="02040502050405020303" pitchFamily="18" charset="0"/>
              <a:cs typeface="Times New Roman" panose="02020603050405020304" pitchFamily="18" charset="0"/>
            </a:endParaRPr>
          </a:p>
          <a:p>
            <a:r>
              <a:rPr lang="en-US" sz="1600" dirty="0">
                <a:solidFill>
                  <a:schemeClr val="bg1"/>
                </a:solidFill>
                <a:latin typeface="Georgia" panose="02040502050405020303" pitchFamily="18" charset="0"/>
                <a:cs typeface="Times New Roman" panose="02020603050405020304" pitchFamily="18" charset="0"/>
              </a:rPr>
              <a:t>Loss of a dream</a:t>
            </a:r>
          </a:p>
          <a:p>
            <a:r>
              <a:rPr lang="en-US" sz="1600" dirty="0">
                <a:solidFill>
                  <a:schemeClr val="bg1"/>
                </a:solidFill>
                <a:latin typeface="Georgia" panose="02040502050405020303" pitchFamily="18" charset="0"/>
                <a:cs typeface="Times New Roman" panose="02020603050405020304" pitchFamily="18" charset="0"/>
              </a:rPr>
              <a:t>Loss of native homeland </a:t>
            </a:r>
          </a:p>
          <a:p>
            <a:r>
              <a:rPr lang="en-US" sz="1600" dirty="0">
                <a:solidFill>
                  <a:schemeClr val="bg1"/>
                </a:solidFill>
                <a:latin typeface="Georgia" panose="02040502050405020303" pitchFamily="18" charset="0"/>
                <a:cs typeface="Times New Roman" panose="02020603050405020304" pitchFamily="18" charset="0"/>
              </a:rPr>
              <a:t>Loss of sobriety</a:t>
            </a:r>
          </a:p>
          <a:p>
            <a:r>
              <a:rPr lang="en-US" sz="1600" dirty="0">
                <a:solidFill>
                  <a:schemeClr val="bg1"/>
                </a:solidFill>
                <a:latin typeface="Georgia" panose="02040502050405020303" pitchFamily="18" charset="0"/>
                <a:cs typeface="Times New Roman" panose="02020603050405020304" pitchFamily="18" charset="0"/>
              </a:rPr>
              <a:t>Loss of safety</a:t>
            </a:r>
          </a:p>
          <a:p>
            <a:r>
              <a:rPr lang="en-US" sz="1600" dirty="0">
                <a:solidFill>
                  <a:schemeClr val="bg1"/>
                </a:solidFill>
                <a:latin typeface="Georgia" panose="02040502050405020303" pitchFamily="18" charset="0"/>
                <a:cs typeface="Times New Roman" panose="02020603050405020304" pitchFamily="18" charset="0"/>
              </a:rPr>
              <a:t>Loss due to natural disasters</a:t>
            </a:r>
          </a:p>
          <a:p>
            <a:r>
              <a:rPr lang="en-US" sz="1600" dirty="0">
                <a:solidFill>
                  <a:schemeClr val="bg1"/>
                </a:solidFill>
                <a:latin typeface="Georgia" panose="02040502050405020303" pitchFamily="18" charset="0"/>
                <a:cs typeface="Times New Roman" panose="02020603050405020304" pitchFamily="18" charset="0"/>
              </a:rPr>
              <a:t>Loss due to incarceration</a:t>
            </a:r>
          </a:p>
          <a:p>
            <a:r>
              <a:rPr lang="en-US" sz="1600" dirty="0">
                <a:solidFill>
                  <a:schemeClr val="bg1"/>
                </a:solidFill>
                <a:latin typeface="Georgia" panose="02040502050405020303" pitchFamily="18" charset="0"/>
                <a:cs typeface="Times New Roman" panose="02020603050405020304" pitchFamily="18" charset="0"/>
              </a:rPr>
              <a:t>Loss due to immigration</a:t>
            </a:r>
          </a:p>
          <a:p>
            <a:r>
              <a:rPr lang="en-US" sz="1600" dirty="0">
                <a:solidFill>
                  <a:schemeClr val="bg1"/>
                </a:solidFill>
                <a:latin typeface="Georgia" panose="02040502050405020303" pitchFamily="18" charset="0"/>
                <a:cs typeface="Times New Roman" panose="02020603050405020304" pitchFamily="18" charset="0"/>
              </a:rPr>
              <a:t>Loss of connections </a:t>
            </a:r>
          </a:p>
          <a:p>
            <a:r>
              <a:rPr lang="en-US" sz="1600" dirty="0">
                <a:solidFill>
                  <a:schemeClr val="bg1"/>
                </a:solidFill>
                <a:latin typeface="Georgia" panose="02040502050405020303" pitchFamily="18" charset="0"/>
                <a:cs typeface="Times New Roman" panose="02020603050405020304" pitchFamily="18" charset="0"/>
              </a:rPr>
              <a:t>Loss of love or intimacy</a:t>
            </a:r>
          </a:p>
          <a:p>
            <a:r>
              <a:rPr lang="en-US" sz="1600" dirty="0">
                <a:solidFill>
                  <a:schemeClr val="bg1"/>
                </a:solidFill>
                <a:latin typeface="Georgia" panose="02040502050405020303" pitchFamily="18" charset="0"/>
                <a:cs typeface="Times New Roman" panose="02020603050405020304" pitchFamily="18" charset="0"/>
              </a:rPr>
              <a:t>Loss of faith and hope</a:t>
            </a:r>
            <a:endParaRPr lang="en-US" sz="1600" i="1" dirty="0">
              <a:solidFill>
                <a:schemeClr val="bg1"/>
              </a:solidFill>
              <a:latin typeface="Georgia" panose="02040502050405020303" pitchFamily="18" charset="0"/>
            </a:endParaRPr>
          </a:p>
          <a:p>
            <a:endParaRPr lang="en-US" sz="1600" i="1" dirty="0">
              <a:solidFill>
                <a:schemeClr val="bg1"/>
              </a:solidFill>
            </a:endParaRPr>
          </a:p>
          <a:p>
            <a:endParaRPr lang="en-US" sz="1600" i="1" dirty="0">
              <a:solidFill>
                <a:schemeClr val="bg1"/>
              </a:solidFill>
              <a:latin typeface="Georgia" panose="02040502050405020303" pitchFamily="18" charset="0"/>
            </a:endParaRPr>
          </a:p>
          <a:p>
            <a:endParaRPr lang="en-US" sz="1600" i="1" dirty="0">
              <a:solidFill>
                <a:schemeClr val="bg1"/>
              </a:solidFill>
              <a:latin typeface="Georgia" panose="02040502050405020303" pitchFamily="18" charset="0"/>
            </a:endParaRPr>
          </a:p>
          <a:p>
            <a:endParaRPr lang="en-US" sz="1600" i="1" dirty="0">
              <a:solidFill>
                <a:schemeClr val="bg1"/>
              </a:solidFill>
              <a:latin typeface="Georgia" panose="02040502050405020303" pitchFamily="18" charset="0"/>
            </a:endParaRPr>
          </a:p>
          <a:p>
            <a:endParaRPr lang="en-US" sz="1600" dirty="0">
              <a:solidFill>
                <a:schemeClr val="bg1"/>
              </a:solidFill>
            </a:endParaRPr>
          </a:p>
        </p:txBody>
      </p:sp>
    </p:spTree>
    <p:extLst>
      <p:ext uri="{BB962C8B-B14F-4D97-AF65-F5344CB8AC3E}">
        <p14:creationId xmlns:p14="http://schemas.microsoft.com/office/powerpoint/2010/main" val="1701569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7" name="Rectangle 123">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8" name="Oval 125">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544" y="847600"/>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41958" y="1233241"/>
            <a:ext cx="2430380" cy="4064628"/>
          </a:xfrm>
        </p:spPr>
        <p:txBody>
          <a:bodyPr>
            <a:normAutofit/>
          </a:bodyPr>
          <a:lstStyle/>
          <a:p>
            <a:r>
              <a:rPr lang="en-US" sz="2800" b="1" dirty="0">
                <a:solidFill>
                  <a:srgbClr val="FFFFFF"/>
                </a:solidFill>
                <a:latin typeface="Georgia" panose="02040502050405020303" pitchFamily="18" charset="0"/>
              </a:rPr>
              <a:t>Is it just loss or Ambiguous Losses? </a:t>
            </a:r>
          </a:p>
        </p:txBody>
      </p:sp>
      <p:sp>
        <p:nvSpPr>
          <p:cNvPr id="379" name="Freeform: Shape 127">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0" name="Freeform: Shape 129">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dirty="0"/>
          </a:p>
        </p:txBody>
      </p:sp>
      <p:sp>
        <p:nvSpPr>
          <p:cNvPr id="381" name="Freeform: Shape 131">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p:cNvSpPr>
            <a:spLocks noGrp="1"/>
          </p:cNvSpPr>
          <p:nvPr>
            <p:ph idx="1"/>
          </p:nvPr>
        </p:nvSpPr>
        <p:spPr>
          <a:xfrm>
            <a:off x="4572000" y="820880"/>
            <a:ext cx="3943349" cy="4889350"/>
          </a:xfrm>
        </p:spPr>
        <p:txBody>
          <a:bodyPr anchor="t">
            <a:normAutofit/>
          </a:bodyPr>
          <a:lstStyle/>
          <a:p>
            <a:pPr marL="0" indent="0">
              <a:spcBef>
                <a:spcPts val="0"/>
              </a:spcBef>
              <a:buNone/>
            </a:pPr>
            <a:r>
              <a:rPr lang="en-US" dirty="0">
                <a:latin typeface="Georgia" panose="02040502050405020303" pitchFamily="18" charset="0"/>
                <a:cs typeface="Times New Roman" panose="02020603050405020304" pitchFamily="18" charset="0"/>
              </a:rPr>
              <a:t>Ambiguous loss is different from ordinary loss. There may not be any verification of death or no certainty that the person will come back or return to the way they used to be. It freezes the grief process, prevents closure, and interrupts functioning. </a:t>
            </a:r>
          </a:p>
          <a:p>
            <a:pPr>
              <a:spcBef>
                <a:spcPts val="0"/>
              </a:spcBef>
            </a:pPr>
            <a:endParaRPr lang="en-US" i="1" dirty="0">
              <a:latin typeface="Georgia" panose="02040502050405020303" pitchFamily="18" charset="0"/>
            </a:endParaRPr>
          </a:p>
          <a:p>
            <a:endParaRPr lang="en-US" i="1" dirty="0">
              <a:latin typeface="Georgia" panose="02040502050405020303" pitchFamily="18" charset="0"/>
            </a:endParaRPr>
          </a:p>
          <a:p>
            <a:endParaRPr lang="en-US" i="1" dirty="0">
              <a:latin typeface="Georgia" panose="02040502050405020303" pitchFamily="18" charset="0"/>
            </a:endParaRPr>
          </a:p>
          <a:p>
            <a:endParaRPr lang="en-US" i="1" dirty="0">
              <a:latin typeface="Georgia" panose="02040502050405020303" pitchFamily="18" charset="0"/>
            </a:endParaRPr>
          </a:p>
          <a:p>
            <a:endParaRPr lang="en-US" dirty="0"/>
          </a:p>
        </p:txBody>
      </p:sp>
      <p:sp>
        <p:nvSpPr>
          <p:cNvPr id="382" name="Freeform: Shape 256">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383" name="Freeform: Shape 258">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53792"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dirty="0"/>
          </a:p>
        </p:txBody>
      </p:sp>
      <p:sp>
        <p:nvSpPr>
          <p:cNvPr id="384" name="Freeform: Shape 260">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916614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004A8AE1-9605-41DC-920F-A4B8E8F23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Arc 39">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90889" flipH="1">
            <a:off x="536887" y="795372"/>
            <a:ext cx="2240924"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28650" y="1461360"/>
            <a:ext cx="4152297" cy="3935281"/>
          </a:xfrm>
        </p:spPr>
        <p:txBody>
          <a:bodyPr>
            <a:normAutofit/>
          </a:bodyPr>
          <a:lstStyle/>
          <a:p>
            <a:pPr marL="0" indent="0" fontAlgn="base">
              <a:spcBef>
                <a:spcPts val="0"/>
              </a:spcBef>
              <a:buNone/>
            </a:pPr>
            <a:r>
              <a:rPr lang="en-US" dirty="0">
                <a:latin typeface="Georgia" panose="02040502050405020303" pitchFamily="18" charset="0"/>
              </a:rPr>
              <a:t>Traumatic losses are reactions after a death that was sudden and unexpected (e.g., through violence or an accident) or a death that was not anticipated as a result of an illness or disease.</a:t>
            </a:r>
          </a:p>
          <a:p>
            <a:endParaRPr lang="en-US" i="1" dirty="0">
              <a:latin typeface="Georgia" panose="02040502050405020303" pitchFamily="18" charset="0"/>
            </a:endParaRPr>
          </a:p>
          <a:p>
            <a:endParaRPr lang="en-US" i="1" dirty="0">
              <a:latin typeface="Georgia" panose="02040502050405020303" pitchFamily="18" charset="0"/>
            </a:endParaRPr>
          </a:p>
          <a:p>
            <a:endParaRPr lang="en-US" i="1" dirty="0">
              <a:latin typeface="Georgia" panose="02040502050405020303" pitchFamily="18" charset="0"/>
            </a:endParaRPr>
          </a:p>
          <a:p>
            <a:endParaRPr lang="en-US" dirty="0"/>
          </a:p>
        </p:txBody>
      </p:sp>
      <p:sp>
        <p:nvSpPr>
          <p:cNvPr id="42" name="Oval 41">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4297" y="1119031"/>
            <a:ext cx="3464953"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8095" y="4737713"/>
            <a:ext cx="409575"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5605710" y="1396686"/>
            <a:ext cx="2430380" cy="4064628"/>
          </a:xfrm>
        </p:spPr>
        <p:txBody>
          <a:bodyPr>
            <a:normAutofit/>
          </a:bodyPr>
          <a:lstStyle/>
          <a:p>
            <a:r>
              <a:rPr lang="en-US" sz="3100" b="1" dirty="0">
                <a:solidFill>
                  <a:srgbClr val="FFFFFF"/>
                </a:solidFill>
                <a:latin typeface="Georgia" panose="02040502050405020303" pitchFamily="18" charset="0"/>
              </a:rPr>
              <a:t>What are Traumatic Losses?   </a:t>
            </a:r>
          </a:p>
        </p:txBody>
      </p:sp>
    </p:spTree>
    <p:extLst>
      <p:ext uri="{BB962C8B-B14F-4D97-AF65-F5344CB8AC3E}">
        <p14:creationId xmlns:p14="http://schemas.microsoft.com/office/powerpoint/2010/main" val="1146100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365125"/>
            <a:ext cx="4168866" cy="1325563"/>
          </a:xfrm>
        </p:spPr>
        <p:txBody>
          <a:bodyPr>
            <a:normAutofit/>
          </a:bodyPr>
          <a:lstStyle/>
          <a:p>
            <a:r>
              <a:rPr lang="en-US" sz="2800" b="1" dirty="0">
                <a:latin typeface="Georgia" panose="02040502050405020303" pitchFamily="18" charset="0"/>
              </a:rPr>
              <a:t>What are Stigmatized Losses?   </a:t>
            </a:r>
          </a:p>
        </p:txBody>
      </p:sp>
      <p:sp>
        <p:nvSpPr>
          <p:cNvPr id="34" name="Freeform: Shape 33">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p:cNvSpPr>
            <a:spLocks noGrp="1"/>
          </p:cNvSpPr>
          <p:nvPr>
            <p:ph idx="1"/>
          </p:nvPr>
        </p:nvSpPr>
        <p:spPr>
          <a:xfrm>
            <a:off x="628650" y="1825625"/>
            <a:ext cx="4168866" cy="4351338"/>
          </a:xfrm>
        </p:spPr>
        <p:txBody>
          <a:bodyPr>
            <a:normAutofit/>
          </a:bodyPr>
          <a:lstStyle/>
          <a:p>
            <a:pPr marL="0" indent="0">
              <a:spcBef>
                <a:spcPts val="0"/>
              </a:spcBef>
              <a:buNone/>
            </a:pPr>
            <a:r>
              <a:rPr lang="en-US" dirty="0">
                <a:latin typeface="Georgia" panose="02040502050405020303" pitchFamily="18" charset="0"/>
                <a:cs typeface="Times New Roman" panose="02020603050405020304" pitchFamily="18" charset="0"/>
              </a:rPr>
              <a:t>Stigmatized losses are a form of cultural standards that affect the experience of the bereavement process, including ways in which one behaves, thinks, and feels about the loss. </a:t>
            </a:r>
          </a:p>
          <a:p>
            <a:pPr>
              <a:spcBef>
                <a:spcPts val="0"/>
              </a:spcBef>
            </a:pPr>
            <a:endParaRPr lang="en-US" dirty="0">
              <a:latin typeface="Georgia" panose="02040502050405020303" pitchFamily="18" charset="0"/>
              <a:cs typeface="Times New Roman" panose="02020603050405020304" pitchFamily="18" charset="0"/>
            </a:endParaRPr>
          </a:p>
          <a:p>
            <a:pPr marL="0" indent="0">
              <a:buNone/>
            </a:pPr>
            <a:endParaRPr lang="en-US" i="1" dirty="0">
              <a:latin typeface="Georgia" panose="02040502050405020303" pitchFamily="18" charset="0"/>
            </a:endParaRPr>
          </a:p>
          <a:p>
            <a:endParaRPr lang="en-US" i="1" dirty="0">
              <a:latin typeface="Georgia" panose="02040502050405020303" pitchFamily="18" charset="0"/>
            </a:endParaRPr>
          </a:p>
          <a:p>
            <a:endParaRPr lang="en-US" i="1" dirty="0">
              <a:latin typeface="Georgia" panose="02040502050405020303" pitchFamily="18" charset="0"/>
            </a:endParaRPr>
          </a:p>
          <a:p>
            <a:endParaRPr lang="en-US" dirty="0"/>
          </a:p>
        </p:txBody>
      </p:sp>
      <p:sp>
        <p:nvSpPr>
          <p:cNvPr id="36" name="Oval 35">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Block Arc 37">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Freeform: Shape 39">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42" name="Straight Connector 41">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4" name="Freeform: Shape 43">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46" name="Arc 45">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Shape 47">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3869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8C886788-700E-4D20-9F80-E0E96837A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3" name="Freeform: Shape 42">
            <a:extLst>
              <a:ext uri="{FF2B5EF4-FFF2-40B4-BE49-F238E27FC236}">
                <a16:creationId xmlns:a16="http://schemas.microsoft.com/office/drawing/2014/main" id="{1850674C-4E08-4C62-A3E2-6337FE4F7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45" name="Freeform: Shape 44">
            <a:extLst>
              <a:ext uri="{FF2B5EF4-FFF2-40B4-BE49-F238E27FC236}">
                <a16:creationId xmlns:a16="http://schemas.microsoft.com/office/drawing/2014/main" id="{BCE4FF05-2B0C-4C97-A9B4-E163085A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56616" y="1124712"/>
            <a:ext cx="3017520" cy="3200400"/>
          </a:xfrm>
        </p:spPr>
        <p:txBody>
          <a:bodyPr vert="horz" lIns="91440" tIns="45720" rIns="91440" bIns="45720" rtlCol="0" anchor="b">
            <a:normAutofit/>
          </a:bodyPr>
          <a:lstStyle/>
          <a:p>
            <a:r>
              <a:rPr lang="en-US" sz="4200" dirty="0">
                <a:solidFill>
                  <a:schemeClr val="tx1">
                    <a:lumMod val="65000"/>
                    <a:lumOff val="35000"/>
                  </a:schemeClr>
                </a:solidFill>
              </a:rPr>
              <a:t>Produced in Partnership…</a:t>
            </a:r>
          </a:p>
        </p:txBody>
      </p:sp>
      <p:sp>
        <p:nvSpPr>
          <p:cNvPr id="47" name="Rectangle 46">
            <a:extLst>
              <a:ext uri="{FF2B5EF4-FFF2-40B4-BE49-F238E27FC236}">
                <a16:creationId xmlns:a16="http://schemas.microsoft.com/office/drawing/2014/main" id="{529C2A7A-A6B6-4A56-B11C-8E967D88A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CB5D4536-2FE6-4746-951A-2CFD9ABD18B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60177" y="877061"/>
            <a:ext cx="4491994" cy="797329"/>
          </a:xfrm>
          <a:prstGeom prst="rect">
            <a:avLst/>
          </a:prstGeom>
        </p:spPr>
      </p:pic>
      <p:sp>
        <p:nvSpPr>
          <p:cNvPr id="49" name="Rectangle 48">
            <a:extLst>
              <a:ext uri="{FF2B5EF4-FFF2-40B4-BE49-F238E27FC236}">
                <a16:creationId xmlns:a16="http://schemas.microsoft.com/office/drawing/2014/main" id="{FDBD7205-E536-4134-8768-AC3E1A3C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Graphical user interface, text, application&#10;&#10;Description automatically generated">
            <a:extLst>
              <a:ext uri="{FF2B5EF4-FFF2-40B4-BE49-F238E27FC236}">
                <a16:creationId xmlns:a16="http://schemas.microsoft.com/office/drawing/2014/main" id="{002A6A5A-3A99-A247-ADF0-ADFC4F5E98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4891" y="4208714"/>
            <a:ext cx="5098374" cy="1210863"/>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2AB7AFDA-532A-134A-ADB1-E6AB036ED3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20772" y="2613270"/>
            <a:ext cx="4666612" cy="921654"/>
          </a:xfrm>
          <a:prstGeom prst="rect">
            <a:avLst/>
          </a:prstGeom>
        </p:spPr>
      </p:pic>
      <p:sp>
        <p:nvSpPr>
          <p:cNvPr id="17" name="TextBox 16">
            <a:extLst>
              <a:ext uri="{FF2B5EF4-FFF2-40B4-BE49-F238E27FC236}">
                <a16:creationId xmlns:a16="http://schemas.microsoft.com/office/drawing/2014/main" id="{95567044-0BD2-C046-AE9E-8416105CD92D}"/>
              </a:ext>
            </a:extLst>
          </p:cNvPr>
          <p:cNvSpPr txBox="1"/>
          <p:nvPr/>
        </p:nvSpPr>
        <p:spPr>
          <a:xfrm>
            <a:off x="5645199" y="5264361"/>
            <a:ext cx="1617751" cy="369332"/>
          </a:xfrm>
          <a:prstGeom prst="rect">
            <a:avLst/>
          </a:prstGeom>
          <a:noFill/>
        </p:spPr>
        <p:txBody>
          <a:bodyPr wrap="none" rtlCol="0">
            <a:spAutoFit/>
          </a:bodyPr>
          <a:lstStyle/>
          <a:p>
            <a:r>
              <a:rPr lang="en-US" sz="1800" dirty="0">
                <a:solidFill>
                  <a:schemeClr val="tx1">
                    <a:lumMod val="65000"/>
                    <a:lumOff val="35000"/>
                  </a:schemeClr>
                </a:solidFill>
                <a:latin typeface="+mn-lt"/>
              </a:rPr>
              <a:t>sbirt.webs.com</a:t>
            </a:r>
          </a:p>
        </p:txBody>
      </p:sp>
      <p:sp>
        <p:nvSpPr>
          <p:cNvPr id="19" name="TextBox 18">
            <a:extLst>
              <a:ext uri="{FF2B5EF4-FFF2-40B4-BE49-F238E27FC236}">
                <a16:creationId xmlns:a16="http://schemas.microsoft.com/office/drawing/2014/main" id="{D6D2FC25-6CCC-AA47-8164-B013107E67A6}"/>
              </a:ext>
            </a:extLst>
          </p:cNvPr>
          <p:cNvSpPr txBox="1"/>
          <p:nvPr/>
        </p:nvSpPr>
        <p:spPr>
          <a:xfrm>
            <a:off x="5820730" y="3515676"/>
            <a:ext cx="1266693" cy="369332"/>
          </a:xfrm>
          <a:prstGeom prst="rect">
            <a:avLst/>
          </a:prstGeom>
          <a:noFill/>
        </p:spPr>
        <p:txBody>
          <a:bodyPr wrap="none" rtlCol="0">
            <a:spAutoFit/>
          </a:bodyPr>
          <a:lstStyle/>
          <a:p>
            <a:r>
              <a:rPr lang="en-US" sz="1800" dirty="0">
                <a:solidFill>
                  <a:schemeClr val="tx1">
                    <a:lumMod val="65000"/>
                    <a:lumOff val="35000"/>
                  </a:schemeClr>
                </a:solidFill>
                <a:latin typeface="+mn-lt"/>
              </a:rPr>
              <a:t>amersa.org</a:t>
            </a:r>
          </a:p>
        </p:txBody>
      </p:sp>
      <p:sp>
        <p:nvSpPr>
          <p:cNvPr id="20" name="TextBox 19">
            <a:extLst>
              <a:ext uri="{FF2B5EF4-FFF2-40B4-BE49-F238E27FC236}">
                <a16:creationId xmlns:a16="http://schemas.microsoft.com/office/drawing/2014/main" id="{5D38F183-25D0-F648-ACA0-EE7B15B240CA}"/>
              </a:ext>
            </a:extLst>
          </p:cNvPr>
          <p:cNvSpPr txBox="1"/>
          <p:nvPr/>
        </p:nvSpPr>
        <p:spPr>
          <a:xfrm>
            <a:off x="5603522" y="1593639"/>
            <a:ext cx="1701107" cy="369332"/>
          </a:xfrm>
          <a:prstGeom prst="rect">
            <a:avLst/>
          </a:prstGeom>
          <a:noFill/>
        </p:spPr>
        <p:txBody>
          <a:bodyPr wrap="none" rtlCol="0">
            <a:spAutoFit/>
          </a:bodyPr>
          <a:lstStyle/>
          <a:p>
            <a:r>
              <a:rPr lang="en-US" sz="1800" dirty="0">
                <a:solidFill>
                  <a:schemeClr val="tx1">
                    <a:lumMod val="65000"/>
                    <a:lumOff val="35000"/>
                  </a:schemeClr>
                </a:solidFill>
                <a:latin typeface="+mn-lt"/>
              </a:rPr>
              <a:t>attcnetwork.org</a:t>
            </a:r>
          </a:p>
        </p:txBody>
      </p:sp>
      <p:pic>
        <p:nvPicPr>
          <p:cNvPr id="21" name="Picture 20" descr="Stacked color bars with 8 different colors" title="Stacked Color Bars">
            <a:extLst>
              <a:ext uri="{FF2B5EF4-FFF2-40B4-BE49-F238E27FC236}">
                <a16:creationId xmlns:a16="http://schemas.microsoft.com/office/drawing/2014/main" id="{7C05C96E-A3BB-D446-93B2-79E066D29E9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6667" r="-16667"/>
          <a:stretch/>
        </p:blipFill>
        <p:spPr>
          <a:xfrm>
            <a:off x="6982650" y="5883878"/>
            <a:ext cx="2487302" cy="1243651"/>
          </a:xfrm>
          <a:prstGeom prst="rect">
            <a:avLst/>
          </a:prstGeom>
          <a:noFill/>
          <a:ln>
            <a:noFill/>
          </a:ln>
        </p:spPr>
      </p:pic>
    </p:spTree>
    <p:extLst>
      <p:ext uri="{BB962C8B-B14F-4D97-AF65-F5344CB8AC3E}">
        <p14:creationId xmlns:p14="http://schemas.microsoft.com/office/powerpoint/2010/main" val="1256271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993286" y="467271"/>
            <a:ext cx="3146755" cy="2052522"/>
          </a:xfrm>
        </p:spPr>
        <p:txBody>
          <a:bodyPr anchor="b">
            <a:normAutofit/>
          </a:bodyPr>
          <a:lstStyle/>
          <a:p>
            <a:r>
              <a:rPr lang="en-US" sz="4900" b="1" dirty="0">
                <a:latin typeface="Georgia" panose="02040502050405020303" pitchFamily="18" charset="0"/>
              </a:rPr>
              <a:t>Think about it! </a:t>
            </a:r>
          </a:p>
        </p:txBody>
      </p:sp>
      <p:sp>
        <p:nvSpPr>
          <p:cNvPr id="12"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2223" y="554152"/>
            <a:ext cx="4306642"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5614C7C0-FA1D-4105-8345-1DF76F9870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063" y="703679"/>
            <a:ext cx="565287" cy="1016562"/>
            <a:chOff x="422753" y="703679"/>
            <a:chExt cx="753718" cy="1016562"/>
          </a:xfrm>
        </p:grpSpPr>
        <p:sp>
          <p:nvSpPr>
            <p:cNvPr id="1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dirty="0"/>
            </a:p>
          </p:txBody>
        </p:sp>
        <p:sp>
          <p:nvSpPr>
            <p:cNvPr id="1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dirty="0"/>
            </a:p>
          </p:txBody>
        </p:sp>
      </p:grpSp>
      <p:pic>
        <p:nvPicPr>
          <p:cNvPr id="7" name="Graphic 6" descr="Brain in head">
            <a:extLst>
              <a:ext uri="{FF2B5EF4-FFF2-40B4-BE49-F238E27FC236}">
                <a16:creationId xmlns:a16="http://schemas.microsoft.com/office/drawing/2014/main" id="{F621ABCE-C11E-413F-976B-0F5B4E8F89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3327" y="1943029"/>
            <a:ext cx="2964434" cy="2964434"/>
          </a:xfrm>
          <a:prstGeom prst="rect">
            <a:avLst/>
          </a:prstGeom>
        </p:spPr>
      </p:pic>
      <p:sp>
        <p:nvSpPr>
          <p:cNvPr id="3" name="Content Placeholder 2"/>
          <p:cNvSpPr>
            <a:spLocks noGrp="1"/>
          </p:cNvSpPr>
          <p:nvPr>
            <p:ph idx="1"/>
          </p:nvPr>
        </p:nvSpPr>
        <p:spPr>
          <a:xfrm>
            <a:off x="5021519" y="2990818"/>
            <a:ext cx="3118523" cy="2913872"/>
          </a:xfrm>
        </p:spPr>
        <p:txBody>
          <a:bodyPr anchor="t">
            <a:normAutofit fontScale="62500" lnSpcReduction="20000"/>
          </a:bodyPr>
          <a:lstStyle/>
          <a:p>
            <a:pPr marL="0" indent="0">
              <a:lnSpc>
                <a:spcPct val="120000"/>
              </a:lnSpc>
              <a:spcBef>
                <a:spcPts val="0"/>
              </a:spcBef>
              <a:buNone/>
            </a:pPr>
            <a:r>
              <a:rPr lang="en-US" sz="4100" dirty="0">
                <a:solidFill>
                  <a:schemeClr val="tx1">
                    <a:alpha val="80000"/>
                  </a:schemeClr>
                </a:solidFill>
                <a:latin typeface="Georgia" panose="02040502050405020303" pitchFamily="18" charset="0"/>
                <a:cs typeface="Times New Roman" panose="02020603050405020304" pitchFamily="18" charset="0"/>
              </a:rPr>
              <a:t>What are some examples of stigmatized losses, and what reasons are these losses stigmatized?</a:t>
            </a:r>
          </a:p>
          <a:p>
            <a:endParaRPr lang="en-US" i="1" dirty="0">
              <a:solidFill>
                <a:schemeClr val="tx1">
                  <a:alpha val="80000"/>
                </a:schemeClr>
              </a:solidFill>
              <a:latin typeface="Georgia" panose="02040502050405020303" pitchFamily="18" charset="0"/>
            </a:endParaRPr>
          </a:p>
          <a:p>
            <a:endParaRPr lang="en-US" i="1" dirty="0">
              <a:solidFill>
                <a:schemeClr val="tx1">
                  <a:alpha val="80000"/>
                </a:schemeClr>
              </a:solidFill>
              <a:latin typeface="Georgia" panose="02040502050405020303" pitchFamily="18" charset="0"/>
            </a:endParaRPr>
          </a:p>
          <a:p>
            <a:endParaRPr lang="en-US" sz="1700" i="1" dirty="0">
              <a:solidFill>
                <a:schemeClr val="tx1">
                  <a:alpha val="80000"/>
                </a:schemeClr>
              </a:solidFill>
              <a:latin typeface="Georgia" panose="02040502050405020303" pitchFamily="18" charset="0"/>
            </a:endParaRPr>
          </a:p>
          <a:p>
            <a:endParaRPr lang="en-US" sz="1700" i="1" dirty="0">
              <a:solidFill>
                <a:schemeClr val="tx1">
                  <a:alpha val="80000"/>
                </a:schemeClr>
              </a:solidFill>
              <a:latin typeface="Georgia" panose="02040502050405020303" pitchFamily="18" charset="0"/>
            </a:endParaRPr>
          </a:p>
          <a:p>
            <a:endParaRPr lang="en-US" sz="1700" dirty="0">
              <a:solidFill>
                <a:schemeClr val="tx1">
                  <a:alpha val="80000"/>
                </a:schemeClr>
              </a:solidFill>
            </a:endParaRPr>
          </a:p>
        </p:txBody>
      </p:sp>
      <p:sp>
        <p:nvSpPr>
          <p:cNvPr id="18"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0611" y="5775082"/>
            <a:ext cx="84320"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dirty="0"/>
          </a:p>
        </p:txBody>
      </p:sp>
      <p:cxnSp>
        <p:nvCxnSpPr>
          <p:cNvPr id="20" name="Straight Connector 19">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3800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2903617" cy="4096327"/>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12" name="Freeform: Shape 11">
            <a:extLst>
              <a:ext uri="{FF2B5EF4-FFF2-40B4-BE49-F238E27FC236}">
                <a16:creationId xmlns:a16="http://schemas.microsoft.com/office/drawing/2014/main" id="{31CE7A08-2184-4B99-ABC0-B40CD1D3F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03616" cy="4096327"/>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2" name="Title 1"/>
          <p:cNvSpPr>
            <a:spLocks noGrp="1"/>
          </p:cNvSpPr>
          <p:nvPr>
            <p:ph type="title"/>
          </p:nvPr>
        </p:nvSpPr>
        <p:spPr>
          <a:xfrm>
            <a:off x="826776" y="3306515"/>
            <a:ext cx="2869714" cy="3215373"/>
          </a:xfrm>
        </p:spPr>
        <p:txBody>
          <a:bodyPr>
            <a:normAutofit/>
          </a:bodyPr>
          <a:lstStyle/>
          <a:p>
            <a:pPr algn="ctr"/>
            <a:r>
              <a:rPr lang="en-US" sz="3100" b="1" dirty="0">
                <a:solidFill>
                  <a:schemeClr val="bg1"/>
                </a:solidFill>
                <a:latin typeface="Georgia" panose="02040502050405020303" pitchFamily="18" charset="0"/>
              </a:rPr>
              <a:t>Anticipatory Grief </a:t>
            </a:r>
          </a:p>
        </p:txBody>
      </p:sp>
      <p:sp>
        <p:nvSpPr>
          <p:cNvPr id="14" name="Freeform: Shape 13">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79558"/>
            <a:ext cx="1396390"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dirty="0"/>
          </a:p>
        </p:txBody>
      </p:sp>
      <p:sp>
        <p:nvSpPr>
          <p:cNvPr id="16" name="Freeform: Shape 15">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9293"/>
            <a:ext cx="1396390"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dirty="0"/>
          </a:p>
        </p:txBody>
      </p:sp>
      <p:sp>
        <p:nvSpPr>
          <p:cNvPr id="18" name="Freeform: Shape 17">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25490" y="4275786"/>
            <a:ext cx="2018510" cy="2582214"/>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Freeform: Shape 19">
            <a:extLst>
              <a:ext uri="{FF2B5EF4-FFF2-40B4-BE49-F238E27FC236}">
                <a16:creationId xmlns:a16="http://schemas.microsoft.com/office/drawing/2014/main" id="{2552FC29-9118-466F-940E-80C84EFDF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25490" y="4275786"/>
            <a:ext cx="2018510" cy="2582214"/>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Content Placeholder 2"/>
          <p:cNvSpPr>
            <a:spLocks noGrp="1"/>
          </p:cNvSpPr>
          <p:nvPr>
            <p:ph idx="1"/>
          </p:nvPr>
        </p:nvSpPr>
        <p:spPr>
          <a:xfrm>
            <a:off x="3908586" y="706508"/>
            <a:ext cx="3912879" cy="4351338"/>
          </a:xfrm>
        </p:spPr>
        <p:txBody>
          <a:bodyPr>
            <a:normAutofit/>
          </a:bodyPr>
          <a:lstStyle/>
          <a:p>
            <a:pPr>
              <a:spcBef>
                <a:spcPts val="0"/>
              </a:spcBef>
            </a:pPr>
            <a:r>
              <a:rPr lang="en-US" dirty="0">
                <a:solidFill>
                  <a:schemeClr val="bg1"/>
                </a:solidFill>
                <a:latin typeface="Georgia" panose="02040502050405020303" pitchFamily="18" charset="0"/>
                <a:cs typeface="Times New Roman" panose="02020603050405020304" pitchFamily="18" charset="0"/>
              </a:rPr>
              <a:t>Anticipatory is experienced before the loss. It occurs when individuals are expecting something to happen that they know will hurt them. It is the awareness that individuals know an impending loss is going to happen. </a:t>
            </a:r>
            <a:endParaRPr lang="en-US" i="1" dirty="0">
              <a:solidFill>
                <a:schemeClr val="bg1"/>
              </a:solidFill>
              <a:latin typeface="Georgia" panose="02040502050405020303" pitchFamily="18" charset="0"/>
            </a:endParaRPr>
          </a:p>
          <a:p>
            <a:endParaRPr lang="en-US" i="1" dirty="0">
              <a:solidFill>
                <a:schemeClr val="bg1"/>
              </a:solidFill>
              <a:latin typeface="Georgia" panose="02040502050405020303" pitchFamily="18" charset="0"/>
            </a:endParaRPr>
          </a:p>
          <a:p>
            <a:endParaRPr lang="en-US" i="1" dirty="0">
              <a:solidFill>
                <a:schemeClr val="bg1"/>
              </a:solidFill>
              <a:latin typeface="Georgia" panose="02040502050405020303" pitchFamily="18" charset="0"/>
            </a:endParaRPr>
          </a:p>
          <a:p>
            <a:endParaRPr lang="en-US" dirty="0">
              <a:solidFill>
                <a:schemeClr val="bg1"/>
              </a:solidFill>
            </a:endParaRPr>
          </a:p>
        </p:txBody>
      </p:sp>
      <p:grpSp>
        <p:nvGrpSpPr>
          <p:cNvPr id="22"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21453" y="5987064"/>
            <a:ext cx="790849" cy="469689"/>
            <a:chOff x="9841624" y="4115729"/>
            <a:chExt cx="602169" cy="268223"/>
          </a:xfrm>
          <a:solidFill>
            <a:schemeClr val="bg1"/>
          </a:solidFill>
        </p:grpSpPr>
        <p:sp>
          <p:nvSpPr>
            <p:cNvPr id="23" name="Freeform: Shape 22">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771588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4293"/>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3125451"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15125" y="591344"/>
            <a:ext cx="2400300" cy="5585619"/>
          </a:xfrm>
        </p:spPr>
        <p:txBody>
          <a:bodyPr>
            <a:normAutofit/>
          </a:bodyPr>
          <a:lstStyle/>
          <a:p>
            <a:r>
              <a:rPr lang="en-US" sz="2000" b="1" dirty="0">
                <a:solidFill>
                  <a:srgbClr val="FFFFFF"/>
                </a:solidFill>
                <a:latin typeface="Georgia" panose="02040502050405020303" pitchFamily="18" charset="0"/>
              </a:rPr>
              <a:t>Disenfranchised Grief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pPr>
              <a:spcBef>
                <a:spcPts val="0"/>
              </a:spcBef>
            </a:pPr>
            <a:r>
              <a:rPr lang="en-US" dirty="0">
                <a:latin typeface="Georgia" panose="02040502050405020303" pitchFamily="18" charset="0"/>
                <a:cs typeface="Times New Roman" panose="02020603050405020304" pitchFamily="18" charset="0"/>
              </a:rPr>
              <a:t>Disenfranchised is a loss that cannot be openly acknowledged, socially validated, or publicly mourned. Disenfranchised grief often include grief that is encountered when a loss is experienced and can not be openly acknowledged or publicly shared. </a:t>
            </a:r>
            <a:endParaRPr lang="en-US" i="1" dirty="0">
              <a:latin typeface="Georgia" panose="02040502050405020303" pitchFamily="18" charset="0"/>
            </a:endParaRPr>
          </a:p>
          <a:p>
            <a:pPr>
              <a:spcBef>
                <a:spcPts val="0"/>
              </a:spcBef>
            </a:pPr>
            <a:endParaRPr lang="en-US" i="1" dirty="0">
              <a:latin typeface="Georgia" panose="02040502050405020303" pitchFamily="18" charset="0"/>
            </a:endParaRPr>
          </a:p>
          <a:p>
            <a:endParaRPr lang="en-US" i="1" dirty="0">
              <a:latin typeface="Georgia" panose="02040502050405020303" pitchFamily="18" charset="0"/>
            </a:endParaRPr>
          </a:p>
          <a:p>
            <a:endParaRPr lang="en-US" dirty="0"/>
          </a:p>
        </p:txBody>
      </p:sp>
    </p:spTree>
    <p:extLst>
      <p:ext uri="{BB962C8B-B14F-4D97-AF65-F5344CB8AC3E}">
        <p14:creationId xmlns:p14="http://schemas.microsoft.com/office/powerpoint/2010/main" val="4293019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8622C-4E1A-4C98-A227-028E9DEAF6E8}"/>
              </a:ext>
            </a:extLst>
          </p:cNvPr>
          <p:cNvSpPr>
            <a:spLocks noGrp="1"/>
          </p:cNvSpPr>
          <p:nvPr>
            <p:ph type="title"/>
          </p:nvPr>
        </p:nvSpPr>
        <p:spPr/>
        <p:txBody>
          <a:bodyPr>
            <a:normAutofit/>
          </a:bodyPr>
          <a:lstStyle/>
          <a:p>
            <a:r>
              <a:rPr lang="en-US" sz="3600" b="1" dirty="0">
                <a:latin typeface="Georgia" panose="02040502050405020303" pitchFamily="18" charset="0"/>
              </a:rPr>
              <a:t>Uncomplicated vs Complicated</a:t>
            </a:r>
          </a:p>
        </p:txBody>
      </p:sp>
      <p:sp>
        <p:nvSpPr>
          <p:cNvPr id="3" name="Text Placeholder 2">
            <a:extLst>
              <a:ext uri="{FF2B5EF4-FFF2-40B4-BE49-F238E27FC236}">
                <a16:creationId xmlns:a16="http://schemas.microsoft.com/office/drawing/2014/main" id="{E35167FD-3F72-4759-9AF2-51FD9E636798}"/>
              </a:ext>
            </a:extLst>
          </p:cNvPr>
          <p:cNvSpPr>
            <a:spLocks noGrp="1"/>
          </p:cNvSpPr>
          <p:nvPr>
            <p:ph type="body" idx="1"/>
          </p:nvPr>
        </p:nvSpPr>
        <p:spPr/>
        <p:txBody>
          <a:bodyPr/>
          <a:lstStyle/>
          <a:p>
            <a:r>
              <a:rPr lang="en-US" dirty="0"/>
              <a:t>Uncomplicated </a:t>
            </a:r>
          </a:p>
        </p:txBody>
      </p:sp>
      <p:sp>
        <p:nvSpPr>
          <p:cNvPr id="4" name="Content Placeholder 3">
            <a:extLst>
              <a:ext uri="{FF2B5EF4-FFF2-40B4-BE49-F238E27FC236}">
                <a16:creationId xmlns:a16="http://schemas.microsoft.com/office/drawing/2014/main" id="{09F9212F-BA31-408D-9303-BC2BBA64E93F}"/>
              </a:ext>
            </a:extLst>
          </p:cNvPr>
          <p:cNvSpPr>
            <a:spLocks noGrp="1"/>
          </p:cNvSpPr>
          <p:nvPr>
            <p:ph sz="half" idx="2"/>
          </p:nvPr>
        </p:nvSpPr>
        <p:spPr/>
        <p:txBody>
          <a:bodyPr>
            <a:normAutofit fontScale="55000" lnSpcReduction="20000"/>
          </a:bodyPr>
          <a:lstStyle/>
          <a:p>
            <a:pPr>
              <a:lnSpc>
                <a:spcPct val="120000"/>
              </a:lnSpc>
              <a:spcBef>
                <a:spcPts val="0"/>
              </a:spcBef>
            </a:pPr>
            <a:r>
              <a:rPr lang="en-US" sz="4400" dirty="0">
                <a:latin typeface="Georgia" panose="02040502050405020303" pitchFamily="18" charset="0"/>
                <a:cs typeface="Times New Roman" panose="02020603050405020304" pitchFamily="18" charset="0"/>
              </a:rPr>
              <a:t>Uncomplicated is often called “normal”. It  may include physical, emotional, cognitive,  behavioral, and spiritual responses to loss. </a:t>
            </a:r>
          </a:p>
          <a:p>
            <a:endParaRPr lang="en-US" dirty="0"/>
          </a:p>
        </p:txBody>
      </p:sp>
      <p:sp>
        <p:nvSpPr>
          <p:cNvPr id="5" name="Text Placeholder 4">
            <a:extLst>
              <a:ext uri="{FF2B5EF4-FFF2-40B4-BE49-F238E27FC236}">
                <a16:creationId xmlns:a16="http://schemas.microsoft.com/office/drawing/2014/main" id="{0E8D7CD9-D55D-4453-969A-CD8DF17336AE}"/>
              </a:ext>
            </a:extLst>
          </p:cNvPr>
          <p:cNvSpPr>
            <a:spLocks noGrp="1"/>
          </p:cNvSpPr>
          <p:nvPr>
            <p:ph type="body" sz="quarter" idx="3"/>
          </p:nvPr>
        </p:nvSpPr>
        <p:spPr/>
        <p:txBody>
          <a:bodyPr/>
          <a:lstStyle/>
          <a:p>
            <a:r>
              <a:rPr lang="en-US" dirty="0"/>
              <a:t>Complicated</a:t>
            </a:r>
          </a:p>
        </p:txBody>
      </p:sp>
      <p:sp>
        <p:nvSpPr>
          <p:cNvPr id="6" name="Content Placeholder 5">
            <a:extLst>
              <a:ext uri="{FF2B5EF4-FFF2-40B4-BE49-F238E27FC236}">
                <a16:creationId xmlns:a16="http://schemas.microsoft.com/office/drawing/2014/main" id="{663DD7AD-5529-476A-8B29-D65EED05B47A}"/>
              </a:ext>
            </a:extLst>
          </p:cNvPr>
          <p:cNvSpPr>
            <a:spLocks noGrp="1"/>
          </p:cNvSpPr>
          <p:nvPr>
            <p:ph sz="quarter" idx="4"/>
          </p:nvPr>
        </p:nvSpPr>
        <p:spPr/>
        <p:txBody>
          <a:bodyPr>
            <a:normAutofit fontScale="55000" lnSpcReduction="20000"/>
          </a:bodyPr>
          <a:lstStyle/>
          <a:p>
            <a:pPr>
              <a:lnSpc>
                <a:spcPct val="120000"/>
              </a:lnSpc>
              <a:spcBef>
                <a:spcPts val="0"/>
              </a:spcBef>
            </a:pPr>
            <a:r>
              <a:rPr lang="en-US" sz="3800" dirty="0">
                <a:latin typeface="Georgia" panose="02040502050405020303" pitchFamily="18" charset="0"/>
                <a:cs typeface="Times New Roman" panose="02020603050405020304" pitchFamily="18" charset="0"/>
              </a:rPr>
              <a:t>…an ongoing, heightened state of mourning that keeps an individual from healing. In complicated grief, feelings of loss are debilitating and do not improve even after time passes. Individuals can become stuck in their pain. </a:t>
            </a:r>
            <a:endParaRPr lang="en-US" sz="3800" dirty="0">
              <a:latin typeface="Georgia" panose="02040502050405020303" pitchFamily="18" charset="0"/>
            </a:endParaRPr>
          </a:p>
          <a:p>
            <a:pPr>
              <a:lnSpc>
                <a:spcPct val="120000"/>
              </a:lnSpc>
              <a:spcBef>
                <a:spcPts val="0"/>
              </a:spcBef>
            </a:pPr>
            <a:endParaRPr lang="en-US" dirty="0">
              <a:latin typeface="Georgia" panose="02040502050405020303" pitchFamily="18" charset="0"/>
            </a:endParaRPr>
          </a:p>
        </p:txBody>
      </p:sp>
    </p:spTree>
    <p:extLst>
      <p:ext uri="{BB962C8B-B14F-4D97-AF65-F5344CB8AC3E}">
        <p14:creationId xmlns:p14="http://schemas.microsoft.com/office/powerpoint/2010/main" val="18626012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159AB-2DF4-D947-8366-D37CC4E437CC}"/>
              </a:ext>
            </a:extLst>
          </p:cNvPr>
          <p:cNvSpPr>
            <a:spLocks noGrp="1"/>
          </p:cNvSpPr>
          <p:nvPr>
            <p:ph type="title"/>
          </p:nvPr>
        </p:nvSpPr>
        <p:spPr>
          <a:xfrm>
            <a:off x="297429" y="320675"/>
            <a:ext cx="8555616" cy="1325563"/>
          </a:xfrm>
        </p:spPr>
        <p:txBody>
          <a:bodyPr>
            <a:normAutofit/>
          </a:bodyPr>
          <a:lstStyle/>
          <a:p>
            <a:r>
              <a:rPr lang="en-US" sz="4700" b="1" dirty="0">
                <a:latin typeface="Georgia" panose="02040502050405020303" pitchFamily="18" charset="0"/>
              </a:rPr>
              <a:t>Complicated Loss </a:t>
            </a:r>
            <a:endParaRPr lang="en-US" sz="4700" dirty="0"/>
          </a:p>
        </p:txBody>
      </p:sp>
      <p:sp>
        <p:nvSpPr>
          <p:cNvPr id="29" name="Rectangle 28">
            <a:extLst>
              <a:ext uri="{FF2B5EF4-FFF2-40B4-BE49-F238E27FC236}">
                <a16:creationId xmlns:a16="http://schemas.microsoft.com/office/drawing/2014/main" id="{37E32B78-23DD-4E77-8B9C-7779E3BF2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4593"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Arial"/>
              <a:sym typeface="Arial"/>
            </a:endParaRPr>
          </a:p>
        </p:txBody>
      </p:sp>
      <p:graphicFrame>
        <p:nvGraphicFramePr>
          <p:cNvPr id="5" name="Content Placeholder 2">
            <a:extLst>
              <a:ext uri="{FF2B5EF4-FFF2-40B4-BE49-F238E27FC236}">
                <a16:creationId xmlns:a16="http://schemas.microsoft.com/office/drawing/2014/main" id="{EA92F346-72D2-4672-A694-D950CDBD849A}"/>
              </a:ext>
            </a:extLst>
          </p:cNvPr>
          <p:cNvGraphicFramePr>
            <a:graphicFrameLocks noGrp="1"/>
          </p:cNvGraphicFramePr>
          <p:nvPr>
            <p:ph idx="1"/>
          </p:nvPr>
        </p:nvGraphicFramePr>
        <p:xfrm>
          <a:off x="297430" y="1825625"/>
          <a:ext cx="855561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875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4293"/>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3125451"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4159AB-2DF4-D947-8366-D37CC4E437CC}"/>
              </a:ext>
            </a:extLst>
          </p:cNvPr>
          <p:cNvSpPr>
            <a:spLocks noGrp="1"/>
          </p:cNvSpPr>
          <p:nvPr>
            <p:ph type="title"/>
          </p:nvPr>
        </p:nvSpPr>
        <p:spPr>
          <a:xfrm>
            <a:off x="515125" y="591344"/>
            <a:ext cx="2400300" cy="5585619"/>
          </a:xfrm>
        </p:spPr>
        <p:txBody>
          <a:bodyPr>
            <a:normAutofit/>
          </a:bodyPr>
          <a:lstStyle/>
          <a:p>
            <a:r>
              <a:rPr lang="en-US" sz="2400" b="1" dirty="0">
                <a:solidFill>
                  <a:srgbClr val="FFFFFF"/>
                </a:solidFill>
                <a:latin typeface="Georgia" panose="02040502050405020303" pitchFamily="18" charset="0"/>
              </a:rPr>
              <a:t>Signs and Symptoms of Complicated Loss </a:t>
            </a:r>
            <a:endParaRPr lang="en-US" sz="2400"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E97A96E-6288-1149-9380-B8D01E65DD1F}"/>
              </a:ext>
            </a:extLst>
          </p:cNvPr>
          <p:cNvSpPr>
            <a:spLocks noGrp="1"/>
          </p:cNvSpPr>
          <p:nvPr>
            <p:ph idx="1"/>
          </p:nvPr>
        </p:nvSpPr>
        <p:spPr>
          <a:xfrm>
            <a:off x="3335481" y="591344"/>
            <a:ext cx="5179868" cy="5585619"/>
          </a:xfrm>
        </p:spPr>
        <p:txBody>
          <a:bodyPr anchor="ctr">
            <a:noAutofit/>
          </a:bodyPr>
          <a:lstStyle/>
          <a:p>
            <a:pPr>
              <a:lnSpc>
                <a:spcPct val="100000"/>
              </a:lnSpc>
              <a:spcBef>
                <a:spcPts val="0"/>
              </a:spcBef>
            </a:pPr>
            <a:r>
              <a:rPr lang="en-US" dirty="0">
                <a:latin typeface="Georgia" panose="02040502050405020303" pitchFamily="18" charset="0"/>
                <a:cs typeface="Times New Roman" panose="02020603050405020304" pitchFamily="18" charset="0"/>
              </a:rPr>
              <a:t>Intense sorrow and pain</a:t>
            </a:r>
          </a:p>
          <a:p>
            <a:pPr>
              <a:lnSpc>
                <a:spcPct val="100000"/>
              </a:lnSpc>
              <a:spcBef>
                <a:spcPts val="0"/>
              </a:spcBef>
            </a:pPr>
            <a:r>
              <a:rPr lang="en-US" dirty="0">
                <a:latin typeface="Georgia" panose="02040502050405020303" pitchFamily="18" charset="0"/>
                <a:cs typeface="Times New Roman" panose="02020603050405020304" pitchFamily="18" charset="0"/>
              </a:rPr>
              <a:t>Extreme focus on reminders of the loved one</a:t>
            </a:r>
          </a:p>
          <a:p>
            <a:pPr>
              <a:lnSpc>
                <a:spcPct val="100000"/>
              </a:lnSpc>
              <a:spcBef>
                <a:spcPts val="0"/>
              </a:spcBef>
            </a:pPr>
            <a:r>
              <a:rPr lang="en-US" dirty="0">
                <a:latin typeface="Georgia" panose="02040502050405020303" pitchFamily="18" charset="0"/>
                <a:cs typeface="Times New Roman" panose="02020603050405020304" pitchFamily="18" charset="0"/>
              </a:rPr>
              <a:t>Problems accepting the death or loss</a:t>
            </a:r>
          </a:p>
          <a:p>
            <a:pPr>
              <a:lnSpc>
                <a:spcPct val="100000"/>
              </a:lnSpc>
              <a:spcBef>
                <a:spcPts val="0"/>
              </a:spcBef>
            </a:pPr>
            <a:r>
              <a:rPr lang="en-US" dirty="0">
                <a:latin typeface="Georgia" panose="02040502050405020303" pitchFamily="18" charset="0"/>
                <a:cs typeface="Times New Roman" panose="02020603050405020304" pitchFamily="18" charset="0"/>
              </a:rPr>
              <a:t>Numbness or detachment</a:t>
            </a:r>
          </a:p>
          <a:p>
            <a:pPr>
              <a:lnSpc>
                <a:spcPct val="100000"/>
              </a:lnSpc>
              <a:spcBef>
                <a:spcPts val="0"/>
              </a:spcBef>
            </a:pPr>
            <a:r>
              <a:rPr lang="en-US" dirty="0">
                <a:latin typeface="Georgia" panose="02040502050405020303" pitchFamily="18" charset="0"/>
                <a:cs typeface="Times New Roman" panose="02020603050405020304" pitchFamily="18" charset="0"/>
              </a:rPr>
              <a:t>Bitterness about your loss</a:t>
            </a:r>
          </a:p>
          <a:p>
            <a:pPr>
              <a:lnSpc>
                <a:spcPct val="100000"/>
              </a:lnSpc>
              <a:spcBef>
                <a:spcPts val="0"/>
              </a:spcBef>
            </a:pPr>
            <a:r>
              <a:rPr lang="en-US" dirty="0">
                <a:latin typeface="Georgia" panose="02040502050405020303" pitchFamily="18" charset="0"/>
                <a:cs typeface="Times New Roman" panose="02020603050405020304" pitchFamily="18" charset="0"/>
              </a:rPr>
              <a:t>Feeling that life holds no meaning or purpose</a:t>
            </a:r>
          </a:p>
          <a:p>
            <a:pPr>
              <a:lnSpc>
                <a:spcPct val="100000"/>
              </a:lnSpc>
              <a:spcBef>
                <a:spcPts val="0"/>
              </a:spcBef>
            </a:pPr>
            <a:r>
              <a:rPr lang="en-US" dirty="0">
                <a:latin typeface="Georgia" panose="02040502050405020303" pitchFamily="18" charset="0"/>
                <a:cs typeface="Times New Roman" panose="02020603050405020304" pitchFamily="18" charset="0"/>
              </a:rPr>
              <a:t>Lack of trust in others</a:t>
            </a:r>
          </a:p>
          <a:p>
            <a:pPr>
              <a:lnSpc>
                <a:spcPct val="100000"/>
              </a:lnSpc>
              <a:spcBef>
                <a:spcPts val="0"/>
              </a:spcBef>
            </a:pPr>
            <a:r>
              <a:rPr lang="en-US" dirty="0">
                <a:latin typeface="Georgia" panose="02040502050405020303" pitchFamily="18" charset="0"/>
                <a:cs typeface="Times New Roman" panose="02020603050405020304" pitchFamily="18" charset="0"/>
              </a:rPr>
              <a:t>Inability to enjoy life or think back on positive experiences</a:t>
            </a:r>
            <a:endParaRPr lang="en-US" dirty="0">
              <a:latin typeface="Georgia" panose="02040502050405020303" pitchFamily="18" charset="0"/>
            </a:endParaRPr>
          </a:p>
        </p:txBody>
      </p:sp>
    </p:spTree>
    <p:extLst>
      <p:ext uri="{BB962C8B-B14F-4D97-AF65-F5344CB8AC3E}">
        <p14:creationId xmlns:p14="http://schemas.microsoft.com/office/powerpoint/2010/main" val="1067529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4159AB-2DF4-D947-8366-D37CC4E437CC}"/>
              </a:ext>
            </a:extLst>
          </p:cNvPr>
          <p:cNvSpPr>
            <a:spLocks noGrp="1"/>
          </p:cNvSpPr>
          <p:nvPr>
            <p:ph type="title"/>
          </p:nvPr>
        </p:nvSpPr>
        <p:spPr>
          <a:xfrm>
            <a:off x="963930" y="1050595"/>
            <a:ext cx="6056111" cy="1618489"/>
          </a:xfrm>
        </p:spPr>
        <p:txBody>
          <a:bodyPr anchor="ctr">
            <a:normAutofit/>
          </a:bodyPr>
          <a:lstStyle/>
          <a:p>
            <a:r>
              <a:rPr lang="en-US" sz="4900" b="1" dirty="0">
                <a:latin typeface="Georgia" panose="02040502050405020303" pitchFamily="18" charset="0"/>
              </a:rPr>
              <a:t>Complicated Grief continues when…</a:t>
            </a:r>
            <a:endParaRPr lang="en-US" sz="4900" dirty="0"/>
          </a:p>
        </p:txBody>
      </p:sp>
      <p:sp>
        <p:nvSpPr>
          <p:cNvPr id="3" name="Content Placeholder 2">
            <a:extLst>
              <a:ext uri="{FF2B5EF4-FFF2-40B4-BE49-F238E27FC236}">
                <a16:creationId xmlns:a16="http://schemas.microsoft.com/office/drawing/2014/main" id="{1E97A96E-6288-1149-9380-B8D01E65DD1F}"/>
              </a:ext>
            </a:extLst>
          </p:cNvPr>
          <p:cNvSpPr>
            <a:spLocks noGrp="1"/>
          </p:cNvSpPr>
          <p:nvPr>
            <p:ph idx="1"/>
          </p:nvPr>
        </p:nvSpPr>
        <p:spPr>
          <a:xfrm>
            <a:off x="963930" y="2969469"/>
            <a:ext cx="6056111" cy="2800395"/>
          </a:xfrm>
        </p:spPr>
        <p:txBody>
          <a:bodyPr anchor="t">
            <a:normAutofit fontScale="92500" lnSpcReduction="20000"/>
          </a:bodyPr>
          <a:lstStyle/>
          <a:p>
            <a:pPr>
              <a:lnSpc>
                <a:spcPct val="110000"/>
              </a:lnSpc>
              <a:spcBef>
                <a:spcPts val="0"/>
              </a:spcBef>
            </a:pPr>
            <a:r>
              <a:rPr lang="en-US" sz="2600" dirty="0">
                <a:latin typeface="Georgia" panose="02040502050405020303" pitchFamily="18" charset="0"/>
                <a:cs typeface="Times New Roman" panose="02020603050405020304" pitchFamily="18" charset="0"/>
              </a:rPr>
              <a:t>Isolates from others and withdraws from social activities</a:t>
            </a:r>
          </a:p>
          <a:p>
            <a:pPr>
              <a:lnSpc>
                <a:spcPct val="110000"/>
              </a:lnSpc>
              <a:spcBef>
                <a:spcPts val="0"/>
              </a:spcBef>
            </a:pPr>
            <a:r>
              <a:rPr lang="en-US" sz="2600" dirty="0">
                <a:latin typeface="Georgia" panose="02040502050405020303" pitchFamily="18" charset="0"/>
                <a:cs typeface="Times New Roman" panose="02020603050405020304" pitchFamily="18" charset="0"/>
              </a:rPr>
              <a:t>Is “stuck”, and struggles to break free from traumatic circumstances</a:t>
            </a:r>
          </a:p>
          <a:p>
            <a:pPr>
              <a:lnSpc>
                <a:spcPct val="110000"/>
              </a:lnSpc>
              <a:spcBef>
                <a:spcPts val="0"/>
              </a:spcBef>
            </a:pPr>
            <a:r>
              <a:rPr lang="en-US" sz="2600" dirty="0">
                <a:latin typeface="Georgia" panose="02040502050405020303" pitchFamily="18" charset="0"/>
                <a:cs typeface="Times New Roman" panose="02020603050405020304" pitchFamily="18" charset="0"/>
              </a:rPr>
              <a:t>Experiences of depression, deep sadness, guilt, or self-blame occur</a:t>
            </a:r>
          </a:p>
          <a:p>
            <a:pPr>
              <a:lnSpc>
                <a:spcPct val="110000"/>
              </a:lnSpc>
              <a:spcBef>
                <a:spcPts val="0"/>
              </a:spcBef>
            </a:pPr>
            <a:r>
              <a:rPr lang="en-US" sz="2600" dirty="0">
                <a:latin typeface="Georgia" panose="02040502050405020303" pitchFamily="18" charset="0"/>
                <a:cs typeface="Times New Roman" panose="02020603050405020304" pitchFamily="18" charset="0"/>
              </a:rPr>
              <a:t>Feels life isn't worth living without their loved one</a:t>
            </a:r>
          </a:p>
          <a:p>
            <a:endParaRPr lang="en-US" sz="2100" dirty="0"/>
          </a:p>
        </p:txBody>
      </p:sp>
    </p:spTree>
    <p:extLst>
      <p:ext uri="{BB962C8B-B14F-4D97-AF65-F5344CB8AC3E}">
        <p14:creationId xmlns:p14="http://schemas.microsoft.com/office/powerpoint/2010/main" val="2566008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 y="465745"/>
            <a:ext cx="83439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4159AB-2DF4-D947-8366-D37CC4E437CC}"/>
              </a:ext>
            </a:extLst>
          </p:cNvPr>
          <p:cNvSpPr>
            <a:spLocks noGrp="1"/>
          </p:cNvSpPr>
          <p:nvPr>
            <p:ph type="title"/>
          </p:nvPr>
        </p:nvSpPr>
        <p:spPr>
          <a:xfrm>
            <a:off x="628650" y="894027"/>
            <a:ext cx="2620771" cy="4782873"/>
          </a:xfrm>
        </p:spPr>
        <p:txBody>
          <a:bodyPr>
            <a:normAutofit/>
          </a:bodyPr>
          <a:lstStyle/>
          <a:p>
            <a:pPr algn="r"/>
            <a:r>
              <a:rPr lang="en-US" sz="2800" b="1" dirty="0">
                <a:solidFill>
                  <a:schemeClr val="bg1"/>
                </a:solidFill>
                <a:latin typeface="Georgia" panose="02040502050405020303" pitchFamily="18" charset="0"/>
              </a:rPr>
              <a:t>Risk Factors of Complicated Grief</a:t>
            </a:r>
            <a:endParaRPr lang="en-US" sz="2800" dirty="0">
              <a:solidFill>
                <a:schemeClr val="bg1"/>
              </a:solidFill>
            </a:endParaRPr>
          </a:p>
        </p:txBody>
      </p:sp>
      <p:cxnSp>
        <p:nvCxnSpPr>
          <p:cNvPr id="28" name="Straight Connector 27">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E97A96E-6288-1149-9380-B8D01E65DD1F}"/>
              </a:ext>
            </a:extLst>
          </p:cNvPr>
          <p:cNvSpPr>
            <a:spLocks noGrp="1"/>
          </p:cNvSpPr>
          <p:nvPr>
            <p:ph idx="1"/>
          </p:nvPr>
        </p:nvSpPr>
        <p:spPr>
          <a:xfrm>
            <a:off x="3732024" y="894027"/>
            <a:ext cx="4783326" cy="4782873"/>
          </a:xfrm>
        </p:spPr>
        <p:txBody>
          <a:bodyPr anchor="ctr">
            <a:normAutofit fontScale="92500" lnSpcReduction="20000"/>
          </a:bodyPr>
          <a:lstStyle/>
          <a:p>
            <a:pPr>
              <a:lnSpc>
                <a:spcPct val="110000"/>
              </a:lnSpc>
              <a:spcBef>
                <a:spcPts val="0"/>
              </a:spcBef>
            </a:pPr>
            <a:r>
              <a:rPr lang="en-US" sz="2400" dirty="0">
                <a:solidFill>
                  <a:schemeClr val="bg1"/>
                </a:solidFill>
                <a:latin typeface="Georgia" panose="02040502050405020303" pitchFamily="18" charset="0"/>
                <a:cs typeface="Times New Roman" panose="02020603050405020304" pitchFamily="18" charset="0"/>
              </a:rPr>
              <a:t>Losing a loved one in a sudden or violent way</a:t>
            </a:r>
          </a:p>
          <a:p>
            <a:pPr>
              <a:lnSpc>
                <a:spcPct val="110000"/>
              </a:lnSpc>
              <a:spcBef>
                <a:spcPts val="0"/>
              </a:spcBef>
            </a:pPr>
            <a:endParaRPr lang="en-US" sz="2400" dirty="0">
              <a:solidFill>
                <a:schemeClr val="bg1"/>
              </a:solidFill>
              <a:latin typeface="Georgia" panose="02040502050405020303" pitchFamily="18" charset="0"/>
              <a:cs typeface="Times New Roman" panose="02020603050405020304" pitchFamily="18" charset="0"/>
            </a:endParaRPr>
          </a:p>
          <a:p>
            <a:pPr>
              <a:lnSpc>
                <a:spcPct val="110000"/>
              </a:lnSpc>
              <a:spcBef>
                <a:spcPts val="0"/>
              </a:spcBef>
            </a:pPr>
            <a:r>
              <a:rPr lang="en-US" sz="2400" dirty="0">
                <a:solidFill>
                  <a:schemeClr val="bg1"/>
                </a:solidFill>
                <a:latin typeface="Georgia" panose="02040502050405020303" pitchFamily="18" charset="0"/>
                <a:cs typeface="Times New Roman" panose="02020603050405020304" pitchFamily="18" charset="0"/>
              </a:rPr>
              <a:t>Social isolation or loss of a support system or friendships.</a:t>
            </a:r>
          </a:p>
          <a:p>
            <a:pPr>
              <a:lnSpc>
                <a:spcPct val="110000"/>
              </a:lnSpc>
              <a:spcBef>
                <a:spcPts val="0"/>
              </a:spcBef>
            </a:pPr>
            <a:endParaRPr lang="en-US" sz="2400" dirty="0">
              <a:solidFill>
                <a:schemeClr val="bg1"/>
              </a:solidFill>
              <a:latin typeface="Georgia" panose="02040502050405020303" pitchFamily="18" charset="0"/>
              <a:cs typeface="Times New Roman" panose="02020603050405020304" pitchFamily="18" charset="0"/>
            </a:endParaRPr>
          </a:p>
          <a:p>
            <a:pPr>
              <a:lnSpc>
                <a:spcPct val="110000"/>
              </a:lnSpc>
              <a:spcBef>
                <a:spcPts val="0"/>
              </a:spcBef>
            </a:pPr>
            <a:r>
              <a:rPr lang="en-US" sz="2400" dirty="0">
                <a:solidFill>
                  <a:schemeClr val="bg1"/>
                </a:solidFill>
                <a:latin typeface="Georgia" panose="02040502050405020303" pitchFamily="18" charset="0"/>
                <a:cs typeface="Times New Roman" panose="02020603050405020304" pitchFamily="18" charset="0"/>
              </a:rPr>
              <a:t>Individuals vulnerable to mood or anxiety disorders</a:t>
            </a:r>
          </a:p>
          <a:p>
            <a:pPr>
              <a:lnSpc>
                <a:spcPct val="110000"/>
              </a:lnSpc>
              <a:spcBef>
                <a:spcPts val="0"/>
              </a:spcBef>
            </a:pPr>
            <a:endParaRPr lang="en-US" sz="2400" dirty="0">
              <a:solidFill>
                <a:schemeClr val="bg1"/>
              </a:solidFill>
              <a:latin typeface="Georgia" panose="02040502050405020303" pitchFamily="18" charset="0"/>
              <a:cs typeface="Times New Roman" panose="02020603050405020304" pitchFamily="18" charset="0"/>
            </a:endParaRPr>
          </a:p>
          <a:p>
            <a:pPr>
              <a:lnSpc>
                <a:spcPct val="110000"/>
              </a:lnSpc>
              <a:spcBef>
                <a:spcPts val="0"/>
              </a:spcBef>
            </a:pPr>
            <a:r>
              <a:rPr lang="en-US" sz="2400" dirty="0">
                <a:solidFill>
                  <a:schemeClr val="bg1"/>
                </a:solidFill>
                <a:latin typeface="Georgia" panose="02040502050405020303" pitchFamily="18" charset="0"/>
                <a:cs typeface="Times New Roman" panose="02020603050405020304" pitchFamily="18" charset="0"/>
              </a:rPr>
              <a:t>Traumatic childhood experiences, </a:t>
            </a:r>
          </a:p>
          <a:p>
            <a:pPr>
              <a:lnSpc>
                <a:spcPct val="110000"/>
              </a:lnSpc>
              <a:spcBef>
                <a:spcPts val="0"/>
              </a:spcBef>
            </a:pPr>
            <a:endParaRPr lang="en-US" sz="2400" dirty="0">
              <a:solidFill>
                <a:schemeClr val="bg1"/>
              </a:solidFill>
              <a:latin typeface="Georgia" panose="02040502050405020303" pitchFamily="18" charset="0"/>
              <a:cs typeface="Times New Roman" panose="02020603050405020304" pitchFamily="18" charset="0"/>
            </a:endParaRPr>
          </a:p>
          <a:p>
            <a:pPr>
              <a:lnSpc>
                <a:spcPct val="110000"/>
              </a:lnSpc>
              <a:spcBef>
                <a:spcPts val="0"/>
              </a:spcBef>
            </a:pPr>
            <a:r>
              <a:rPr lang="en-US" sz="2400" dirty="0">
                <a:solidFill>
                  <a:schemeClr val="bg1"/>
                </a:solidFill>
                <a:latin typeface="Georgia" panose="02040502050405020303" pitchFamily="18" charset="0"/>
                <a:cs typeface="Times New Roman" panose="02020603050405020304" pitchFamily="18" charset="0"/>
              </a:rPr>
              <a:t>Other major life stressors</a:t>
            </a:r>
          </a:p>
          <a:p>
            <a:pPr>
              <a:lnSpc>
                <a:spcPct val="110000"/>
              </a:lnSpc>
              <a:spcBef>
                <a:spcPts val="0"/>
              </a:spcBef>
            </a:pPr>
            <a:endParaRPr lang="en-US" sz="2400" dirty="0">
              <a:solidFill>
                <a:schemeClr val="bg1"/>
              </a:solidFill>
              <a:latin typeface="Georgia" panose="02040502050405020303" pitchFamily="18" charset="0"/>
              <a:cs typeface="Times New Roman" panose="02020603050405020304" pitchFamily="18" charset="0"/>
            </a:endParaRPr>
          </a:p>
          <a:p>
            <a:pPr>
              <a:lnSpc>
                <a:spcPct val="110000"/>
              </a:lnSpc>
              <a:spcBef>
                <a:spcPts val="0"/>
              </a:spcBef>
            </a:pPr>
            <a:r>
              <a:rPr lang="en-US" sz="2400" dirty="0">
                <a:solidFill>
                  <a:schemeClr val="bg1"/>
                </a:solidFill>
                <a:latin typeface="Georgia" panose="02040502050405020303" pitchFamily="18" charset="0"/>
                <a:cs typeface="Times New Roman" panose="02020603050405020304" pitchFamily="18" charset="0"/>
              </a:rPr>
              <a:t>Culture or environment does not allow the grief process.</a:t>
            </a:r>
          </a:p>
          <a:p>
            <a:endParaRPr lang="en-US" sz="2100" dirty="0">
              <a:solidFill>
                <a:schemeClr val="bg1"/>
              </a:solidFill>
            </a:endParaRPr>
          </a:p>
        </p:txBody>
      </p:sp>
    </p:spTree>
    <p:extLst>
      <p:ext uri="{BB962C8B-B14F-4D97-AF65-F5344CB8AC3E}">
        <p14:creationId xmlns:p14="http://schemas.microsoft.com/office/powerpoint/2010/main" val="2989724274"/>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1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4159AB-2DF4-D947-8366-D37CC4E437CC}"/>
              </a:ext>
            </a:extLst>
          </p:cNvPr>
          <p:cNvSpPr>
            <a:spLocks noGrp="1"/>
          </p:cNvSpPr>
          <p:nvPr>
            <p:ph type="title"/>
          </p:nvPr>
        </p:nvSpPr>
        <p:spPr>
          <a:xfrm>
            <a:off x="4809068" y="501651"/>
            <a:ext cx="3296505" cy="1716255"/>
          </a:xfrm>
        </p:spPr>
        <p:txBody>
          <a:bodyPr anchor="b">
            <a:normAutofit/>
          </a:bodyPr>
          <a:lstStyle/>
          <a:p>
            <a:r>
              <a:rPr lang="en-US" sz="4500" b="1" dirty="0">
                <a:latin typeface="Georgia" panose="02040502050405020303" pitchFamily="18" charset="0"/>
              </a:rPr>
              <a:t>Reflective Activity </a:t>
            </a:r>
            <a:endParaRPr lang="en-US" sz="4500" dirty="0"/>
          </a:p>
        </p:txBody>
      </p:sp>
      <p:sp>
        <p:nvSpPr>
          <p:cNvPr id="33" name="Rectangle 2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34933"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ight bulb on yellow background with sketched light beams and cord">
            <a:extLst>
              <a:ext uri="{FF2B5EF4-FFF2-40B4-BE49-F238E27FC236}">
                <a16:creationId xmlns:a16="http://schemas.microsoft.com/office/drawing/2014/main" id="{4FE39B4F-5B9F-493B-9165-E2B22835401F}"/>
              </a:ext>
            </a:extLst>
          </p:cNvPr>
          <p:cNvPicPr>
            <a:picLocks noChangeAspect="1"/>
          </p:cNvPicPr>
          <p:nvPr/>
        </p:nvPicPr>
        <p:blipFill rotWithShape="1">
          <a:blip r:embed="rId2"/>
          <a:srcRect l="34265" r="7432"/>
          <a:stretch/>
        </p:blipFill>
        <p:spPr>
          <a:xfrm>
            <a:off x="209357" y="1363519"/>
            <a:ext cx="3916219" cy="4130962"/>
          </a:xfrm>
          <a:prstGeom prst="rect">
            <a:avLst/>
          </a:prstGeom>
        </p:spPr>
      </p:pic>
      <p:sp>
        <p:nvSpPr>
          <p:cNvPr id="3" name="Content Placeholder 2">
            <a:extLst>
              <a:ext uri="{FF2B5EF4-FFF2-40B4-BE49-F238E27FC236}">
                <a16:creationId xmlns:a16="http://schemas.microsoft.com/office/drawing/2014/main" id="{1E97A96E-6288-1149-9380-B8D01E65DD1F}"/>
              </a:ext>
            </a:extLst>
          </p:cNvPr>
          <p:cNvSpPr>
            <a:spLocks noGrp="1"/>
          </p:cNvSpPr>
          <p:nvPr>
            <p:ph idx="1"/>
          </p:nvPr>
        </p:nvSpPr>
        <p:spPr>
          <a:xfrm>
            <a:off x="4794437" y="2645922"/>
            <a:ext cx="3326041" cy="3710427"/>
          </a:xfrm>
        </p:spPr>
        <p:txBody>
          <a:bodyPr anchor="t">
            <a:normAutofit/>
          </a:bodyPr>
          <a:lstStyle/>
          <a:p>
            <a:pPr marL="0" indent="0">
              <a:buNone/>
            </a:pPr>
            <a:endParaRPr lang="en-US" sz="1700" dirty="0">
              <a:solidFill>
                <a:schemeClr val="tx1">
                  <a:alpha val="80000"/>
                </a:schemeClr>
              </a:solidFill>
              <a:latin typeface="Georgia" panose="02040502050405020303" pitchFamily="18" charset="0"/>
            </a:endParaRPr>
          </a:p>
          <a:p>
            <a:pPr marL="0" indent="0" algn="ctr">
              <a:buNone/>
            </a:pPr>
            <a:r>
              <a:rPr lang="en-US" sz="4000" dirty="0">
                <a:solidFill>
                  <a:schemeClr val="tx1">
                    <a:alpha val="80000"/>
                  </a:schemeClr>
                </a:solidFill>
                <a:latin typeface="Georgia" panose="02040502050405020303" pitchFamily="18" charset="0"/>
              </a:rPr>
              <a:t>What are responses to loss? </a:t>
            </a:r>
          </a:p>
        </p:txBody>
      </p:sp>
      <p:cxnSp>
        <p:nvCxnSpPr>
          <p:cNvPr id="34" name="Straight Connector 2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3767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4159AB-2DF4-D947-8366-D37CC4E437CC}"/>
              </a:ext>
            </a:extLst>
          </p:cNvPr>
          <p:cNvSpPr>
            <a:spLocks noGrp="1"/>
          </p:cNvSpPr>
          <p:nvPr>
            <p:ph type="title"/>
          </p:nvPr>
        </p:nvSpPr>
        <p:spPr>
          <a:xfrm>
            <a:off x="628650" y="345810"/>
            <a:ext cx="3840421" cy="1325563"/>
          </a:xfrm>
        </p:spPr>
        <p:txBody>
          <a:bodyPr>
            <a:normAutofit fontScale="90000"/>
          </a:bodyPr>
          <a:lstStyle/>
          <a:p>
            <a:r>
              <a:rPr lang="en-US" sz="3600" b="1" dirty="0">
                <a:latin typeface="Georgia" panose="02040502050405020303" pitchFamily="18" charset="0"/>
              </a:rPr>
              <a:t>Cognitive Responses to Loss</a:t>
            </a:r>
          </a:p>
        </p:txBody>
      </p:sp>
      <p:sp>
        <p:nvSpPr>
          <p:cNvPr id="3" name="Content Placeholder 2">
            <a:extLst>
              <a:ext uri="{FF2B5EF4-FFF2-40B4-BE49-F238E27FC236}">
                <a16:creationId xmlns:a16="http://schemas.microsoft.com/office/drawing/2014/main" id="{1E97A96E-6288-1149-9380-B8D01E65DD1F}"/>
              </a:ext>
            </a:extLst>
          </p:cNvPr>
          <p:cNvSpPr>
            <a:spLocks noGrp="1"/>
          </p:cNvSpPr>
          <p:nvPr>
            <p:ph idx="1"/>
          </p:nvPr>
        </p:nvSpPr>
        <p:spPr>
          <a:xfrm>
            <a:off x="628650" y="1825624"/>
            <a:ext cx="3819146" cy="4686565"/>
          </a:xfrm>
        </p:spPr>
        <p:txBody>
          <a:bodyPr>
            <a:normAutofit lnSpcReduction="10000"/>
          </a:bodyPr>
          <a:lstStyle/>
          <a:p>
            <a:pPr>
              <a:lnSpc>
                <a:spcPct val="120000"/>
              </a:lnSpc>
              <a:spcBef>
                <a:spcPts val="0"/>
              </a:spcBef>
            </a:pPr>
            <a:r>
              <a:rPr lang="en-US" dirty="0">
                <a:latin typeface="Georgia" panose="02040502050405020303" pitchFamily="18" charset="0"/>
              </a:rPr>
              <a:t>Confusion </a:t>
            </a:r>
          </a:p>
          <a:p>
            <a:pPr>
              <a:lnSpc>
                <a:spcPct val="120000"/>
              </a:lnSpc>
              <a:spcBef>
                <a:spcPts val="0"/>
              </a:spcBef>
            </a:pPr>
            <a:r>
              <a:rPr lang="en-US" dirty="0">
                <a:latin typeface="Georgia" panose="02040502050405020303" pitchFamily="18" charset="0"/>
              </a:rPr>
              <a:t>Feeling in a fog </a:t>
            </a:r>
          </a:p>
          <a:p>
            <a:pPr>
              <a:lnSpc>
                <a:spcPct val="120000"/>
              </a:lnSpc>
              <a:spcBef>
                <a:spcPts val="0"/>
              </a:spcBef>
            </a:pPr>
            <a:r>
              <a:rPr lang="en-US" dirty="0">
                <a:latin typeface="Georgia" panose="02040502050405020303" pitchFamily="18" charset="0"/>
              </a:rPr>
              <a:t>Racing thoughts </a:t>
            </a:r>
          </a:p>
          <a:p>
            <a:pPr>
              <a:lnSpc>
                <a:spcPct val="120000"/>
              </a:lnSpc>
              <a:spcBef>
                <a:spcPts val="0"/>
              </a:spcBef>
            </a:pPr>
            <a:r>
              <a:rPr lang="en-US" dirty="0">
                <a:latin typeface="Georgia" panose="02040502050405020303" pitchFamily="18" charset="0"/>
              </a:rPr>
              <a:t>Preoccupation with loss</a:t>
            </a:r>
          </a:p>
          <a:p>
            <a:pPr>
              <a:lnSpc>
                <a:spcPct val="120000"/>
              </a:lnSpc>
              <a:spcBef>
                <a:spcPts val="0"/>
              </a:spcBef>
            </a:pPr>
            <a:r>
              <a:rPr lang="en-US" dirty="0">
                <a:latin typeface="Georgia" panose="02040502050405020303" pitchFamily="18" charset="0"/>
              </a:rPr>
              <a:t>Forgetfulness </a:t>
            </a:r>
          </a:p>
          <a:p>
            <a:pPr>
              <a:lnSpc>
                <a:spcPct val="120000"/>
              </a:lnSpc>
              <a:spcBef>
                <a:spcPts val="0"/>
              </a:spcBef>
            </a:pPr>
            <a:r>
              <a:rPr lang="en-US" dirty="0">
                <a:latin typeface="Georgia" panose="02040502050405020303" pitchFamily="18" charset="0"/>
              </a:rPr>
              <a:t>Wondering if anything really matters</a:t>
            </a:r>
          </a:p>
          <a:p>
            <a:pPr>
              <a:lnSpc>
                <a:spcPct val="120000"/>
              </a:lnSpc>
              <a:spcBef>
                <a:spcPts val="0"/>
              </a:spcBef>
            </a:pPr>
            <a:endParaRPr lang="en-US" sz="2400" dirty="0">
              <a:latin typeface="Georgia" panose="02040502050405020303" pitchFamily="18" charset="0"/>
            </a:endParaRPr>
          </a:p>
          <a:p>
            <a:endParaRPr lang="en-US" sz="1800" dirty="0"/>
          </a:p>
        </p:txBody>
      </p:sp>
      <p:sp>
        <p:nvSpPr>
          <p:cNvPr id="19" name="Oval 18">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5426" y="1364732"/>
            <a:ext cx="710616"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FA85BFA-0B18-49B5-9621-6DC0D033DB4D}"/>
              </a:ext>
            </a:extLst>
          </p:cNvPr>
          <p:cNvPicPr>
            <a:picLocks noChangeAspect="1"/>
          </p:cNvPicPr>
          <p:nvPr/>
        </p:nvPicPr>
        <p:blipFill rotWithShape="1">
          <a:blip r:embed="rId3"/>
          <a:srcRect l="16617" r="31375" b="-1"/>
          <a:stretch/>
        </p:blipFill>
        <p:spPr>
          <a:xfrm>
            <a:off x="5925944" y="2727729"/>
            <a:ext cx="3218056"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1" name="Arc 2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4022954" y="-170491"/>
            <a:ext cx="4021193" cy="3015895"/>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Picture 3">
            <a:extLst>
              <a:ext uri="{FF2B5EF4-FFF2-40B4-BE49-F238E27FC236}">
                <a16:creationId xmlns:a16="http://schemas.microsoft.com/office/drawing/2014/main" id="{77E560FF-1067-408B-A575-67086C63692B}"/>
              </a:ext>
            </a:extLst>
          </p:cNvPr>
          <p:cNvPicPr>
            <a:picLocks noChangeAspect="1"/>
          </p:cNvPicPr>
          <p:nvPr/>
        </p:nvPicPr>
        <p:blipFill rotWithShape="1">
          <a:blip r:embed="rId4"/>
          <a:srcRect r="1" b="47714"/>
          <a:stretch/>
        </p:blipFill>
        <p:spPr>
          <a:xfrm>
            <a:off x="4696205" y="1"/>
            <a:ext cx="2639484"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1149700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qr code&#10;&#10;Description automatically generated">
            <a:extLst>
              <a:ext uri="{FF2B5EF4-FFF2-40B4-BE49-F238E27FC236}">
                <a16:creationId xmlns:a16="http://schemas.microsoft.com/office/drawing/2014/main" id="{8F62FE01-5457-9148-ADA9-E2B9E572492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9299"/>
            <a:ext cx="9144000" cy="1515292"/>
          </a:xfrm>
          <a:prstGeom prst="rect">
            <a:avLst/>
          </a:prstGeom>
        </p:spPr>
      </p:pic>
      <p:sp>
        <p:nvSpPr>
          <p:cNvPr id="5" name="TextBox 4">
            <a:extLst>
              <a:ext uri="{FF2B5EF4-FFF2-40B4-BE49-F238E27FC236}">
                <a16:creationId xmlns:a16="http://schemas.microsoft.com/office/drawing/2014/main" id="{9008CBD2-A43C-1546-BEC5-97E2564BE6F2}"/>
              </a:ext>
            </a:extLst>
          </p:cNvPr>
          <p:cNvSpPr txBox="1"/>
          <p:nvPr/>
        </p:nvSpPr>
        <p:spPr>
          <a:xfrm>
            <a:off x="730242" y="2843970"/>
            <a:ext cx="7305205" cy="2316019"/>
          </a:xfrm>
          <a:prstGeom prst="rect">
            <a:avLst/>
          </a:prstGeom>
          <a:noFill/>
        </p:spPr>
        <p:txBody>
          <a:bodyPr wrap="none" rtlCol="0">
            <a:spAutoFit/>
          </a:bodyPr>
          <a:lstStyle/>
          <a:p>
            <a:pPr marL="342900" indent="-342900">
              <a:spcBef>
                <a:spcPts val="2850"/>
              </a:spcBef>
              <a:buClr>
                <a:srgbClr val="E5673E"/>
              </a:buClr>
              <a:buFont typeface="+mj-lt"/>
              <a:buAutoNum type="arabicParenR"/>
            </a:pPr>
            <a:r>
              <a:rPr lang="en-US" sz="1800" dirty="0">
                <a:latin typeface="+mn-lt"/>
              </a:rPr>
              <a:t>The Impact of Substance Use on the Developing Adolescent Brain</a:t>
            </a:r>
          </a:p>
          <a:p>
            <a:pPr marL="342900" indent="-342900">
              <a:spcBef>
                <a:spcPts val="2850"/>
              </a:spcBef>
              <a:buClr>
                <a:srgbClr val="E5673E"/>
              </a:buClr>
              <a:buFont typeface="+mj-lt"/>
              <a:buAutoNum type="arabicParenR"/>
            </a:pPr>
            <a:r>
              <a:rPr lang="en-US" sz="1800" dirty="0">
                <a:latin typeface="+mn-lt"/>
              </a:rPr>
              <a:t>Who's Doing What?: The Epidemiology of Adolescent Substance Use</a:t>
            </a:r>
          </a:p>
          <a:p>
            <a:pPr marL="342900" indent="-342900">
              <a:spcBef>
                <a:spcPts val="2850"/>
              </a:spcBef>
              <a:buClr>
                <a:srgbClr val="E5673E"/>
              </a:buClr>
              <a:buFont typeface="+mj-lt"/>
              <a:buAutoNum type="arabicParenR"/>
            </a:pPr>
            <a:r>
              <a:rPr lang="en-US" sz="1800" dirty="0">
                <a:latin typeface="+mn-lt"/>
              </a:rPr>
              <a:t>Substance Use Interventions for Adolescents and Transitional Age Youth</a:t>
            </a:r>
          </a:p>
          <a:p>
            <a:pPr marL="342900" indent="-342900">
              <a:spcBef>
                <a:spcPts val="2850"/>
              </a:spcBef>
              <a:buClr>
                <a:srgbClr val="E5673E"/>
              </a:buClr>
              <a:buFont typeface="+mj-lt"/>
              <a:buAutoNum type="arabicParenR"/>
            </a:pPr>
            <a:r>
              <a:rPr lang="en-US" sz="1800" b="1" dirty="0">
                <a:latin typeface="+mn-lt"/>
              </a:rPr>
              <a:t>Integrating Grief and Loss Conversations into the SBIRT Model</a:t>
            </a:r>
          </a:p>
        </p:txBody>
      </p:sp>
      <p:sp>
        <p:nvSpPr>
          <p:cNvPr id="7" name="TextBox 6">
            <a:extLst>
              <a:ext uri="{FF2B5EF4-FFF2-40B4-BE49-F238E27FC236}">
                <a16:creationId xmlns:a16="http://schemas.microsoft.com/office/drawing/2014/main" id="{794E3DCD-F886-F94D-A71E-488D2FE9B544}"/>
              </a:ext>
            </a:extLst>
          </p:cNvPr>
          <p:cNvSpPr txBox="1"/>
          <p:nvPr/>
        </p:nvSpPr>
        <p:spPr>
          <a:xfrm>
            <a:off x="1288086" y="5872453"/>
            <a:ext cx="6567825" cy="430887"/>
          </a:xfrm>
          <a:prstGeom prst="rect">
            <a:avLst/>
          </a:prstGeom>
          <a:noFill/>
        </p:spPr>
        <p:txBody>
          <a:bodyPr wrap="none" rtlCol="0">
            <a:spAutoFit/>
          </a:bodyPr>
          <a:lstStyle/>
          <a:p>
            <a:pPr algn="ctr"/>
            <a:r>
              <a:rPr lang="en-US" sz="2200" dirty="0">
                <a:solidFill>
                  <a:srgbClr val="E5673E"/>
                </a:solidFill>
                <a:latin typeface="+mn-lt"/>
              </a:rPr>
              <a:t>attcnetwork.org/centers/global-attc/tay-webinar-series</a:t>
            </a:r>
          </a:p>
        </p:txBody>
      </p:sp>
    </p:spTree>
    <p:custDataLst>
      <p:tags r:id="rId1"/>
    </p:custDataLst>
    <p:extLst>
      <p:ext uri="{BB962C8B-B14F-4D97-AF65-F5344CB8AC3E}">
        <p14:creationId xmlns:p14="http://schemas.microsoft.com/office/powerpoint/2010/main" val="14375126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4159AB-2DF4-D947-8366-D37CC4E437CC}"/>
              </a:ext>
            </a:extLst>
          </p:cNvPr>
          <p:cNvSpPr>
            <a:spLocks noGrp="1"/>
          </p:cNvSpPr>
          <p:nvPr>
            <p:ph type="title"/>
          </p:nvPr>
        </p:nvSpPr>
        <p:spPr>
          <a:xfrm>
            <a:off x="482599" y="321734"/>
            <a:ext cx="5168390" cy="1135737"/>
          </a:xfrm>
        </p:spPr>
        <p:txBody>
          <a:bodyPr>
            <a:normAutofit/>
          </a:bodyPr>
          <a:lstStyle/>
          <a:p>
            <a:r>
              <a:rPr lang="en-US" sz="3600" b="1" dirty="0">
                <a:latin typeface="Georgia" panose="02040502050405020303" pitchFamily="18" charset="0"/>
              </a:rPr>
              <a:t>Behavioral Responses to Loss</a:t>
            </a:r>
          </a:p>
        </p:txBody>
      </p:sp>
      <p:sp>
        <p:nvSpPr>
          <p:cNvPr id="3" name="Content Placeholder 2">
            <a:extLst>
              <a:ext uri="{FF2B5EF4-FFF2-40B4-BE49-F238E27FC236}">
                <a16:creationId xmlns:a16="http://schemas.microsoft.com/office/drawing/2014/main" id="{1E97A96E-6288-1149-9380-B8D01E65DD1F}"/>
              </a:ext>
            </a:extLst>
          </p:cNvPr>
          <p:cNvSpPr>
            <a:spLocks noGrp="1"/>
          </p:cNvSpPr>
          <p:nvPr>
            <p:ph idx="1"/>
          </p:nvPr>
        </p:nvSpPr>
        <p:spPr>
          <a:xfrm>
            <a:off x="482600" y="1782980"/>
            <a:ext cx="5168390" cy="4488953"/>
          </a:xfrm>
        </p:spPr>
        <p:txBody>
          <a:bodyPr>
            <a:normAutofit lnSpcReduction="10000"/>
          </a:bodyPr>
          <a:lstStyle/>
          <a:p>
            <a:pPr>
              <a:lnSpc>
                <a:spcPct val="120000"/>
              </a:lnSpc>
              <a:spcBef>
                <a:spcPts val="0"/>
              </a:spcBef>
            </a:pPr>
            <a:r>
              <a:rPr lang="en-US" sz="2600" dirty="0">
                <a:latin typeface="Georgia" panose="02040502050405020303" pitchFamily="18" charset="0"/>
              </a:rPr>
              <a:t>Hide feelings</a:t>
            </a:r>
          </a:p>
          <a:p>
            <a:pPr>
              <a:lnSpc>
                <a:spcPct val="120000"/>
              </a:lnSpc>
              <a:spcBef>
                <a:spcPts val="0"/>
              </a:spcBef>
            </a:pPr>
            <a:r>
              <a:rPr lang="en-US" sz="2600" dirty="0">
                <a:latin typeface="Georgia" panose="02040502050405020303" pitchFamily="18" charset="0"/>
              </a:rPr>
              <a:t>Withdraw</a:t>
            </a:r>
          </a:p>
          <a:p>
            <a:pPr>
              <a:lnSpc>
                <a:spcPct val="120000"/>
              </a:lnSpc>
              <a:spcBef>
                <a:spcPts val="0"/>
              </a:spcBef>
            </a:pPr>
            <a:r>
              <a:rPr lang="en-US" sz="2600" dirty="0">
                <a:latin typeface="Georgia" panose="02040502050405020303" pitchFamily="18" charset="0"/>
              </a:rPr>
              <a:t>Cry</a:t>
            </a:r>
          </a:p>
          <a:p>
            <a:pPr>
              <a:lnSpc>
                <a:spcPct val="120000"/>
              </a:lnSpc>
              <a:spcBef>
                <a:spcPts val="0"/>
              </a:spcBef>
            </a:pPr>
            <a:r>
              <a:rPr lang="en-US" sz="2600" dirty="0">
                <a:latin typeface="Georgia" panose="02040502050405020303" pitchFamily="18" charset="0"/>
              </a:rPr>
              <a:t>Fight more with friends/ family</a:t>
            </a:r>
          </a:p>
          <a:p>
            <a:pPr>
              <a:lnSpc>
                <a:spcPct val="120000"/>
              </a:lnSpc>
              <a:spcBef>
                <a:spcPts val="0"/>
              </a:spcBef>
            </a:pPr>
            <a:r>
              <a:rPr lang="en-US" sz="2600" dirty="0">
                <a:latin typeface="Georgia" panose="02040502050405020303" pitchFamily="18" charset="0"/>
              </a:rPr>
              <a:t>Improvement or drop in grades</a:t>
            </a:r>
          </a:p>
          <a:p>
            <a:pPr>
              <a:lnSpc>
                <a:spcPct val="120000"/>
              </a:lnSpc>
              <a:spcBef>
                <a:spcPts val="0"/>
              </a:spcBef>
            </a:pPr>
            <a:r>
              <a:rPr lang="en-US" sz="2600" dirty="0">
                <a:latin typeface="Georgia" panose="02040502050405020303" pitchFamily="18" charset="0"/>
              </a:rPr>
              <a:t>Sleep or eat more or less frequently</a:t>
            </a:r>
          </a:p>
          <a:p>
            <a:pPr>
              <a:lnSpc>
                <a:spcPct val="120000"/>
              </a:lnSpc>
              <a:spcBef>
                <a:spcPts val="0"/>
              </a:spcBef>
            </a:pPr>
            <a:r>
              <a:rPr lang="en-US" sz="2600" dirty="0">
                <a:latin typeface="Georgia" panose="02040502050405020303" pitchFamily="18" charset="0"/>
              </a:rPr>
              <a:t>Act differently: act out, reckless, risky behaviors</a:t>
            </a:r>
          </a:p>
          <a:p>
            <a:pPr>
              <a:lnSpc>
                <a:spcPct val="120000"/>
              </a:lnSpc>
              <a:spcBef>
                <a:spcPts val="0"/>
              </a:spcBef>
            </a:pPr>
            <a:r>
              <a:rPr lang="en-US" sz="2600" dirty="0">
                <a:latin typeface="Georgia" panose="02040502050405020303" pitchFamily="18" charset="0"/>
              </a:rPr>
              <a:t>Use drugs/drinking to escape</a:t>
            </a:r>
          </a:p>
          <a:p>
            <a:endParaRPr lang="en-US" sz="1700" dirty="0"/>
          </a:p>
        </p:txBody>
      </p:sp>
      <p:sp>
        <p:nvSpPr>
          <p:cNvPr id="11" name="Isosceles Triangle 1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2B51FC0D-1CB7-4875-819F-10D5BD1B5C22}"/>
              </a:ext>
            </a:extLst>
          </p:cNvPr>
          <p:cNvPicPr>
            <a:picLocks noChangeAspect="1"/>
          </p:cNvPicPr>
          <p:nvPr/>
        </p:nvPicPr>
        <p:blipFill rotWithShape="1">
          <a:blip r:embed="rId2"/>
          <a:srcRect l="8456" r="14061"/>
          <a:stretch/>
        </p:blipFill>
        <p:spPr>
          <a:xfrm>
            <a:off x="6097404" y="10"/>
            <a:ext cx="3046596" cy="6857990"/>
          </a:xfrm>
          <a:prstGeom prst="rect">
            <a:avLst/>
          </a:prstGeom>
        </p:spPr>
      </p:pic>
      <p:grpSp>
        <p:nvGrpSpPr>
          <p:cNvPr id="15" name="Group 14">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42340" y="713128"/>
            <a:ext cx="801649" cy="2126625"/>
            <a:chOff x="10918968" y="713127"/>
            <a:chExt cx="1273032" cy="2532832"/>
          </a:xfrm>
        </p:grpSpPr>
        <p:sp>
          <p:nvSpPr>
            <p:cNvPr id="16" name="Rectangle 1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sosceles Triangle 16">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959747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159AB-2DF4-D947-8366-D37CC4E437CC}"/>
              </a:ext>
            </a:extLst>
          </p:cNvPr>
          <p:cNvSpPr>
            <a:spLocks noGrp="1"/>
          </p:cNvSpPr>
          <p:nvPr>
            <p:ph type="title"/>
          </p:nvPr>
        </p:nvSpPr>
        <p:spPr>
          <a:xfrm>
            <a:off x="6012940" y="525439"/>
            <a:ext cx="2502409" cy="1657614"/>
          </a:xfrm>
        </p:spPr>
        <p:txBody>
          <a:bodyPr>
            <a:normAutofit fontScale="90000"/>
          </a:bodyPr>
          <a:lstStyle/>
          <a:p>
            <a:r>
              <a:rPr lang="en-US" sz="3600" b="1" dirty="0">
                <a:latin typeface="Georgia" panose="02040502050405020303" pitchFamily="18" charset="0"/>
              </a:rPr>
              <a:t>Emotional Responses to Loss</a:t>
            </a:r>
          </a:p>
        </p:txBody>
      </p:sp>
      <p:pic>
        <p:nvPicPr>
          <p:cNvPr id="9" name="Picture 8">
            <a:extLst>
              <a:ext uri="{FF2B5EF4-FFF2-40B4-BE49-F238E27FC236}">
                <a16:creationId xmlns:a16="http://schemas.microsoft.com/office/drawing/2014/main" id="{DC930174-8723-4852-AAEF-F13BA0F08C69}"/>
              </a:ext>
            </a:extLst>
          </p:cNvPr>
          <p:cNvPicPr>
            <a:picLocks noChangeAspect="1"/>
          </p:cNvPicPr>
          <p:nvPr/>
        </p:nvPicPr>
        <p:blipFill>
          <a:blip r:embed="rId3"/>
          <a:stretch>
            <a:fillRect/>
          </a:stretch>
        </p:blipFill>
        <p:spPr>
          <a:xfrm>
            <a:off x="850180" y="375320"/>
            <a:ext cx="1842025" cy="3848658"/>
          </a:xfrm>
          <a:prstGeom prst="rect">
            <a:avLst/>
          </a:prstGeom>
        </p:spPr>
      </p:pic>
      <p:cxnSp>
        <p:nvCxnSpPr>
          <p:cNvPr id="36" name="Straight Connector 13">
            <a:extLst>
              <a:ext uri="{FF2B5EF4-FFF2-40B4-BE49-F238E27FC236}">
                <a16:creationId xmlns:a16="http://schemas.microsoft.com/office/drawing/2014/main" id="{822A5670-0F7B-4199-AEAB-33FBA9CEA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220" y="-1"/>
            <a:ext cx="0" cy="4572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1A71CCB-650F-4269-AFA2-FD05C326DB58}"/>
              </a:ext>
            </a:extLst>
          </p:cNvPr>
          <p:cNvPicPr>
            <a:picLocks noChangeAspect="1"/>
          </p:cNvPicPr>
          <p:nvPr/>
        </p:nvPicPr>
        <p:blipFill>
          <a:blip r:embed="rId4"/>
          <a:stretch>
            <a:fillRect/>
          </a:stretch>
        </p:blipFill>
        <p:spPr>
          <a:xfrm>
            <a:off x="3976554" y="375320"/>
            <a:ext cx="1377659" cy="1657612"/>
          </a:xfrm>
          <a:prstGeom prst="rect">
            <a:avLst/>
          </a:prstGeom>
        </p:spPr>
      </p:pic>
      <p:cxnSp>
        <p:nvCxnSpPr>
          <p:cNvPr id="37" name="Straight Connector 15">
            <a:extLst>
              <a:ext uri="{FF2B5EF4-FFF2-40B4-BE49-F238E27FC236}">
                <a16:creationId xmlns:a16="http://schemas.microsoft.com/office/drawing/2014/main" id="{8BB1744D-A7DF-4B65-B6E3-DCF12BB2D8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220" y="2228770"/>
            <a:ext cx="2157776"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E3EB2F6-05B4-431E-AB5A-8471EE462828}"/>
              </a:ext>
            </a:extLst>
          </p:cNvPr>
          <p:cNvPicPr>
            <a:picLocks noChangeAspect="1"/>
          </p:cNvPicPr>
          <p:nvPr/>
        </p:nvPicPr>
        <p:blipFill>
          <a:blip r:embed="rId5"/>
          <a:stretch>
            <a:fillRect/>
          </a:stretch>
        </p:blipFill>
        <p:spPr>
          <a:xfrm>
            <a:off x="3961372" y="2424609"/>
            <a:ext cx="1402447" cy="1799367"/>
          </a:xfrm>
          <a:prstGeom prst="rect">
            <a:avLst/>
          </a:prstGeom>
        </p:spPr>
      </p:pic>
      <p:cxnSp>
        <p:nvCxnSpPr>
          <p:cNvPr id="38" name="Straight Connector 17">
            <a:extLst>
              <a:ext uri="{FF2B5EF4-FFF2-40B4-BE49-F238E27FC236}">
                <a16:creationId xmlns:a16="http://schemas.microsoft.com/office/drawing/2014/main" id="{882DD753-EA38-4E86-91FB-05041A44A2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67905"/>
            <a:ext cx="5647996"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C9910FF-8B0C-4B11-AA2F-81EBEE09D5DE}"/>
              </a:ext>
            </a:extLst>
          </p:cNvPr>
          <p:cNvPicPr>
            <a:picLocks noChangeAspect="1"/>
          </p:cNvPicPr>
          <p:nvPr/>
        </p:nvPicPr>
        <p:blipFill>
          <a:blip r:embed="rId6"/>
          <a:stretch>
            <a:fillRect/>
          </a:stretch>
        </p:blipFill>
        <p:spPr>
          <a:xfrm>
            <a:off x="561074" y="4911833"/>
            <a:ext cx="1147554" cy="1448019"/>
          </a:xfrm>
          <a:prstGeom prst="rect">
            <a:avLst/>
          </a:prstGeom>
        </p:spPr>
      </p:pic>
      <p:pic>
        <p:nvPicPr>
          <p:cNvPr id="6" name="Picture 5">
            <a:extLst>
              <a:ext uri="{FF2B5EF4-FFF2-40B4-BE49-F238E27FC236}">
                <a16:creationId xmlns:a16="http://schemas.microsoft.com/office/drawing/2014/main" id="{64CA2825-AAF4-4D6F-8758-DF5AC5B72652}"/>
              </a:ext>
            </a:extLst>
          </p:cNvPr>
          <p:cNvPicPr>
            <a:picLocks noChangeAspect="1"/>
          </p:cNvPicPr>
          <p:nvPr/>
        </p:nvPicPr>
        <p:blipFill>
          <a:blip r:embed="rId7"/>
          <a:stretch>
            <a:fillRect/>
          </a:stretch>
        </p:blipFill>
        <p:spPr>
          <a:xfrm>
            <a:off x="2372116" y="5022101"/>
            <a:ext cx="3273300" cy="1227487"/>
          </a:xfrm>
          <a:prstGeom prst="rect">
            <a:avLst/>
          </a:prstGeom>
        </p:spPr>
      </p:pic>
      <p:sp>
        <p:nvSpPr>
          <p:cNvPr id="3" name="Content Placeholder 2">
            <a:extLst>
              <a:ext uri="{FF2B5EF4-FFF2-40B4-BE49-F238E27FC236}">
                <a16:creationId xmlns:a16="http://schemas.microsoft.com/office/drawing/2014/main" id="{1E97A96E-6288-1149-9380-B8D01E65DD1F}"/>
              </a:ext>
            </a:extLst>
          </p:cNvPr>
          <p:cNvSpPr>
            <a:spLocks noGrp="1"/>
          </p:cNvSpPr>
          <p:nvPr>
            <p:ph idx="1"/>
          </p:nvPr>
        </p:nvSpPr>
        <p:spPr>
          <a:xfrm>
            <a:off x="6012939" y="2274491"/>
            <a:ext cx="2809323" cy="3902472"/>
          </a:xfrm>
        </p:spPr>
        <p:txBody>
          <a:bodyPr>
            <a:noAutofit/>
          </a:bodyPr>
          <a:lstStyle/>
          <a:p>
            <a:r>
              <a:rPr lang="en-US" sz="2400" dirty="0">
                <a:latin typeface="Georgia" panose="02040502050405020303" pitchFamily="18" charset="0"/>
              </a:rPr>
              <a:t>Sadness, deep sorrow</a:t>
            </a:r>
          </a:p>
          <a:p>
            <a:r>
              <a:rPr lang="en-US" sz="2400" dirty="0">
                <a:latin typeface="Georgia" panose="02040502050405020303" pitchFamily="18" charset="0"/>
              </a:rPr>
              <a:t>Shock, Stunned</a:t>
            </a:r>
          </a:p>
          <a:p>
            <a:r>
              <a:rPr lang="en-US" sz="2400" dirty="0">
                <a:latin typeface="Georgia" panose="02040502050405020303" pitchFamily="18" charset="0"/>
              </a:rPr>
              <a:t>Anger, </a:t>
            </a:r>
          </a:p>
          <a:p>
            <a:r>
              <a:rPr lang="en-US" sz="2400" dirty="0">
                <a:latin typeface="Georgia" panose="02040502050405020303" pitchFamily="18" charset="0"/>
              </a:rPr>
              <a:t>Irritability</a:t>
            </a:r>
          </a:p>
          <a:p>
            <a:r>
              <a:rPr lang="en-US" sz="2400" dirty="0">
                <a:latin typeface="Georgia" panose="02040502050405020303" pitchFamily="18" charset="0"/>
              </a:rPr>
              <a:t>Frustration</a:t>
            </a:r>
          </a:p>
          <a:p>
            <a:r>
              <a:rPr lang="en-US" sz="2400" dirty="0">
                <a:latin typeface="Georgia" panose="02040502050405020303" pitchFamily="18" charset="0"/>
              </a:rPr>
              <a:t>Longing, loneliness, alienation</a:t>
            </a:r>
          </a:p>
          <a:p>
            <a:r>
              <a:rPr lang="en-US" sz="2400" dirty="0">
                <a:latin typeface="Georgia" panose="02040502050405020303" pitchFamily="18" charset="0"/>
              </a:rPr>
              <a:t>Anxiety, insecurity</a:t>
            </a:r>
          </a:p>
        </p:txBody>
      </p:sp>
      <p:cxnSp>
        <p:nvCxnSpPr>
          <p:cNvPr id="39" name="Straight Connector 19">
            <a:extLst>
              <a:ext uri="{FF2B5EF4-FFF2-40B4-BE49-F238E27FC236}">
                <a16:creationId xmlns:a16="http://schemas.microsoft.com/office/drawing/2014/main" id="{6DA63E78-7704-45EF-B5D3-EADDF5D826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011947" y="5706812"/>
            <a:ext cx="228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65308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159AB-2DF4-D947-8366-D37CC4E437CC}"/>
              </a:ext>
            </a:extLst>
          </p:cNvPr>
          <p:cNvSpPr>
            <a:spLocks noGrp="1"/>
          </p:cNvSpPr>
          <p:nvPr>
            <p:ph type="title"/>
          </p:nvPr>
        </p:nvSpPr>
        <p:spPr>
          <a:xfrm>
            <a:off x="6012940" y="525439"/>
            <a:ext cx="2502409" cy="1657614"/>
          </a:xfrm>
        </p:spPr>
        <p:txBody>
          <a:bodyPr>
            <a:normAutofit fontScale="90000"/>
          </a:bodyPr>
          <a:lstStyle/>
          <a:p>
            <a:r>
              <a:rPr lang="en-US" sz="3600" b="1" dirty="0">
                <a:latin typeface="Georgia" panose="02040502050405020303" pitchFamily="18" charset="0"/>
              </a:rPr>
              <a:t>Emotional Responses to Loss</a:t>
            </a:r>
          </a:p>
        </p:txBody>
      </p:sp>
      <p:pic>
        <p:nvPicPr>
          <p:cNvPr id="9" name="Picture 8">
            <a:extLst>
              <a:ext uri="{FF2B5EF4-FFF2-40B4-BE49-F238E27FC236}">
                <a16:creationId xmlns:a16="http://schemas.microsoft.com/office/drawing/2014/main" id="{DC930174-8723-4852-AAEF-F13BA0F08C69}"/>
              </a:ext>
            </a:extLst>
          </p:cNvPr>
          <p:cNvPicPr>
            <a:picLocks noChangeAspect="1"/>
          </p:cNvPicPr>
          <p:nvPr/>
        </p:nvPicPr>
        <p:blipFill>
          <a:blip r:embed="rId2"/>
          <a:stretch>
            <a:fillRect/>
          </a:stretch>
        </p:blipFill>
        <p:spPr>
          <a:xfrm>
            <a:off x="850180" y="375320"/>
            <a:ext cx="1842025" cy="3848658"/>
          </a:xfrm>
          <a:prstGeom prst="rect">
            <a:avLst/>
          </a:prstGeom>
        </p:spPr>
      </p:pic>
      <p:cxnSp>
        <p:nvCxnSpPr>
          <p:cNvPr id="36" name="Straight Connector 13">
            <a:extLst>
              <a:ext uri="{FF2B5EF4-FFF2-40B4-BE49-F238E27FC236}">
                <a16:creationId xmlns:a16="http://schemas.microsoft.com/office/drawing/2014/main" id="{822A5670-0F7B-4199-AEAB-33FBA9CEA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220" y="-1"/>
            <a:ext cx="0" cy="4572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1A71CCB-650F-4269-AFA2-FD05C326DB58}"/>
              </a:ext>
            </a:extLst>
          </p:cNvPr>
          <p:cNvPicPr>
            <a:picLocks noChangeAspect="1"/>
          </p:cNvPicPr>
          <p:nvPr/>
        </p:nvPicPr>
        <p:blipFill>
          <a:blip r:embed="rId3"/>
          <a:stretch>
            <a:fillRect/>
          </a:stretch>
        </p:blipFill>
        <p:spPr>
          <a:xfrm>
            <a:off x="3976554" y="375320"/>
            <a:ext cx="1377659" cy="1657612"/>
          </a:xfrm>
          <a:prstGeom prst="rect">
            <a:avLst/>
          </a:prstGeom>
        </p:spPr>
      </p:pic>
      <p:cxnSp>
        <p:nvCxnSpPr>
          <p:cNvPr id="37" name="Straight Connector 15">
            <a:extLst>
              <a:ext uri="{FF2B5EF4-FFF2-40B4-BE49-F238E27FC236}">
                <a16:creationId xmlns:a16="http://schemas.microsoft.com/office/drawing/2014/main" id="{8BB1744D-A7DF-4B65-B6E3-DCF12BB2D8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220" y="2228770"/>
            <a:ext cx="2157776"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E3EB2F6-05B4-431E-AB5A-8471EE462828}"/>
              </a:ext>
            </a:extLst>
          </p:cNvPr>
          <p:cNvPicPr>
            <a:picLocks noChangeAspect="1"/>
          </p:cNvPicPr>
          <p:nvPr/>
        </p:nvPicPr>
        <p:blipFill>
          <a:blip r:embed="rId4"/>
          <a:stretch>
            <a:fillRect/>
          </a:stretch>
        </p:blipFill>
        <p:spPr>
          <a:xfrm>
            <a:off x="3961372" y="2424609"/>
            <a:ext cx="1402447" cy="1799367"/>
          </a:xfrm>
          <a:prstGeom prst="rect">
            <a:avLst/>
          </a:prstGeom>
        </p:spPr>
      </p:pic>
      <p:cxnSp>
        <p:nvCxnSpPr>
          <p:cNvPr id="38" name="Straight Connector 17">
            <a:extLst>
              <a:ext uri="{FF2B5EF4-FFF2-40B4-BE49-F238E27FC236}">
                <a16:creationId xmlns:a16="http://schemas.microsoft.com/office/drawing/2014/main" id="{882DD753-EA38-4E86-91FB-05041A44A2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67905"/>
            <a:ext cx="5647996"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C9910FF-8B0C-4B11-AA2F-81EBEE09D5DE}"/>
              </a:ext>
            </a:extLst>
          </p:cNvPr>
          <p:cNvPicPr>
            <a:picLocks noChangeAspect="1"/>
          </p:cNvPicPr>
          <p:nvPr/>
        </p:nvPicPr>
        <p:blipFill>
          <a:blip r:embed="rId5"/>
          <a:stretch>
            <a:fillRect/>
          </a:stretch>
        </p:blipFill>
        <p:spPr>
          <a:xfrm>
            <a:off x="561074" y="4911833"/>
            <a:ext cx="1147554" cy="1448019"/>
          </a:xfrm>
          <a:prstGeom prst="rect">
            <a:avLst/>
          </a:prstGeom>
        </p:spPr>
      </p:pic>
      <p:pic>
        <p:nvPicPr>
          <p:cNvPr id="6" name="Picture 5">
            <a:extLst>
              <a:ext uri="{FF2B5EF4-FFF2-40B4-BE49-F238E27FC236}">
                <a16:creationId xmlns:a16="http://schemas.microsoft.com/office/drawing/2014/main" id="{64CA2825-AAF4-4D6F-8758-DF5AC5B72652}"/>
              </a:ext>
            </a:extLst>
          </p:cNvPr>
          <p:cNvPicPr>
            <a:picLocks noChangeAspect="1"/>
          </p:cNvPicPr>
          <p:nvPr/>
        </p:nvPicPr>
        <p:blipFill>
          <a:blip r:embed="rId6"/>
          <a:stretch>
            <a:fillRect/>
          </a:stretch>
        </p:blipFill>
        <p:spPr>
          <a:xfrm>
            <a:off x="2372116" y="5022101"/>
            <a:ext cx="3273300" cy="1227487"/>
          </a:xfrm>
          <a:prstGeom prst="rect">
            <a:avLst/>
          </a:prstGeom>
        </p:spPr>
      </p:pic>
      <p:sp>
        <p:nvSpPr>
          <p:cNvPr id="3" name="Content Placeholder 2">
            <a:extLst>
              <a:ext uri="{FF2B5EF4-FFF2-40B4-BE49-F238E27FC236}">
                <a16:creationId xmlns:a16="http://schemas.microsoft.com/office/drawing/2014/main" id="{1E97A96E-6288-1149-9380-B8D01E65DD1F}"/>
              </a:ext>
            </a:extLst>
          </p:cNvPr>
          <p:cNvSpPr>
            <a:spLocks noGrp="1"/>
          </p:cNvSpPr>
          <p:nvPr>
            <p:ph idx="1"/>
          </p:nvPr>
        </p:nvSpPr>
        <p:spPr>
          <a:xfrm>
            <a:off x="6012939" y="2274491"/>
            <a:ext cx="2809323" cy="3902472"/>
          </a:xfrm>
        </p:spPr>
        <p:txBody>
          <a:bodyPr>
            <a:noAutofit/>
          </a:bodyPr>
          <a:lstStyle/>
          <a:p>
            <a:r>
              <a:rPr lang="en-US" sz="2400" dirty="0">
                <a:latin typeface="Georgia" panose="02040502050405020303" pitchFamily="18" charset="0"/>
              </a:rPr>
              <a:t>Fear (of death, of others dying)</a:t>
            </a:r>
          </a:p>
          <a:p>
            <a:r>
              <a:rPr lang="en-US" sz="2400" dirty="0">
                <a:latin typeface="Georgia" panose="02040502050405020303" pitchFamily="18" charset="0"/>
              </a:rPr>
              <a:t>Guilt </a:t>
            </a:r>
          </a:p>
          <a:p>
            <a:r>
              <a:rPr lang="en-US" sz="2400" dirty="0">
                <a:latin typeface="Georgia" panose="02040502050405020303" pitchFamily="18" charset="0"/>
              </a:rPr>
              <a:t>Regret</a:t>
            </a:r>
          </a:p>
          <a:p>
            <a:r>
              <a:rPr lang="en-US" sz="2400" dirty="0">
                <a:latin typeface="Georgia" panose="02040502050405020303" pitchFamily="18" charset="0"/>
              </a:rPr>
              <a:t>Hope</a:t>
            </a:r>
          </a:p>
          <a:p>
            <a:r>
              <a:rPr lang="en-US" sz="2400" dirty="0">
                <a:latin typeface="Georgia" panose="02040502050405020303" pitchFamily="18" charset="0"/>
              </a:rPr>
              <a:t>Relief</a:t>
            </a:r>
          </a:p>
          <a:p>
            <a:r>
              <a:rPr lang="en-US" sz="2400" dirty="0">
                <a:latin typeface="Georgia" panose="02040502050405020303" pitchFamily="18" charset="0"/>
              </a:rPr>
              <a:t>Powerlessness, helplessness </a:t>
            </a:r>
          </a:p>
          <a:p>
            <a:r>
              <a:rPr lang="en-US" sz="2400" dirty="0">
                <a:latin typeface="Georgia" panose="02040502050405020303" pitchFamily="18" charset="0"/>
              </a:rPr>
              <a:t>Shame (at being different from peers)</a:t>
            </a:r>
          </a:p>
        </p:txBody>
      </p:sp>
      <p:cxnSp>
        <p:nvCxnSpPr>
          <p:cNvPr id="39" name="Straight Connector 19">
            <a:extLst>
              <a:ext uri="{FF2B5EF4-FFF2-40B4-BE49-F238E27FC236}">
                <a16:creationId xmlns:a16="http://schemas.microsoft.com/office/drawing/2014/main" id="{6DA63E78-7704-45EF-B5D3-EADDF5D826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011947" y="5706812"/>
            <a:ext cx="228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6492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5">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4159AB-2DF4-D947-8366-D37CC4E437CC}"/>
              </a:ext>
            </a:extLst>
          </p:cNvPr>
          <p:cNvSpPr>
            <a:spLocks noGrp="1"/>
          </p:cNvSpPr>
          <p:nvPr>
            <p:ph type="title"/>
          </p:nvPr>
        </p:nvSpPr>
        <p:spPr>
          <a:xfrm>
            <a:off x="442170" y="856180"/>
            <a:ext cx="3420438" cy="1128068"/>
          </a:xfrm>
        </p:spPr>
        <p:txBody>
          <a:bodyPr anchor="ctr">
            <a:noAutofit/>
          </a:bodyPr>
          <a:lstStyle/>
          <a:p>
            <a:r>
              <a:rPr lang="en-US" sz="3600" b="1" dirty="0">
                <a:latin typeface="Georgia" panose="02040502050405020303" pitchFamily="18" charset="0"/>
              </a:rPr>
              <a:t>Physical Responses to Loss</a:t>
            </a:r>
          </a:p>
        </p:txBody>
      </p:sp>
      <p:grpSp>
        <p:nvGrpSpPr>
          <p:cNvPr id="18" name="Group 1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9" name="Rectangle 1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2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E97A96E-6288-1149-9380-B8D01E65DD1F}"/>
              </a:ext>
            </a:extLst>
          </p:cNvPr>
          <p:cNvSpPr>
            <a:spLocks noGrp="1"/>
          </p:cNvSpPr>
          <p:nvPr>
            <p:ph idx="1"/>
          </p:nvPr>
        </p:nvSpPr>
        <p:spPr>
          <a:xfrm>
            <a:off x="443039" y="2330505"/>
            <a:ext cx="3419569" cy="3979585"/>
          </a:xfrm>
        </p:spPr>
        <p:txBody>
          <a:bodyPr anchor="ctr">
            <a:normAutofit/>
          </a:bodyPr>
          <a:lstStyle/>
          <a:p>
            <a:r>
              <a:rPr lang="en-US" dirty="0">
                <a:latin typeface="Georgia" panose="02040502050405020303" pitchFamily="18" charset="0"/>
              </a:rPr>
              <a:t>Headaches</a:t>
            </a:r>
          </a:p>
          <a:p>
            <a:r>
              <a:rPr lang="en-US" dirty="0">
                <a:latin typeface="Georgia" panose="02040502050405020303" pitchFamily="18" charset="0"/>
              </a:rPr>
              <a:t>Stomachaches </a:t>
            </a:r>
          </a:p>
          <a:p>
            <a:r>
              <a:rPr lang="en-US" dirty="0">
                <a:latin typeface="Georgia" panose="02040502050405020303" pitchFamily="18" charset="0"/>
              </a:rPr>
              <a:t>Tiredness</a:t>
            </a:r>
          </a:p>
          <a:p>
            <a:r>
              <a:rPr lang="en-US" dirty="0">
                <a:latin typeface="Georgia" panose="02040502050405020303" pitchFamily="18" charset="0"/>
              </a:rPr>
              <a:t>Sweat</a:t>
            </a:r>
          </a:p>
          <a:p>
            <a:r>
              <a:rPr lang="en-US" dirty="0">
                <a:latin typeface="Georgia" panose="02040502050405020303" pitchFamily="18" charset="0"/>
              </a:rPr>
              <a:t>Restlessness</a:t>
            </a:r>
          </a:p>
          <a:p>
            <a:r>
              <a:rPr lang="en-US" dirty="0">
                <a:latin typeface="Georgia" panose="02040502050405020303" pitchFamily="18" charset="0"/>
              </a:rPr>
              <a:t>Nightmares</a:t>
            </a:r>
          </a:p>
          <a:p>
            <a:r>
              <a:rPr lang="en-US" dirty="0">
                <a:latin typeface="Georgia" panose="02040502050405020303" pitchFamily="18" charset="0"/>
              </a:rPr>
              <a:t>Appetite changes</a:t>
            </a:r>
          </a:p>
        </p:txBody>
      </p:sp>
      <p:sp>
        <p:nvSpPr>
          <p:cNvPr id="24" name="Rectangle 2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9EFBBCD-2711-4D04-B1F5-8E0E20DCB5CD}"/>
              </a:ext>
            </a:extLst>
          </p:cNvPr>
          <p:cNvPicPr>
            <a:picLocks noChangeAspect="1"/>
          </p:cNvPicPr>
          <p:nvPr/>
        </p:nvPicPr>
        <p:blipFill rotWithShape="1">
          <a:blip r:embed="rId2"/>
          <a:srcRect r="22630" b="-1"/>
          <a:stretch/>
        </p:blipFill>
        <p:spPr>
          <a:xfrm>
            <a:off x="4483341" y="799352"/>
            <a:ext cx="4069057" cy="5259296"/>
          </a:xfrm>
          <a:prstGeom prst="rect">
            <a:avLst/>
          </a:prstGeom>
        </p:spPr>
      </p:pic>
    </p:spTree>
    <p:extLst>
      <p:ext uri="{BB962C8B-B14F-4D97-AF65-F5344CB8AC3E}">
        <p14:creationId xmlns:p14="http://schemas.microsoft.com/office/powerpoint/2010/main" val="10276002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159AB-2DF4-D947-8366-D37CC4E437CC}"/>
              </a:ext>
            </a:extLst>
          </p:cNvPr>
          <p:cNvSpPr>
            <a:spLocks noGrp="1"/>
          </p:cNvSpPr>
          <p:nvPr>
            <p:ph type="title"/>
          </p:nvPr>
        </p:nvSpPr>
        <p:spPr>
          <a:xfrm>
            <a:off x="3724072" y="629268"/>
            <a:ext cx="4939868" cy="1286160"/>
          </a:xfrm>
        </p:spPr>
        <p:txBody>
          <a:bodyPr anchor="b">
            <a:normAutofit/>
          </a:bodyPr>
          <a:lstStyle/>
          <a:p>
            <a:r>
              <a:rPr lang="en-US" sz="3600" b="1" dirty="0">
                <a:latin typeface="Georgia" panose="02040502050405020303" pitchFamily="18" charset="0"/>
              </a:rPr>
              <a:t>Spiritual Responses to Loss</a:t>
            </a:r>
          </a:p>
        </p:txBody>
      </p:sp>
      <p:sp>
        <p:nvSpPr>
          <p:cNvPr id="3" name="Content Placeholder 2">
            <a:extLst>
              <a:ext uri="{FF2B5EF4-FFF2-40B4-BE49-F238E27FC236}">
                <a16:creationId xmlns:a16="http://schemas.microsoft.com/office/drawing/2014/main" id="{1E97A96E-6288-1149-9380-B8D01E65DD1F}"/>
              </a:ext>
            </a:extLst>
          </p:cNvPr>
          <p:cNvSpPr>
            <a:spLocks noGrp="1"/>
          </p:cNvSpPr>
          <p:nvPr>
            <p:ph idx="1"/>
          </p:nvPr>
        </p:nvSpPr>
        <p:spPr>
          <a:xfrm>
            <a:off x="3724073" y="2438400"/>
            <a:ext cx="4939867" cy="3785419"/>
          </a:xfrm>
        </p:spPr>
        <p:txBody>
          <a:bodyPr>
            <a:normAutofit fontScale="85000" lnSpcReduction="10000"/>
          </a:bodyPr>
          <a:lstStyle/>
          <a:p>
            <a:pPr>
              <a:lnSpc>
                <a:spcPct val="120000"/>
              </a:lnSpc>
              <a:spcBef>
                <a:spcPts val="0"/>
              </a:spcBef>
            </a:pPr>
            <a:r>
              <a:rPr lang="en-US" dirty="0">
                <a:latin typeface="Georgia" panose="02040502050405020303" pitchFamily="18" charset="0"/>
                <a:cs typeface="Times New Roman" panose="02020603050405020304" pitchFamily="18" charset="0"/>
              </a:rPr>
              <a:t>Loss of faith in God</a:t>
            </a:r>
          </a:p>
          <a:p>
            <a:pPr>
              <a:lnSpc>
                <a:spcPct val="120000"/>
              </a:lnSpc>
              <a:spcBef>
                <a:spcPts val="0"/>
              </a:spcBef>
            </a:pPr>
            <a:r>
              <a:rPr lang="en-US" dirty="0">
                <a:latin typeface="Georgia" panose="02040502050405020303" pitchFamily="18" charset="0"/>
                <a:cs typeface="Times New Roman" panose="02020603050405020304" pitchFamily="18" charset="0"/>
              </a:rPr>
              <a:t>Confusion about God</a:t>
            </a:r>
          </a:p>
          <a:p>
            <a:pPr>
              <a:lnSpc>
                <a:spcPct val="120000"/>
              </a:lnSpc>
              <a:spcBef>
                <a:spcPts val="0"/>
              </a:spcBef>
            </a:pPr>
            <a:r>
              <a:rPr lang="en-US" dirty="0">
                <a:latin typeface="Georgia" panose="02040502050405020303" pitchFamily="18" charset="0"/>
                <a:cs typeface="Times New Roman" panose="02020603050405020304" pitchFamily="18" charset="0"/>
              </a:rPr>
              <a:t>Questioning God about the death/not understanding “why”</a:t>
            </a:r>
          </a:p>
          <a:p>
            <a:pPr>
              <a:lnSpc>
                <a:spcPct val="120000"/>
              </a:lnSpc>
              <a:spcBef>
                <a:spcPts val="0"/>
              </a:spcBef>
            </a:pPr>
            <a:r>
              <a:rPr lang="en-US" dirty="0">
                <a:latin typeface="Georgia" panose="02040502050405020303" pitchFamily="18" charset="0"/>
                <a:cs typeface="Times New Roman" panose="02020603050405020304" pitchFamily="18" charset="0"/>
              </a:rPr>
              <a:t>Angry with God about the death</a:t>
            </a:r>
          </a:p>
          <a:p>
            <a:pPr>
              <a:lnSpc>
                <a:spcPct val="120000"/>
              </a:lnSpc>
              <a:spcBef>
                <a:spcPts val="0"/>
              </a:spcBef>
            </a:pPr>
            <a:r>
              <a:rPr lang="en-US" dirty="0">
                <a:latin typeface="Georgia" panose="02040502050405020303" pitchFamily="18" charset="0"/>
                <a:cs typeface="Times New Roman" panose="02020603050405020304" pitchFamily="18" charset="0"/>
              </a:rPr>
              <a:t>Abandoning religious practices</a:t>
            </a:r>
          </a:p>
          <a:p>
            <a:pPr>
              <a:lnSpc>
                <a:spcPct val="120000"/>
              </a:lnSpc>
              <a:spcBef>
                <a:spcPts val="0"/>
              </a:spcBef>
            </a:pPr>
            <a:r>
              <a:rPr lang="en-US" dirty="0">
                <a:latin typeface="Georgia" panose="02040502050405020303" pitchFamily="18" charset="0"/>
                <a:cs typeface="Times New Roman" panose="02020603050405020304" pitchFamily="18" charset="0"/>
              </a:rPr>
              <a:t>Not attending worship services</a:t>
            </a:r>
          </a:p>
          <a:p>
            <a:pPr>
              <a:lnSpc>
                <a:spcPct val="120000"/>
              </a:lnSpc>
              <a:spcBef>
                <a:spcPts val="0"/>
              </a:spcBef>
            </a:pPr>
            <a:r>
              <a:rPr lang="en-US" dirty="0">
                <a:latin typeface="Georgia" panose="02040502050405020303" pitchFamily="18" charset="0"/>
                <a:cs typeface="Times New Roman" panose="02020603050405020304" pitchFamily="18" charset="0"/>
              </a:rPr>
              <a:t>Lack of hope/inability to forgive</a:t>
            </a:r>
          </a:p>
          <a:p>
            <a:endParaRPr lang="en-US" sz="1700" dirty="0"/>
          </a:p>
        </p:txBody>
      </p:sp>
      <p:pic>
        <p:nvPicPr>
          <p:cNvPr id="4" name="Picture 3">
            <a:extLst>
              <a:ext uri="{FF2B5EF4-FFF2-40B4-BE49-F238E27FC236}">
                <a16:creationId xmlns:a16="http://schemas.microsoft.com/office/drawing/2014/main" id="{A8F5B743-7CB9-4755-B5D4-A5B349641485}"/>
              </a:ext>
            </a:extLst>
          </p:cNvPr>
          <p:cNvPicPr>
            <a:picLocks noChangeAspect="1"/>
          </p:cNvPicPr>
          <p:nvPr/>
        </p:nvPicPr>
        <p:blipFill rotWithShape="1">
          <a:blip r:embed="rId2"/>
          <a:srcRect l="14640" r="11100"/>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FDC56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025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7960D9-EFE1-4718-B24C-D8EBA8E740EA}"/>
              </a:ext>
            </a:extLst>
          </p:cNvPr>
          <p:cNvPicPr>
            <a:picLocks noChangeAspect="1"/>
          </p:cNvPicPr>
          <p:nvPr/>
        </p:nvPicPr>
        <p:blipFill rotWithShape="1">
          <a:blip r:embed="rId3"/>
          <a:srcRect t="10406" b="14594"/>
          <a:stretch/>
        </p:blipFill>
        <p:spPr>
          <a:xfrm>
            <a:off x="20" y="10"/>
            <a:ext cx="9143979"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2" name="Title 1">
            <a:extLst>
              <a:ext uri="{FF2B5EF4-FFF2-40B4-BE49-F238E27FC236}">
                <a16:creationId xmlns:a16="http://schemas.microsoft.com/office/drawing/2014/main" id="{2593FED1-0BF5-4231-972A-66239B902A52}"/>
              </a:ext>
            </a:extLst>
          </p:cNvPr>
          <p:cNvSpPr>
            <a:spLocks noGrp="1"/>
          </p:cNvSpPr>
          <p:nvPr>
            <p:ph type="title"/>
          </p:nvPr>
        </p:nvSpPr>
        <p:spPr>
          <a:xfrm>
            <a:off x="532086" y="1913950"/>
            <a:ext cx="3153102" cy="1342754"/>
          </a:xfrm>
        </p:spPr>
        <p:txBody>
          <a:bodyPr>
            <a:normAutofit/>
          </a:bodyPr>
          <a:lstStyle/>
          <a:p>
            <a:pPr algn="ctr"/>
            <a:r>
              <a:rPr lang="en-US" sz="3100" b="1" dirty="0">
                <a:latin typeface="Georgia" panose="02040502050405020303" pitchFamily="18" charset="0"/>
              </a:rPr>
              <a:t>Inspirational Reading</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1DC36CD-3B89-40BD-8177-C578BA51B2F4}"/>
              </a:ext>
            </a:extLst>
          </p:cNvPr>
          <p:cNvSpPr>
            <a:spLocks noGrp="1"/>
          </p:cNvSpPr>
          <p:nvPr>
            <p:ph idx="1"/>
          </p:nvPr>
        </p:nvSpPr>
        <p:spPr>
          <a:xfrm>
            <a:off x="394137" y="3417573"/>
            <a:ext cx="4821330" cy="2619839"/>
          </a:xfrm>
        </p:spPr>
        <p:txBody>
          <a:bodyPr anchor="ctr">
            <a:normAutofit fontScale="70000" lnSpcReduction="20000"/>
          </a:bodyPr>
          <a:lstStyle/>
          <a:p>
            <a:pPr marL="0" indent="0">
              <a:buNone/>
            </a:pPr>
            <a:endParaRPr lang="en-US" sz="1200" dirty="0">
              <a:latin typeface="Georgia" panose="02040502050405020303" pitchFamily="18" charset="0"/>
              <a:cs typeface="Times New Roman" panose="02020603050405020304" pitchFamily="18" charset="0"/>
            </a:endParaRPr>
          </a:p>
          <a:p>
            <a:pPr marL="0" indent="0">
              <a:buNone/>
            </a:pPr>
            <a:r>
              <a:rPr lang="en-US" sz="3300" dirty="0">
                <a:latin typeface="Georgia" panose="02040502050405020303" pitchFamily="18" charset="0"/>
                <a:cs typeface="Times New Roman" panose="02020603050405020304" pitchFamily="18" charset="0"/>
              </a:rPr>
              <a:t>Let grief find the freedom to be expressed. Let grief find the right to be understood. </a:t>
            </a:r>
          </a:p>
          <a:p>
            <a:endParaRPr lang="en-US" sz="3300" dirty="0">
              <a:latin typeface="Georgia" panose="02040502050405020303" pitchFamily="18" charset="0"/>
              <a:cs typeface="Times New Roman" panose="02020603050405020304" pitchFamily="18" charset="0"/>
            </a:endParaRPr>
          </a:p>
          <a:p>
            <a:endParaRPr lang="en-US" sz="3300" dirty="0">
              <a:latin typeface="Georgia" panose="02040502050405020303" pitchFamily="18" charset="0"/>
              <a:cs typeface="Times New Roman" panose="02020603050405020304" pitchFamily="18" charset="0"/>
            </a:endParaRPr>
          </a:p>
          <a:p>
            <a:pPr marL="0" indent="0">
              <a:buNone/>
            </a:pPr>
            <a:endParaRPr lang="en-US" sz="3300" dirty="0">
              <a:latin typeface="Georgia" panose="02040502050405020303" pitchFamily="18" charset="0"/>
              <a:cs typeface="Times New Roman" panose="02020603050405020304" pitchFamily="18" charset="0"/>
            </a:endParaRPr>
          </a:p>
          <a:p>
            <a:pPr marL="0" indent="0">
              <a:buNone/>
            </a:pPr>
            <a:r>
              <a:rPr lang="en-US" sz="3300" dirty="0">
                <a:latin typeface="Georgia" panose="02040502050405020303" pitchFamily="18" charset="0"/>
                <a:cs typeface="Times New Roman" panose="02020603050405020304" pitchFamily="18" charset="0"/>
              </a:rPr>
              <a:t>~ Kei Gilbert</a:t>
            </a:r>
          </a:p>
          <a:p>
            <a:endParaRPr lang="en-US" sz="1200" dirty="0"/>
          </a:p>
        </p:txBody>
      </p:sp>
    </p:spTree>
    <p:extLst>
      <p:ext uri="{BB962C8B-B14F-4D97-AF65-F5344CB8AC3E}">
        <p14:creationId xmlns:p14="http://schemas.microsoft.com/office/powerpoint/2010/main" val="5870967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F5CBF-5D59-42E5-9739-0DB571441735}"/>
              </a:ext>
            </a:extLst>
          </p:cNvPr>
          <p:cNvSpPr>
            <a:spLocks noGrp="1"/>
          </p:cNvSpPr>
          <p:nvPr>
            <p:ph type="title"/>
          </p:nvPr>
        </p:nvSpPr>
        <p:spPr/>
        <p:txBody>
          <a:bodyPr>
            <a:normAutofit/>
          </a:bodyPr>
          <a:lstStyle/>
          <a:p>
            <a:r>
              <a:rPr lang="en-US" sz="3600" b="1" dirty="0">
                <a:latin typeface="Georgia" panose="02040502050405020303" pitchFamily="18" charset="0"/>
              </a:rPr>
              <a:t>Brainstorm Activity</a:t>
            </a:r>
          </a:p>
        </p:txBody>
      </p:sp>
      <p:sp>
        <p:nvSpPr>
          <p:cNvPr id="3" name="Content Placeholder 2">
            <a:extLst>
              <a:ext uri="{FF2B5EF4-FFF2-40B4-BE49-F238E27FC236}">
                <a16:creationId xmlns:a16="http://schemas.microsoft.com/office/drawing/2014/main" id="{777FD653-04A7-4B6E-BE4E-381CBBDD2714}"/>
              </a:ext>
            </a:extLst>
          </p:cNvPr>
          <p:cNvSpPr>
            <a:spLocks noGrp="1"/>
          </p:cNvSpPr>
          <p:nvPr>
            <p:ph idx="1"/>
          </p:nvPr>
        </p:nvSpPr>
        <p:spPr/>
        <p:txBody>
          <a:bodyPr/>
          <a:lstStyle/>
          <a:p>
            <a:endParaRPr lang="en-US" dirty="0"/>
          </a:p>
          <a:p>
            <a:endParaRPr lang="en-US" dirty="0"/>
          </a:p>
          <a:p>
            <a:pPr marL="0" indent="0" algn="ctr">
              <a:buNone/>
            </a:pPr>
            <a:r>
              <a:rPr lang="en-US" sz="4000" dirty="0">
                <a:latin typeface="Georgia" panose="02040502050405020303" pitchFamily="18" charset="0"/>
              </a:rPr>
              <a:t>What do individuals when others are experiencing grief and loss? </a:t>
            </a:r>
          </a:p>
        </p:txBody>
      </p:sp>
    </p:spTree>
    <p:extLst>
      <p:ext uri="{BB962C8B-B14F-4D97-AF65-F5344CB8AC3E}">
        <p14:creationId xmlns:p14="http://schemas.microsoft.com/office/powerpoint/2010/main" val="38554776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3FED1-0BF5-4231-972A-66239B902A52}"/>
              </a:ext>
            </a:extLst>
          </p:cNvPr>
          <p:cNvSpPr>
            <a:spLocks noGrp="1"/>
          </p:cNvSpPr>
          <p:nvPr>
            <p:ph type="title"/>
          </p:nvPr>
        </p:nvSpPr>
        <p:spPr/>
        <p:txBody>
          <a:bodyPr>
            <a:normAutofit/>
          </a:bodyPr>
          <a:lstStyle/>
          <a:p>
            <a:r>
              <a:rPr lang="en-US" sz="3600" b="1" dirty="0">
                <a:latin typeface="Georgia" panose="02040502050405020303" pitchFamily="18" charset="0"/>
              </a:rPr>
              <a:t>Common Things individuals When Others are Grieving </a:t>
            </a:r>
          </a:p>
        </p:txBody>
      </p:sp>
      <p:sp>
        <p:nvSpPr>
          <p:cNvPr id="3" name="Content Placeholder 2">
            <a:extLst>
              <a:ext uri="{FF2B5EF4-FFF2-40B4-BE49-F238E27FC236}">
                <a16:creationId xmlns:a16="http://schemas.microsoft.com/office/drawing/2014/main" id="{E1DC36CD-3B89-40BD-8177-C578BA51B2F4}"/>
              </a:ext>
            </a:extLst>
          </p:cNvPr>
          <p:cNvSpPr>
            <a:spLocks noGrp="1"/>
          </p:cNvSpPr>
          <p:nvPr>
            <p:ph idx="1"/>
          </p:nvPr>
        </p:nvSpPr>
        <p:spPr/>
        <p:txBody>
          <a:bodyPr>
            <a:normAutofit fontScale="92500" lnSpcReduction="10000"/>
          </a:bodyPr>
          <a:lstStyle/>
          <a:p>
            <a:pPr>
              <a:lnSpc>
                <a:spcPct val="110000"/>
              </a:lnSpc>
              <a:spcBef>
                <a:spcPts val="0"/>
              </a:spcBef>
            </a:pPr>
            <a:r>
              <a:rPr lang="en-US" sz="2800" dirty="0">
                <a:latin typeface="Georgia" panose="02040502050405020303" pitchFamily="18" charset="0"/>
                <a:cs typeface="Times New Roman" panose="02020603050405020304" pitchFamily="18" charset="0"/>
              </a:rPr>
              <a:t>“ It was God’s will”</a:t>
            </a:r>
          </a:p>
          <a:p>
            <a:pPr>
              <a:lnSpc>
                <a:spcPct val="110000"/>
              </a:lnSpc>
              <a:spcBef>
                <a:spcPts val="0"/>
              </a:spcBef>
            </a:pPr>
            <a:r>
              <a:rPr lang="en-US" sz="2800" dirty="0">
                <a:latin typeface="Georgia" panose="02040502050405020303" pitchFamily="18" charset="0"/>
                <a:cs typeface="Times New Roman" panose="02020603050405020304" pitchFamily="18" charset="0"/>
              </a:rPr>
              <a:t>“They’re better off now”</a:t>
            </a:r>
          </a:p>
          <a:p>
            <a:pPr>
              <a:lnSpc>
                <a:spcPct val="110000"/>
              </a:lnSpc>
              <a:spcBef>
                <a:spcPts val="0"/>
              </a:spcBef>
            </a:pPr>
            <a:r>
              <a:rPr lang="en-US" sz="2800" dirty="0">
                <a:latin typeface="Georgia" panose="02040502050405020303" pitchFamily="18" charset="0"/>
                <a:cs typeface="Times New Roman" panose="02020603050405020304" pitchFamily="18" charset="0"/>
              </a:rPr>
              <a:t>“At least they’re not in anymore pain”</a:t>
            </a:r>
          </a:p>
          <a:p>
            <a:pPr>
              <a:lnSpc>
                <a:spcPct val="110000"/>
              </a:lnSpc>
              <a:spcBef>
                <a:spcPts val="0"/>
              </a:spcBef>
            </a:pPr>
            <a:r>
              <a:rPr lang="en-US" sz="2800" dirty="0">
                <a:latin typeface="Georgia" panose="02040502050405020303" pitchFamily="18" charset="0"/>
                <a:cs typeface="Times New Roman" panose="02020603050405020304" pitchFamily="18" charset="0"/>
              </a:rPr>
              <a:t>“There must be a reason”</a:t>
            </a:r>
          </a:p>
          <a:p>
            <a:pPr>
              <a:lnSpc>
                <a:spcPct val="110000"/>
              </a:lnSpc>
              <a:spcBef>
                <a:spcPts val="0"/>
              </a:spcBef>
            </a:pPr>
            <a:r>
              <a:rPr lang="en-US" sz="2800" dirty="0">
                <a:latin typeface="Georgia" panose="02040502050405020303" pitchFamily="18" charset="0"/>
                <a:cs typeface="Times New Roman" panose="02020603050405020304" pitchFamily="18" charset="0"/>
              </a:rPr>
              <a:t>“You will be ok”</a:t>
            </a:r>
          </a:p>
          <a:p>
            <a:pPr>
              <a:lnSpc>
                <a:spcPct val="110000"/>
              </a:lnSpc>
              <a:spcBef>
                <a:spcPts val="0"/>
              </a:spcBef>
            </a:pPr>
            <a:r>
              <a:rPr lang="en-US" sz="2800" dirty="0">
                <a:latin typeface="Georgia" panose="02040502050405020303" pitchFamily="18" charset="0"/>
                <a:cs typeface="Times New Roman" panose="02020603050405020304" pitchFamily="18" charset="0"/>
              </a:rPr>
              <a:t>“The Lord giveth &amp; the Lord taketh”</a:t>
            </a:r>
          </a:p>
          <a:p>
            <a:pPr>
              <a:lnSpc>
                <a:spcPct val="110000"/>
              </a:lnSpc>
              <a:spcBef>
                <a:spcPts val="0"/>
              </a:spcBef>
            </a:pPr>
            <a:r>
              <a:rPr lang="en-US" sz="2800" dirty="0">
                <a:latin typeface="Georgia" panose="02040502050405020303" pitchFamily="18" charset="0"/>
                <a:cs typeface="Times New Roman" panose="02020603050405020304" pitchFamily="18" charset="0"/>
              </a:rPr>
              <a:t>“ I understand/I know how you feel”</a:t>
            </a:r>
          </a:p>
          <a:p>
            <a:pPr>
              <a:lnSpc>
                <a:spcPct val="110000"/>
              </a:lnSpc>
              <a:spcBef>
                <a:spcPts val="0"/>
              </a:spcBef>
            </a:pPr>
            <a:r>
              <a:rPr lang="en-US" sz="2800" dirty="0">
                <a:latin typeface="Georgia" panose="02040502050405020303" pitchFamily="18" charset="0"/>
                <a:cs typeface="Times New Roman" panose="02020603050405020304" pitchFamily="18" charset="0"/>
              </a:rPr>
              <a:t>“This is what happens when you live that type of lifestyle”</a:t>
            </a:r>
          </a:p>
          <a:p>
            <a:pPr>
              <a:lnSpc>
                <a:spcPct val="110000"/>
              </a:lnSpc>
              <a:spcBef>
                <a:spcPts val="0"/>
              </a:spcBef>
            </a:pPr>
            <a:r>
              <a:rPr lang="en-US" sz="2800" dirty="0">
                <a:latin typeface="Georgia" panose="02040502050405020303" pitchFamily="18" charset="0"/>
                <a:cs typeface="Times New Roman" panose="02020603050405020304" pitchFamily="18" charset="0"/>
              </a:rPr>
              <a:t>“You must or should move on”</a:t>
            </a:r>
          </a:p>
          <a:p>
            <a:endParaRPr lang="en-US" dirty="0"/>
          </a:p>
        </p:txBody>
      </p:sp>
      <p:pic>
        <p:nvPicPr>
          <p:cNvPr id="4" name="Picture 3">
            <a:extLst>
              <a:ext uri="{FF2B5EF4-FFF2-40B4-BE49-F238E27FC236}">
                <a16:creationId xmlns:a16="http://schemas.microsoft.com/office/drawing/2014/main" id="{BAE0081D-2AFE-42F5-85ED-7DE6B21844C1}"/>
              </a:ext>
            </a:extLst>
          </p:cNvPr>
          <p:cNvPicPr>
            <a:picLocks noChangeAspect="1"/>
          </p:cNvPicPr>
          <p:nvPr/>
        </p:nvPicPr>
        <p:blipFill>
          <a:blip r:embed="rId2"/>
          <a:stretch>
            <a:fillRect/>
          </a:stretch>
        </p:blipFill>
        <p:spPr>
          <a:xfrm>
            <a:off x="6107389" y="2968241"/>
            <a:ext cx="2889754" cy="1371719"/>
          </a:xfrm>
          <a:prstGeom prst="rect">
            <a:avLst/>
          </a:prstGeom>
        </p:spPr>
      </p:pic>
    </p:spTree>
    <p:extLst>
      <p:ext uri="{BB962C8B-B14F-4D97-AF65-F5344CB8AC3E}">
        <p14:creationId xmlns:p14="http://schemas.microsoft.com/office/powerpoint/2010/main" val="31054200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48056"/>
            <a:ext cx="5404104" cy="1508760"/>
          </a:xfrm>
          <a:prstGeom prst="rect">
            <a:avLst/>
          </a:prstGeom>
          <a:solidFill>
            <a:srgbClr val="E34018"/>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a:extLst>
              <a:ext uri="{FF2B5EF4-FFF2-40B4-BE49-F238E27FC236}">
                <a16:creationId xmlns:a16="http://schemas.microsoft.com/office/drawing/2014/main" id="{2593FED1-0BF5-4231-972A-66239B902A52}"/>
              </a:ext>
            </a:extLst>
          </p:cNvPr>
          <p:cNvSpPr>
            <a:spLocks noGrp="1"/>
          </p:cNvSpPr>
          <p:nvPr>
            <p:ph type="title"/>
          </p:nvPr>
        </p:nvSpPr>
        <p:spPr>
          <a:xfrm>
            <a:off x="582930" y="692912"/>
            <a:ext cx="4958334" cy="1045354"/>
          </a:xfrm>
        </p:spPr>
        <p:txBody>
          <a:bodyPr>
            <a:normAutofit fontScale="90000"/>
          </a:bodyPr>
          <a:lstStyle/>
          <a:p>
            <a:r>
              <a:rPr kumimoji="0" lang="en-US" sz="2600" b="1" i="0" u="none" strike="noStrike" kern="1200" cap="none" spc="0" normalizeH="0" baseline="0" noProof="0" dirty="0">
                <a:ln>
                  <a:noFill/>
                </a:ln>
                <a:solidFill>
                  <a:srgbClr val="FFFFFF"/>
                </a:solidFill>
                <a:effectLst/>
                <a:uLnTx/>
                <a:uFillTx/>
                <a:latin typeface="Georgia" panose="02040502050405020303" pitchFamily="18" charset="0"/>
                <a:ea typeface="+mj-ea"/>
                <a:cs typeface="+mj-cs"/>
              </a:rPr>
              <a:t>Common Things individuals When Others are Grieving </a:t>
            </a:r>
            <a:endParaRPr lang="en-US" sz="2600" dirty="0">
              <a:solidFill>
                <a:srgbClr val="FFFFFF"/>
              </a:solidFill>
            </a:endParaRPr>
          </a:p>
        </p:txBody>
      </p:sp>
      <p:sp>
        <p:nvSpPr>
          <p:cNvPr id="35" name="Rectangle 34">
            <a:extLst>
              <a:ext uri="{FF2B5EF4-FFF2-40B4-BE49-F238E27FC236}">
                <a16:creationId xmlns:a16="http://schemas.microsoft.com/office/drawing/2014/main" id="{704CF0C2-D23E-449F-A4D6-61389E1123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0448" y="450222"/>
            <a:ext cx="1405890" cy="1506594"/>
          </a:xfrm>
          <a:prstGeom prst="rect">
            <a:avLst/>
          </a:prstGeom>
          <a:solidFill>
            <a:srgbClr val="FD9C00">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7" name="Rectangle 36">
            <a:extLst>
              <a:ext uri="{FF2B5EF4-FFF2-40B4-BE49-F238E27FC236}">
                <a16:creationId xmlns:a16="http://schemas.microsoft.com/office/drawing/2014/main" id="{594DA556-9BAB-455E-A184-EC9F79FC0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2735" y="453269"/>
            <a:ext cx="1397074" cy="1505231"/>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9" name="Rectangle 38">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0" y="2130552"/>
            <a:ext cx="5404104" cy="427024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1DC36CD-3B89-40BD-8177-C578BA51B2F4}"/>
              </a:ext>
            </a:extLst>
          </p:cNvPr>
          <p:cNvSpPr>
            <a:spLocks noGrp="1"/>
          </p:cNvSpPr>
          <p:nvPr>
            <p:ph idx="1"/>
          </p:nvPr>
        </p:nvSpPr>
        <p:spPr>
          <a:xfrm>
            <a:off x="582930" y="2415828"/>
            <a:ext cx="4958334" cy="3710653"/>
          </a:xfrm>
        </p:spPr>
        <p:txBody>
          <a:bodyPr anchor="ctr">
            <a:noAutofit/>
          </a:bodyPr>
          <a:lstStyle/>
          <a:p>
            <a:pPr>
              <a:lnSpc>
                <a:spcPct val="100000"/>
              </a:lnSpc>
              <a:spcBef>
                <a:spcPts val="0"/>
              </a:spcBef>
            </a:pPr>
            <a:r>
              <a:rPr lang="en-US" sz="2000" dirty="0">
                <a:latin typeface="Georgia" panose="02040502050405020303" pitchFamily="18" charset="0"/>
                <a:cs typeface="Times New Roman" panose="02020603050405020304" pitchFamily="18" charset="0"/>
              </a:rPr>
              <a:t>“It is just school.” </a:t>
            </a:r>
          </a:p>
          <a:p>
            <a:pPr>
              <a:lnSpc>
                <a:spcPct val="100000"/>
              </a:lnSpc>
              <a:spcBef>
                <a:spcPts val="0"/>
              </a:spcBef>
            </a:pPr>
            <a:r>
              <a:rPr lang="en-US" sz="2000" dirty="0">
                <a:latin typeface="Georgia" panose="02040502050405020303" pitchFamily="18" charset="0"/>
                <a:cs typeface="Times New Roman" panose="02020603050405020304" pitchFamily="18" charset="0"/>
              </a:rPr>
              <a:t>“Just call your friends another way.” </a:t>
            </a:r>
          </a:p>
          <a:p>
            <a:pPr>
              <a:lnSpc>
                <a:spcPct val="100000"/>
              </a:lnSpc>
              <a:spcBef>
                <a:spcPts val="0"/>
              </a:spcBef>
            </a:pPr>
            <a:r>
              <a:rPr lang="en-US" sz="2000" dirty="0">
                <a:latin typeface="Georgia" panose="02040502050405020303" pitchFamily="18" charset="0"/>
                <a:cs typeface="Times New Roman" panose="02020603050405020304" pitchFamily="18" charset="0"/>
              </a:rPr>
              <a:t>“It can’t be that bad.”</a:t>
            </a:r>
          </a:p>
          <a:p>
            <a:pPr>
              <a:lnSpc>
                <a:spcPct val="100000"/>
              </a:lnSpc>
              <a:spcBef>
                <a:spcPts val="0"/>
              </a:spcBef>
            </a:pPr>
            <a:r>
              <a:rPr lang="en-US" sz="2000" dirty="0">
                <a:latin typeface="Georgia" panose="02040502050405020303" pitchFamily="18" charset="0"/>
                <a:cs typeface="Times New Roman" panose="02020603050405020304" pitchFamily="18" charset="0"/>
              </a:rPr>
              <a:t>“You will get over it in time”</a:t>
            </a:r>
          </a:p>
          <a:p>
            <a:pPr>
              <a:lnSpc>
                <a:spcPct val="100000"/>
              </a:lnSpc>
              <a:spcBef>
                <a:spcPts val="0"/>
              </a:spcBef>
            </a:pPr>
            <a:r>
              <a:rPr lang="en-US" sz="2000" dirty="0">
                <a:latin typeface="Georgia" panose="02040502050405020303" pitchFamily="18" charset="0"/>
                <a:cs typeface="Times New Roman" panose="02020603050405020304" pitchFamily="18" charset="0"/>
              </a:rPr>
              <a:t>“It will be alright---you will get through it”</a:t>
            </a:r>
          </a:p>
          <a:p>
            <a:pPr>
              <a:lnSpc>
                <a:spcPct val="100000"/>
              </a:lnSpc>
              <a:spcBef>
                <a:spcPts val="0"/>
              </a:spcBef>
            </a:pPr>
            <a:r>
              <a:rPr lang="en-US" sz="2000" dirty="0">
                <a:latin typeface="Georgia" panose="02040502050405020303" pitchFamily="18" charset="0"/>
                <a:cs typeface="Times New Roman" panose="02020603050405020304" pitchFamily="18" charset="0"/>
              </a:rPr>
              <a:t>“Snap out of it”</a:t>
            </a:r>
          </a:p>
          <a:p>
            <a:pPr>
              <a:lnSpc>
                <a:spcPct val="100000"/>
              </a:lnSpc>
              <a:spcBef>
                <a:spcPts val="0"/>
              </a:spcBef>
            </a:pPr>
            <a:r>
              <a:rPr lang="en-US" sz="2000" dirty="0">
                <a:latin typeface="Georgia" panose="02040502050405020303" pitchFamily="18" charset="0"/>
                <a:cs typeface="Times New Roman" panose="02020603050405020304" pitchFamily="18" charset="0"/>
              </a:rPr>
              <a:t>“You got to be strong/Be strong for your family”</a:t>
            </a:r>
          </a:p>
          <a:p>
            <a:pPr>
              <a:lnSpc>
                <a:spcPct val="100000"/>
              </a:lnSpc>
              <a:spcBef>
                <a:spcPts val="0"/>
              </a:spcBef>
            </a:pPr>
            <a:r>
              <a:rPr lang="en-US" sz="2000" dirty="0">
                <a:latin typeface="Georgia" panose="02040502050405020303" pitchFamily="18" charset="0"/>
                <a:cs typeface="Times New Roman" panose="02020603050405020304" pitchFamily="18" charset="0"/>
              </a:rPr>
              <a:t>“You have gotten through other things; you can get through this”</a:t>
            </a:r>
          </a:p>
          <a:p>
            <a:pPr>
              <a:lnSpc>
                <a:spcPct val="100000"/>
              </a:lnSpc>
              <a:spcBef>
                <a:spcPts val="0"/>
              </a:spcBef>
            </a:pPr>
            <a:r>
              <a:rPr lang="en-US" sz="2000" dirty="0">
                <a:latin typeface="Georgia" panose="02040502050405020303" pitchFamily="18" charset="0"/>
                <a:cs typeface="Times New Roman" panose="02020603050405020304" pitchFamily="18" charset="0"/>
              </a:rPr>
              <a:t>“You are the strong one”</a:t>
            </a:r>
          </a:p>
          <a:p>
            <a:pPr>
              <a:lnSpc>
                <a:spcPct val="100000"/>
              </a:lnSpc>
              <a:spcBef>
                <a:spcPts val="0"/>
              </a:spcBef>
            </a:pPr>
            <a:r>
              <a:rPr lang="en-US" sz="2000" dirty="0">
                <a:latin typeface="Georgia" panose="02040502050405020303" pitchFamily="18" charset="0"/>
                <a:cs typeface="Times New Roman" panose="02020603050405020304" pitchFamily="18" charset="0"/>
              </a:rPr>
              <a:t>“You are still talking about that…”</a:t>
            </a:r>
          </a:p>
          <a:p>
            <a:pPr>
              <a:lnSpc>
                <a:spcPct val="100000"/>
              </a:lnSpc>
              <a:spcBef>
                <a:spcPts val="0"/>
              </a:spcBef>
            </a:pPr>
            <a:endParaRPr lang="en-US" sz="2000" dirty="0">
              <a:latin typeface="Georgia" panose="02040502050405020303" pitchFamily="18" charset="0"/>
            </a:endParaRPr>
          </a:p>
        </p:txBody>
      </p:sp>
      <p:pic>
        <p:nvPicPr>
          <p:cNvPr id="4" name="Picture 3">
            <a:extLst>
              <a:ext uri="{FF2B5EF4-FFF2-40B4-BE49-F238E27FC236}">
                <a16:creationId xmlns:a16="http://schemas.microsoft.com/office/drawing/2014/main" id="{BAE0081D-2AFE-42F5-85ED-7DE6B21844C1}"/>
              </a:ext>
            </a:extLst>
          </p:cNvPr>
          <p:cNvPicPr>
            <a:picLocks noChangeAspect="1"/>
          </p:cNvPicPr>
          <p:nvPr/>
        </p:nvPicPr>
        <p:blipFill rotWithShape="1">
          <a:blip r:embed="rId3"/>
          <a:srcRect l="9525" r="22908"/>
          <a:stretch/>
        </p:blipFill>
        <p:spPr>
          <a:xfrm>
            <a:off x="5871288" y="2130552"/>
            <a:ext cx="2928521" cy="2057400"/>
          </a:xfrm>
          <a:prstGeom prst="rect">
            <a:avLst/>
          </a:prstGeom>
        </p:spPr>
      </p:pic>
      <p:pic>
        <p:nvPicPr>
          <p:cNvPr id="5" name="Picture 4">
            <a:extLst>
              <a:ext uri="{FF2B5EF4-FFF2-40B4-BE49-F238E27FC236}">
                <a16:creationId xmlns:a16="http://schemas.microsoft.com/office/drawing/2014/main" id="{26E9F638-FEAB-4C9B-8C70-C053CF02C9BF}"/>
              </a:ext>
            </a:extLst>
          </p:cNvPr>
          <p:cNvPicPr>
            <a:picLocks noChangeAspect="1"/>
          </p:cNvPicPr>
          <p:nvPr/>
        </p:nvPicPr>
        <p:blipFill rotWithShape="1">
          <a:blip r:embed="rId4"/>
          <a:srcRect l="5843" r="7330"/>
          <a:stretch/>
        </p:blipFill>
        <p:spPr>
          <a:xfrm>
            <a:off x="5871288" y="4341675"/>
            <a:ext cx="2928521" cy="2057400"/>
          </a:xfrm>
          <a:prstGeom prst="rect">
            <a:avLst/>
          </a:prstGeom>
        </p:spPr>
      </p:pic>
    </p:spTree>
    <p:extLst>
      <p:ext uri="{BB962C8B-B14F-4D97-AF65-F5344CB8AC3E}">
        <p14:creationId xmlns:p14="http://schemas.microsoft.com/office/powerpoint/2010/main" val="34996470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5A32C-2B66-46F6-AF4D-D12BEBBCF173}"/>
              </a:ext>
            </a:extLst>
          </p:cNvPr>
          <p:cNvSpPr>
            <a:spLocks noGrp="1"/>
          </p:cNvSpPr>
          <p:nvPr>
            <p:ph type="title"/>
          </p:nvPr>
        </p:nvSpPr>
        <p:spPr>
          <a:xfrm>
            <a:off x="840699" y="687480"/>
            <a:ext cx="5605629" cy="994172"/>
          </a:xfrm>
        </p:spPr>
        <p:txBody>
          <a:bodyPr>
            <a:normAutofit/>
          </a:bodyPr>
          <a:lstStyle/>
          <a:p>
            <a:r>
              <a:rPr lang="en-US" sz="3300" b="1" dirty="0">
                <a:latin typeface="Georgia" panose="02040502050405020303" pitchFamily="18" charset="0"/>
              </a:rPr>
              <a:t>What can you say or do?</a:t>
            </a:r>
            <a:endParaRPr lang="en-US" sz="3300" dirty="0">
              <a:latin typeface="Georgia" panose="02040502050405020303" pitchFamily="18" charset="0"/>
            </a:endParaRPr>
          </a:p>
        </p:txBody>
      </p:sp>
      <p:sp>
        <p:nvSpPr>
          <p:cNvPr id="3" name="Content Placeholder 2">
            <a:extLst>
              <a:ext uri="{FF2B5EF4-FFF2-40B4-BE49-F238E27FC236}">
                <a16:creationId xmlns:a16="http://schemas.microsoft.com/office/drawing/2014/main" id="{C9309831-FED4-426C-AD5C-95643A38A445}"/>
              </a:ext>
            </a:extLst>
          </p:cNvPr>
          <p:cNvSpPr>
            <a:spLocks noGrp="1"/>
          </p:cNvSpPr>
          <p:nvPr>
            <p:ph idx="1"/>
          </p:nvPr>
        </p:nvSpPr>
        <p:spPr>
          <a:xfrm>
            <a:off x="852321" y="1681652"/>
            <a:ext cx="5142079" cy="4488867"/>
          </a:xfrm>
        </p:spPr>
        <p:txBody>
          <a:bodyPr anchor="ctr">
            <a:normAutofit fontScale="92500" lnSpcReduction="20000"/>
          </a:bodyPr>
          <a:lstStyle/>
          <a:p>
            <a:pPr>
              <a:lnSpc>
                <a:spcPct val="120000"/>
              </a:lnSpc>
              <a:spcBef>
                <a:spcPts val="0"/>
              </a:spcBef>
            </a:pPr>
            <a:r>
              <a:rPr lang="en-US" sz="2400" dirty="0">
                <a:latin typeface="Georgia" panose="02040502050405020303" pitchFamily="18" charset="0"/>
                <a:cs typeface="Times New Roman" panose="02020603050405020304" pitchFamily="18" charset="0"/>
              </a:rPr>
              <a:t>“I am sorry for your loss”</a:t>
            </a:r>
          </a:p>
          <a:p>
            <a:pPr>
              <a:lnSpc>
                <a:spcPct val="120000"/>
              </a:lnSpc>
              <a:spcBef>
                <a:spcPts val="0"/>
              </a:spcBef>
            </a:pPr>
            <a:r>
              <a:rPr lang="en-US" sz="2400" dirty="0">
                <a:latin typeface="Georgia" panose="02040502050405020303" pitchFamily="18" charset="0"/>
                <a:cs typeface="Times New Roman" panose="02020603050405020304" pitchFamily="18" charset="0"/>
              </a:rPr>
              <a:t>“I can’t imagine what you are going through”</a:t>
            </a:r>
          </a:p>
          <a:p>
            <a:pPr>
              <a:lnSpc>
                <a:spcPct val="120000"/>
              </a:lnSpc>
              <a:spcBef>
                <a:spcPts val="0"/>
              </a:spcBef>
            </a:pPr>
            <a:r>
              <a:rPr lang="en-US" sz="2400" dirty="0">
                <a:latin typeface="Georgia" panose="02040502050405020303" pitchFamily="18" charset="0"/>
                <a:cs typeface="Times New Roman" panose="02020603050405020304" pitchFamily="18" charset="0"/>
              </a:rPr>
              <a:t>“I care”</a:t>
            </a:r>
          </a:p>
          <a:p>
            <a:pPr>
              <a:lnSpc>
                <a:spcPct val="120000"/>
              </a:lnSpc>
              <a:spcBef>
                <a:spcPts val="0"/>
              </a:spcBef>
            </a:pPr>
            <a:r>
              <a:rPr lang="en-US" sz="2400" dirty="0">
                <a:latin typeface="Georgia" panose="02040502050405020303" pitchFamily="18" charset="0"/>
                <a:cs typeface="Times New Roman" panose="02020603050405020304" pitchFamily="18" charset="0"/>
              </a:rPr>
              <a:t>“I don’t know why”</a:t>
            </a:r>
          </a:p>
          <a:p>
            <a:pPr>
              <a:lnSpc>
                <a:spcPct val="120000"/>
              </a:lnSpc>
              <a:spcBef>
                <a:spcPts val="0"/>
              </a:spcBef>
            </a:pPr>
            <a:r>
              <a:rPr lang="en-US" sz="2400" dirty="0">
                <a:latin typeface="Georgia" panose="02040502050405020303" pitchFamily="18" charset="0"/>
                <a:cs typeface="Times New Roman" panose="02020603050405020304" pitchFamily="18" charset="0"/>
              </a:rPr>
              <a:t>“I don’t know what to say, but I’ll be glad to listen”</a:t>
            </a:r>
          </a:p>
          <a:p>
            <a:pPr>
              <a:lnSpc>
                <a:spcPct val="120000"/>
              </a:lnSpc>
              <a:spcBef>
                <a:spcPts val="0"/>
              </a:spcBef>
            </a:pPr>
            <a:r>
              <a:rPr lang="en-US" sz="2400" dirty="0">
                <a:latin typeface="Georgia" panose="02040502050405020303" pitchFamily="18" charset="0"/>
                <a:cs typeface="Times New Roman" panose="02020603050405020304" pitchFamily="18" charset="0"/>
              </a:rPr>
              <a:t>“What can I do to help?”</a:t>
            </a:r>
          </a:p>
          <a:p>
            <a:pPr>
              <a:lnSpc>
                <a:spcPct val="120000"/>
              </a:lnSpc>
              <a:spcBef>
                <a:spcPts val="0"/>
              </a:spcBef>
            </a:pPr>
            <a:r>
              <a:rPr lang="en-US" sz="2400" dirty="0">
                <a:latin typeface="Georgia" panose="02040502050405020303" pitchFamily="18" charset="0"/>
                <a:cs typeface="Times New Roman" panose="02020603050405020304" pitchFamily="18" charset="0"/>
              </a:rPr>
              <a:t>OR</a:t>
            </a:r>
          </a:p>
          <a:p>
            <a:pPr>
              <a:lnSpc>
                <a:spcPct val="120000"/>
              </a:lnSpc>
              <a:spcBef>
                <a:spcPts val="0"/>
              </a:spcBef>
            </a:pPr>
            <a:r>
              <a:rPr lang="en-US" sz="2400" dirty="0">
                <a:latin typeface="Georgia" panose="02040502050405020303" pitchFamily="18" charset="0"/>
                <a:cs typeface="Times New Roman" panose="02020603050405020304" pitchFamily="18" charset="0"/>
              </a:rPr>
              <a:t>Give a hug or kiss			</a:t>
            </a:r>
          </a:p>
          <a:p>
            <a:pPr>
              <a:lnSpc>
                <a:spcPct val="120000"/>
              </a:lnSpc>
              <a:spcBef>
                <a:spcPts val="0"/>
              </a:spcBef>
            </a:pPr>
            <a:r>
              <a:rPr lang="en-US" sz="2400" dirty="0">
                <a:latin typeface="Georgia" panose="02040502050405020303" pitchFamily="18" charset="0"/>
                <a:cs typeface="Times New Roman" panose="02020603050405020304" pitchFamily="18" charset="0"/>
              </a:rPr>
              <a:t>Hold the person’s hand</a:t>
            </a:r>
          </a:p>
          <a:p>
            <a:pPr>
              <a:lnSpc>
                <a:spcPct val="120000"/>
              </a:lnSpc>
              <a:spcBef>
                <a:spcPts val="0"/>
              </a:spcBef>
            </a:pPr>
            <a:r>
              <a:rPr lang="en-US" sz="2400" dirty="0">
                <a:latin typeface="Georgia" panose="02040502050405020303" pitchFamily="18" charset="0"/>
                <a:cs typeface="Times New Roman" panose="02020603050405020304" pitchFamily="18" charset="0"/>
              </a:rPr>
              <a:t>Be silent				</a:t>
            </a:r>
          </a:p>
          <a:p>
            <a:pPr>
              <a:lnSpc>
                <a:spcPct val="120000"/>
              </a:lnSpc>
              <a:spcBef>
                <a:spcPts val="0"/>
              </a:spcBef>
            </a:pPr>
            <a:r>
              <a:rPr lang="en-US" sz="2400" dirty="0">
                <a:latin typeface="Georgia" panose="02040502050405020303" pitchFamily="18" charset="0"/>
                <a:cs typeface="Times New Roman" panose="02020603050405020304" pitchFamily="18" charset="0"/>
              </a:rPr>
              <a:t>Listen</a:t>
            </a:r>
          </a:p>
          <a:p>
            <a:endParaRPr lang="en-US" sz="1600" dirty="0"/>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 name="Picture 3">
            <a:extLst>
              <a:ext uri="{FF2B5EF4-FFF2-40B4-BE49-F238E27FC236}">
                <a16:creationId xmlns:a16="http://schemas.microsoft.com/office/drawing/2014/main" id="{AFECF628-404C-42AD-9ED1-15AA60A7E8E6}"/>
              </a:ext>
            </a:extLst>
          </p:cNvPr>
          <p:cNvPicPr>
            <a:picLocks noChangeAspect="1"/>
          </p:cNvPicPr>
          <p:nvPr/>
        </p:nvPicPr>
        <p:blipFill>
          <a:blip r:embed="rId3"/>
          <a:stretch>
            <a:fillRect/>
          </a:stretch>
        </p:blipFill>
        <p:spPr>
          <a:xfrm>
            <a:off x="6659268" y="2865141"/>
            <a:ext cx="1074847" cy="1143455"/>
          </a:xfrm>
          <a:prstGeom prst="rect">
            <a:avLst/>
          </a:prstGeom>
        </p:spPr>
      </p:pic>
    </p:spTree>
    <p:extLst>
      <p:ext uri="{BB962C8B-B14F-4D97-AF65-F5344CB8AC3E}">
        <p14:creationId xmlns:p14="http://schemas.microsoft.com/office/powerpoint/2010/main" val="3117095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F4F2FC05-7D27-410F-BDA9-ADF483136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9" name="Rectangle 78">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179" y="633619"/>
            <a:ext cx="409336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673" name="Title 1"/>
          <p:cNvSpPr>
            <a:spLocks noGrp="1"/>
          </p:cNvSpPr>
          <p:nvPr>
            <p:ph type="title"/>
          </p:nvPr>
        </p:nvSpPr>
        <p:spPr>
          <a:xfrm>
            <a:off x="628648" y="978408"/>
            <a:ext cx="3455289" cy="1106424"/>
          </a:xfrm>
        </p:spPr>
        <p:txBody>
          <a:bodyPr>
            <a:normAutofit/>
          </a:bodyPr>
          <a:lstStyle/>
          <a:p>
            <a:pPr eaLnBrk="1" hangingPunct="1"/>
            <a:r>
              <a:rPr lang="en-US" sz="3200" dirty="0">
                <a:solidFill>
                  <a:schemeClr val="tx1">
                    <a:lumMod val="65000"/>
                    <a:lumOff val="35000"/>
                  </a:schemeClr>
                </a:solidFill>
              </a:rPr>
              <a:t>Access Materials</a:t>
            </a:r>
          </a:p>
        </p:txBody>
      </p:sp>
      <p:sp>
        <p:nvSpPr>
          <p:cNvPr id="81" name="Rectangle 80">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9173" y="1181536"/>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83" name="Rectangle 82">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092" y="2185416"/>
            <a:ext cx="3334863"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674" name="Content Placeholder 3"/>
          <p:cNvSpPr>
            <a:spLocks noGrp="1"/>
          </p:cNvSpPr>
          <p:nvPr>
            <p:ph sz="quarter" idx="4294967295"/>
          </p:nvPr>
        </p:nvSpPr>
        <p:spPr>
          <a:xfrm>
            <a:off x="630934" y="2368296"/>
            <a:ext cx="3455289" cy="3502152"/>
          </a:xfrm>
        </p:spPr>
        <p:txBody>
          <a:bodyPr>
            <a:normAutofit/>
          </a:bodyPr>
          <a:lstStyle/>
          <a:p>
            <a:pPr marL="220266" indent="-220266">
              <a:spcBef>
                <a:spcPts val="1650"/>
              </a:spcBef>
              <a:buClr>
                <a:srgbClr val="EE7D31"/>
              </a:buClr>
              <a:buFont typeface="Wingdings" pitchFamily="2" charset="2"/>
              <a:buChar char="§"/>
            </a:pPr>
            <a:r>
              <a:rPr lang="en-US" sz="1600" dirty="0"/>
              <a:t>Bookmark the website</a:t>
            </a:r>
          </a:p>
          <a:p>
            <a:pPr marL="220266" indent="-220266">
              <a:spcBef>
                <a:spcPts val="1650"/>
              </a:spcBef>
              <a:buClr>
                <a:srgbClr val="EE7D31"/>
              </a:buClr>
              <a:buFont typeface="Wingdings" pitchFamily="2" charset="2"/>
              <a:buChar char="§"/>
            </a:pPr>
            <a:r>
              <a:rPr lang="en-US" sz="1600" dirty="0"/>
              <a:t>Follow-up email</a:t>
            </a:r>
          </a:p>
          <a:p>
            <a:pPr marL="220266" indent="-220266">
              <a:spcBef>
                <a:spcPts val="1650"/>
              </a:spcBef>
              <a:buClr>
                <a:srgbClr val="EE7D31"/>
              </a:buClr>
              <a:buFont typeface="Wingdings" pitchFamily="2" charset="2"/>
              <a:buChar char="§"/>
            </a:pPr>
            <a:r>
              <a:rPr lang="en-US" sz="1600" dirty="0"/>
              <a:t>On-demand access 24/7</a:t>
            </a:r>
          </a:p>
          <a:p>
            <a:pPr marL="220266" indent="-220266">
              <a:spcBef>
                <a:spcPts val="1650"/>
              </a:spcBef>
              <a:buClr>
                <a:srgbClr val="EE7D31"/>
              </a:buClr>
              <a:buFont typeface="Wingdings" pitchFamily="2" charset="2"/>
              <a:buChar char="§"/>
            </a:pPr>
            <a:r>
              <a:rPr lang="en-US" sz="1600" dirty="0"/>
              <a:t>Brief survey</a:t>
            </a:r>
          </a:p>
          <a:p>
            <a:pPr marL="220266" indent="-220266">
              <a:spcBef>
                <a:spcPts val="1650"/>
              </a:spcBef>
              <a:buClr>
                <a:srgbClr val="EE7D31"/>
              </a:buClr>
              <a:buFont typeface="Wingdings" pitchFamily="2" charset="2"/>
              <a:buChar char="§"/>
            </a:pPr>
            <a:r>
              <a:rPr lang="en-US" sz="1600" dirty="0"/>
              <a:t>Certificate of Completion brief application (1.5 NAADAC CE)</a:t>
            </a:r>
          </a:p>
        </p:txBody>
      </p:sp>
      <p:sp>
        <p:nvSpPr>
          <p:cNvPr id="26" name="Rectangle 25">
            <a:extLst>
              <a:ext uri="{FF2B5EF4-FFF2-40B4-BE49-F238E27FC236}">
                <a16:creationId xmlns:a16="http://schemas.microsoft.com/office/drawing/2014/main" id="{A0850F52-21C7-0B49-9E2C-144BB366BB3A}"/>
              </a:ext>
            </a:extLst>
          </p:cNvPr>
          <p:cNvSpPr/>
          <p:nvPr/>
        </p:nvSpPr>
        <p:spPr>
          <a:xfrm>
            <a:off x="171638" y="5117115"/>
            <a:ext cx="4228904" cy="430887"/>
          </a:xfrm>
          <a:prstGeom prst="rect">
            <a:avLst/>
          </a:prstGeom>
        </p:spPr>
        <p:txBody>
          <a:bodyPr wrap="square">
            <a:spAutoFit/>
          </a:bodyPr>
          <a:lstStyle/>
          <a:p>
            <a:pPr algn="ctr">
              <a:spcAft>
                <a:spcPts val="600"/>
              </a:spcAft>
            </a:pPr>
            <a:r>
              <a:rPr lang="en-US" sz="2200" dirty="0">
                <a:solidFill>
                  <a:srgbClr val="EE7D31"/>
                </a:solidFill>
                <a:latin typeface="+mn-lt"/>
              </a:rPr>
              <a:t>sbirt.webs.com/grief-and-loss</a:t>
            </a:r>
          </a:p>
        </p:txBody>
      </p:sp>
      <p:pic>
        <p:nvPicPr>
          <p:cNvPr id="20" name="Picture 19" descr="Stacked color bars with 8 different colors" title="Stacked Color Bars">
            <a:extLst>
              <a:ext uri="{FF2B5EF4-FFF2-40B4-BE49-F238E27FC236}">
                <a16:creationId xmlns:a16="http://schemas.microsoft.com/office/drawing/2014/main" id="{A278763A-1488-4D4D-AC7B-A1012CA9AF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667" r="-16667"/>
          <a:stretch/>
        </p:blipFill>
        <p:spPr>
          <a:xfrm>
            <a:off x="6982650" y="5883878"/>
            <a:ext cx="2487302" cy="1243651"/>
          </a:xfrm>
          <a:prstGeom prst="rect">
            <a:avLst/>
          </a:prstGeom>
          <a:noFill/>
          <a:ln>
            <a:noFill/>
          </a:ln>
        </p:spPr>
      </p:pic>
      <p:pic>
        <p:nvPicPr>
          <p:cNvPr id="3" name="Picture 2" descr="Graphical user interface, website&#10;&#10;Description automatically generated">
            <a:extLst>
              <a:ext uri="{FF2B5EF4-FFF2-40B4-BE49-F238E27FC236}">
                <a16:creationId xmlns:a16="http://schemas.microsoft.com/office/drawing/2014/main" id="{86677B7E-D34A-904D-8ED8-7FFE52AF8A0E}"/>
              </a:ext>
            </a:extLst>
          </p:cNvPr>
          <p:cNvPicPr>
            <a:picLocks noChangeAspect="1"/>
          </p:cNvPicPr>
          <p:nvPr/>
        </p:nvPicPr>
        <p:blipFill>
          <a:blip r:embed="rId4"/>
          <a:stretch>
            <a:fillRect/>
          </a:stretch>
        </p:blipFill>
        <p:spPr>
          <a:xfrm>
            <a:off x="4844379" y="1817212"/>
            <a:ext cx="3854336" cy="3058487"/>
          </a:xfrm>
          <a:prstGeom prst="rect">
            <a:avLst/>
          </a:prstGeom>
        </p:spPr>
      </p:pic>
    </p:spTree>
    <p:extLst>
      <p:ext uri="{BB962C8B-B14F-4D97-AF65-F5344CB8AC3E}">
        <p14:creationId xmlns:p14="http://schemas.microsoft.com/office/powerpoint/2010/main" val="1916558578"/>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530289" cy="6858000"/>
            <a:chOff x="651279" y="598259"/>
            <a:chExt cx="10889442" cy="5680742"/>
          </a:xfrm>
        </p:grpSpPr>
        <p:sp>
          <p:nvSpPr>
            <p:cNvPr id="31"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35" name="Freeform: Shape 34">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36" name="Freeform: Shape 35">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37" name="Freeform: Shape 36">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38" name="Freeform: Shape 37">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39" name="Freeform: Shape 38">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40" name="Freeform: Shape 39">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41" name="Freeform: Shape 40">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grpSp>
      <p:sp>
        <p:nvSpPr>
          <p:cNvPr id="2" name="Title 1">
            <a:extLst>
              <a:ext uri="{FF2B5EF4-FFF2-40B4-BE49-F238E27FC236}">
                <a16:creationId xmlns:a16="http://schemas.microsoft.com/office/drawing/2014/main" id="{A755A32C-2B66-46F6-AF4D-D12BEBBCF173}"/>
              </a:ext>
            </a:extLst>
          </p:cNvPr>
          <p:cNvSpPr>
            <a:spLocks noGrp="1"/>
          </p:cNvSpPr>
          <p:nvPr>
            <p:ph type="title"/>
          </p:nvPr>
        </p:nvSpPr>
        <p:spPr>
          <a:xfrm>
            <a:off x="589788" y="841248"/>
            <a:ext cx="2636433" cy="5340097"/>
          </a:xfrm>
        </p:spPr>
        <p:txBody>
          <a:bodyPr anchor="ctr">
            <a:normAutofit/>
          </a:bodyPr>
          <a:lstStyle/>
          <a:p>
            <a:r>
              <a:rPr lang="en-US" sz="3900" b="1" dirty="0">
                <a:solidFill>
                  <a:schemeClr val="bg1"/>
                </a:solidFill>
                <a:latin typeface="Georgia" panose="02040502050405020303" pitchFamily="18" charset="0"/>
              </a:rPr>
              <a:t>The two most difficult emotions are...</a:t>
            </a:r>
          </a:p>
        </p:txBody>
      </p:sp>
      <p:graphicFrame>
        <p:nvGraphicFramePr>
          <p:cNvPr id="22" name="Content Placeholder 2">
            <a:extLst>
              <a:ext uri="{FF2B5EF4-FFF2-40B4-BE49-F238E27FC236}">
                <a16:creationId xmlns:a16="http://schemas.microsoft.com/office/drawing/2014/main" id="{7ADA70AE-B029-4D72-A937-39EB9944C1C1}"/>
              </a:ext>
            </a:extLst>
          </p:cNvPr>
          <p:cNvGraphicFramePr>
            <a:graphicFrameLocks noGrp="1"/>
          </p:cNvGraphicFramePr>
          <p:nvPr>
            <p:ph idx="1"/>
            <p:extLst>
              <p:ext uri="{D42A27DB-BD31-4B8C-83A1-F6EECF244321}">
                <p14:modId xmlns:p14="http://schemas.microsoft.com/office/powerpoint/2010/main" val="1612454779"/>
              </p:ext>
            </p:extLst>
          </p:nvPr>
        </p:nvGraphicFramePr>
        <p:xfrm>
          <a:off x="3739414" y="231006"/>
          <a:ext cx="4775935" cy="640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06023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10">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9143998"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12">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559294"/>
            <a:ext cx="9143998" cy="6298279"/>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28"/>
            <a:ext cx="4572000" cy="6858000"/>
          </a:xfrm>
          <a:prstGeom prst="rect">
            <a:avLst/>
          </a:prstGeom>
          <a:gradFill>
            <a:gsLst>
              <a:gs pos="13000">
                <a:srgbClr val="000000">
                  <a:alpha val="72000"/>
                </a:srgbClr>
              </a:gs>
              <a:gs pos="99000">
                <a:schemeClr val="accent1">
                  <a:lumMod val="50000"/>
                  <a:alpha val="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BE57D02-E49B-45DA-AC2E-F75A778B60A6}"/>
              </a:ext>
            </a:extLst>
          </p:cNvPr>
          <p:cNvSpPr>
            <a:spLocks noGrp="1"/>
          </p:cNvSpPr>
          <p:nvPr>
            <p:ph type="title"/>
          </p:nvPr>
        </p:nvSpPr>
        <p:spPr>
          <a:xfrm>
            <a:off x="858852" y="1028700"/>
            <a:ext cx="7460478" cy="1090657"/>
          </a:xfrm>
        </p:spPr>
        <p:txBody>
          <a:bodyPr vert="horz" lIns="91440" tIns="45720" rIns="91440" bIns="45720" rtlCol="0" anchor="b">
            <a:noAutofit/>
          </a:bodyPr>
          <a:lstStyle/>
          <a:p>
            <a:pPr algn="ctr"/>
            <a:r>
              <a:rPr lang="en-US" sz="3200" b="1" dirty="0">
                <a:solidFill>
                  <a:srgbClr val="FFFFFF"/>
                </a:solidFill>
                <a:latin typeface="Georgia" panose="02040502050405020303" pitchFamily="18" charset="0"/>
              </a:rPr>
              <a:t>Brainstorm Activity: Some thoughts about how we can help, if grief is so stigmatized</a:t>
            </a:r>
            <a:endParaRPr lang="en-US" sz="3200" dirty="0">
              <a:solidFill>
                <a:srgbClr val="FFFFFF"/>
              </a:solidFill>
              <a:latin typeface="Georgia" panose="02040502050405020303" pitchFamily="18" charset="0"/>
            </a:endParaRPr>
          </a:p>
        </p:txBody>
      </p:sp>
      <p:sp>
        <p:nvSpPr>
          <p:cNvPr id="17" name="Freeform: Shape 16">
            <a:extLst>
              <a:ext uri="{FF2B5EF4-FFF2-40B4-BE49-F238E27FC236}">
                <a16:creationId xmlns:a16="http://schemas.microsoft.com/office/drawing/2014/main" id="{32B3ACB3-D689-442E-8A40-8680B0FEB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39257" y="1506860"/>
            <a:ext cx="4065484" cy="6636797"/>
          </a:xfrm>
          <a:custGeom>
            <a:avLst/>
            <a:gdLst>
              <a:gd name="connsiteX0" fmla="*/ 0 w 4065484"/>
              <a:gd name="connsiteY0" fmla="*/ 4424531 h 8849062"/>
              <a:gd name="connsiteX1" fmla="*/ 3899197 w 4065484"/>
              <a:gd name="connsiteY1" fmla="*/ 8840480 h 8849062"/>
              <a:gd name="connsiteX2" fmla="*/ 4065484 w 4065484"/>
              <a:gd name="connsiteY2" fmla="*/ 8849062 h 8849062"/>
              <a:gd name="connsiteX3" fmla="*/ 4065483 w 4065484"/>
              <a:gd name="connsiteY3" fmla="*/ 0 h 8849062"/>
              <a:gd name="connsiteX4" fmla="*/ 3899197 w 4065484"/>
              <a:gd name="connsiteY4" fmla="*/ 8581 h 8849062"/>
              <a:gd name="connsiteX5" fmla="*/ 0 w 4065484"/>
              <a:gd name="connsiteY5" fmla="*/ 4424531 h 884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5484" h="8849062">
                <a:moveTo>
                  <a:pt x="0" y="4424531"/>
                </a:moveTo>
                <a:cubicBezTo>
                  <a:pt x="0" y="6722831"/>
                  <a:pt x="1709076" y="8613167"/>
                  <a:pt x="3899197" y="8840480"/>
                </a:cubicBezTo>
                <a:lnTo>
                  <a:pt x="4065484" y="8849062"/>
                </a:lnTo>
                <a:lnTo>
                  <a:pt x="4065483" y="0"/>
                </a:lnTo>
                <a:lnTo>
                  <a:pt x="3899197" y="8581"/>
                </a:lnTo>
                <a:cubicBezTo>
                  <a:pt x="1709075" y="235897"/>
                  <a:pt x="0" y="2126232"/>
                  <a:pt x="0" y="4424531"/>
                </a:cubicBezTo>
                <a:close/>
              </a:path>
            </a:pathLst>
          </a:custGeom>
          <a:gradFill flip="none" rotWithShape="1">
            <a:gsLst>
              <a:gs pos="0">
                <a:schemeClr val="accent1">
                  <a:alpha val="5000"/>
                </a:schemeClr>
              </a:gs>
              <a:gs pos="68000">
                <a:schemeClr val="accent1">
                  <a:alpha val="1500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Content Placeholder 4" descr="A close - up of a logo&#10;&#10;Description automatically generated with medium confidence">
            <a:extLst>
              <a:ext uri="{FF2B5EF4-FFF2-40B4-BE49-F238E27FC236}">
                <a16:creationId xmlns:a16="http://schemas.microsoft.com/office/drawing/2014/main" id="{2107A217-7ED1-4408-A245-E46E2E04E1E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6860" r="-1" b="-1"/>
          <a:stretch/>
        </p:blipFill>
        <p:spPr>
          <a:xfrm>
            <a:off x="1757476" y="3351745"/>
            <a:ext cx="5639669" cy="3506255"/>
          </a:xfrm>
          <a:custGeom>
            <a:avLst/>
            <a:gdLst/>
            <a:ahLst/>
            <a:cxnLst/>
            <a:rect l="l" t="t" r="r" b="b"/>
            <a:pathLst>
              <a:path w="7519558" h="3506255">
                <a:moveTo>
                  <a:pt x="3759779" y="0"/>
                </a:moveTo>
                <a:cubicBezTo>
                  <a:pt x="5713450" y="0"/>
                  <a:pt x="7320331" y="1484777"/>
                  <a:pt x="7513560" y="3387468"/>
                </a:cubicBezTo>
                <a:lnTo>
                  <a:pt x="7519558" y="3506255"/>
                </a:lnTo>
                <a:lnTo>
                  <a:pt x="0" y="3506255"/>
                </a:lnTo>
                <a:lnTo>
                  <a:pt x="5998" y="3387468"/>
                </a:lnTo>
                <a:cubicBezTo>
                  <a:pt x="199227" y="1484777"/>
                  <a:pt x="1806109" y="0"/>
                  <a:pt x="3759779" y="0"/>
                </a:cubicBezTo>
                <a:close/>
              </a:path>
            </a:pathLst>
          </a:custGeom>
        </p:spPr>
      </p:pic>
    </p:spTree>
    <p:extLst>
      <p:ext uri="{BB962C8B-B14F-4D97-AF65-F5344CB8AC3E}">
        <p14:creationId xmlns:p14="http://schemas.microsoft.com/office/powerpoint/2010/main" val="34068829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CBD6DF-D329-4E34-B7E4-D549E17346C4}"/>
              </a:ext>
            </a:extLst>
          </p:cNvPr>
          <p:cNvSpPr>
            <a:spLocks noGrp="1"/>
          </p:cNvSpPr>
          <p:nvPr>
            <p:ph type="title"/>
          </p:nvPr>
        </p:nvSpPr>
        <p:spPr>
          <a:xfrm>
            <a:off x="606478" y="386930"/>
            <a:ext cx="6927525" cy="1188950"/>
          </a:xfrm>
        </p:spPr>
        <p:txBody>
          <a:bodyPr anchor="b">
            <a:normAutofit/>
          </a:bodyPr>
          <a:lstStyle/>
          <a:p>
            <a:r>
              <a:rPr lang="en-US" sz="4700" b="1" dirty="0">
                <a:latin typeface="Georgia" panose="02040502050405020303" pitchFamily="18" charset="0"/>
              </a:rPr>
              <a:t>NO MORE STIGMA!</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998368"/>
            <a:ext cx="8771274"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9627C4D-6391-416A-83F5-A19BAFAACD6C}"/>
              </a:ext>
            </a:extLst>
          </p:cNvPr>
          <p:cNvSpPr>
            <a:spLocks noGrp="1"/>
          </p:cNvSpPr>
          <p:nvPr>
            <p:ph idx="1"/>
          </p:nvPr>
        </p:nvSpPr>
        <p:spPr>
          <a:xfrm>
            <a:off x="595245" y="2599509"/>
            <a:ext cx="7607751" cy="3435531"/>
          </a:xfrm>
        </p:spPr>
        <p:txBody>
          <a:bodyPr anchor="ctr">
            <a:normAutofit lnSpcReduction="10000"/>
          </a:bodyPr>
          <a:lstStyle/>
          <a:p>
            <a:pPr>
              <a:lnSpc>
                <a:spcPct val="100000"/>
              </a:lnSpc>
              <a:spcBef>
                <a:spcPts val="0"/>
              </a:spcBef>
            </a:pPr>
            <a:r>
              <a:rPr lang="en-US" sz="2400" dirty="0">
                <a:latin typeface="Georgia" panose="02040502050405020303" pitchFamily="18" charset="0"/>
              </a:rPr>
              <a:t>Normalize grief and loss.</a:t>
            </a:r>
          </a:p>
          <a:p>
            <a:pPr>
              <a:lnSpc>
                <a:spcPct val="100000"/>
              </a:lnSpc>
              <a:spcBef>
                <a:spcPts val="0"/>
              </a:spcBef>
            </a:pPr>
            <a:r>
              <a:rPr lang="en-US" sz="2400" dirty="0">
                <a:latin typeface="Georgia" panose="02040502050405020303" pitchFamily="18" charset="0"/>
              </a:rPr>
              <a:t>Do not judge or condemn others when they are grieving, no matter the loss.</a:t>
            </a:r>
          </a:p>
          <a:p>
            <a:pPr>
              <a:lnSpc>
                <a:spcPct val="100000"/>
              </a:lnSpc>
              <a:spcBef>
                <a:spcPts val="0"/>
              </a:spcBef>
            </a:pPr>
            <a:r>
              <a:rPr lang="en-US" sz="2400" dirty="0">
                <a:latin typeface="Georgia" panose="02040502050405020303" pitchFamily="18" charset="0"/>
              </a:rPr>
              <a:t>Discuss grief and loss; do not change the subject.</a:t>
            </a:r>
          </a:p>
          <a:p>
            <a:pPr>
              <a:lnSpc>
                <a:spcPct val="100000"/>
              </a:lnSpc>
              <a:spcBef>
                <a:spcPts val="0"/>
              </a:spcBef>
            </a:pPr>
            <a:r>
              <a:rPr lang="en-US" sz="2400" dirty="0">
                <a:latin typeface="Georgia" panose="02040502050405020303" pitchFamily="18" charset="0"/>
              </a:rPr>
              <a:t>Validate feelings.</a:t>
            </a:r>
          </a:p>
          <a:p>
            <a:pPr>
              <a:lnSpc>
                <a:spcPct val="100000"/>
              </a:lnSpc>
              <a:spcBef>
                <a:spcPts val="0"/>
              </a:spcBef>
            </a:pPr>
            <a:r>
              <a:rPr lang="en-US" sz="2400" dirty="0">
                <a:latin typeface="Georgia" panose="02040502050405020303" pitchFamily="18" charset="0"/>
              </a:rPr>
              <a:t>Let grief be what it is, it is not a mental illness.</a:t>
            </a:r>
          </a:p>
          <a:p>
            <a:pPr>
              <a:lnSpc>
                <a:spcPct val="100000"/>
              </a:lnSpc>
              <a:spcBef>
                <a:spcPts val="0"/>
              </a:spcBef>
            </a:pPr>
            <a:r>
              <a:rPr lang="en-US" sz="2400" dirty="0">
                <a:latin typeface="Georgia" panose="02040502050405020303" pitchFamily="18" charset="0"/>
              </a:rPr>
              <a:t>Do not rush or avoid the process of grieving.</a:t>
            </a:r>
          </a:p>
          <a:p>
            <a:pPr>
              <a:lnSpc>
                <a:spcPct val="100000"/>
              </a:lnSpc>
              <a:spcBef>
                <a:spcPts val="0"/>
              </a:spcBef>
            </a:pPr>
            <a:r>
              <a:rPr lang="en-US" sz="2400" dirty="0">
                <a:latin typeface="Georgia" panose="02040502050405020303" pitchFamily="18" charset="0"/>
              </a:rPr>
              <a:t>Do not assume that individuals should think, feel, or act a certain way when grieving.</a:t>
            </a:r>
          </a:p>
          <a:p>
            <a:pPr>
              <a:lnSpc>
                <a:spcPct val="100000"/>
              </a:lnSpc>
              <a:spcBef>
                <a:spcPts val="0"/>
              </a:spcBef>
            </a:pPr>
            <a:r>
              <a:rPr lang="en-US" sz="2400" dirty="0">
                <a:latin typeface="Georgia" panose="02040502050405020303" pitchFamily="18" charset="0"/>
              </a:rPr>
              <a:t>Embrace grief as a common experience.</a:t>
            </a:r>
          </a:p>
          <a:p>
            <a:endParaRPr lang="en-US" sz="2100" dirty="0"/>
          </a:p>
        </p:txBody>
      </p:sp>
    </p:spTree>
    <p:extLst>
      <p:ext uri="{BB962C8B-B14F-4D97-AF65-F5344CB8AC3E}">
        <p14:creationId xmlns:p14="http://schemas.microsoft.com/office/powerpoint/2010/main" val="13069996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F8F8CFF2-A7D6-4723-8E1D-131521BC04AB}"/>
              </a:ext>
            </a:extLst>
          </p:cNvPr>
          <p:cNvSpPr>
            <a:spLocks noGrp="1"/>
          </p:cNvSpPr>
          <p:nvPr>
            <p:ph type="title"/>
          </p:nvPr>
        </p:nvSpPr>
        <p:spPr>
          <a:xfrm>
            <a:off x="628650" y="365125"/>
            <a:ext cx="4045020" cy="1325563"/>
          </a:xfrm>
        </p:spPr>
        <p:txBody>
          <a:bodyPr>
            <a:normAutofit/>
          </a:bodyPr>
          <a:lstStyle/>
          <a:p>
            <a:r>
              <a:rPr lang="en-US" sz="3400" b="1" dirty="0">
                <a:latin typeface="Georgia" panose="02040502050405020303" pitchFamily="18" charset="0"/>
              </a:rPr>
              <a:t>Some principles of grief </a:t>
            </a:r>
          </a:p>
        </p:txBody>
      </p:sp>
      <p:sp>
        <p:nvSpPr>
          <p:cNvPr id="19" name="Freeform: Shape 18">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8992" y="1"/>
            <a:ext cx="866357"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19D32B68-C391-4C4E-950A-141F2943C8A2}"/>
              </a:ext>
            </a:extLst>
          </p:cNvPr>
          <p:cNvSpPr>
            <a:spLocks noGrp="1"/>
          </p:cNvSpPr>
          <p:nvPr>
            <p:ph idx="1"/>
          </p:nvPr>
        </p:nvSpPr>
        <p:spPr>
          <a:xfrm>
            <a:off x="628650" y="1825625"/>
            <a:ext cx="4045020" cy="4351338"/>
          </a:xfrm>
        </p:spPr>
        <p:txBody>
          <a:bodyPr>
            <a:normAutofit/>
          </a:bodyPr>
          <a:lstStyle/>
          <a:p>
            <a:pPr marR="0">
              <a:lnSpc>
                <a:spcPct val="100000"/>
              </a:lnSpc>
              <a:spcBef>
                <a:spcPts val="0"/>
              </a:spcBef>
            </a:pPr>
            <a:r>
              <a:rPr lang="en-US" sz="2200" dirty="0">
                <a:effectLst/>
                <a:latin typeface="Georgia" panose="02040502050405020303" pitchFamily="18" charset="0"/>
                <a:ea typeface="Times New Roman" panose="02020603050405020304" pitchFamily="18" charset="0"/>
                <a:cs typeface="Times New Roman" panose="02020603050405020304" pitchFamily="18" charset="0"/>
              </a:rPr>
              <a:t>Grieving is the natural reaction to a death or loss. </a:t>
            </a:r>
          </a:p>
          <a:p>
            <a:pPr marR="0">
              <a:lnSpc>
                <a:spcPct val="100000"/>
              </a:lnSpc>
              <a:spcBef>
                <a:spcPts val="0"/>
              </a:spcBef>
            </a:pPr>
            <a:r>
              <a:rPr lang="en-US" sz="2200" dirty="0">
                <a:effectLst/>
                <a:latin typeface="Georgia" panose="02040502050405020303" pitchFamily="18" charset="0"/>
                <a:ea typeface="Times New Roman" panose="02020603050405020304" pitchFamily="18" charset="0"/>
                <a:cs typeface="Times New Roman" panose="02020603050405020304" pitchFamily="18" charset="0"/>
              </a:rPr>
              <a:t>Each grieving experience is unique. </a:t>
            </a:r>
          </a:p>
          <a:p>
            <a:pPr marR="0">
              <a:lnSpc>
                <a:spcPct val="100000"/>
              </a:lnSpc>
              <a:spcBef>
                <a:spcPts val="0"/>
              </a:spcBef>
            </a:pPr>
            <a:r>
              <a:rPr lang="en-US" sz="2200" dirty="0">
                <a:effectLst/>
                <a:latin typeface="Georgia" panose="02040502050405020303" pitchFamily="18" charset="0"/>
                <a:ea typeface="Times New Roman" panose="02020603050405020304" pitchFamily="18" charset="0"/>
              </a:rPr>
              <a:t>There are no “right” and “wrong” ways to grieve.</a:t>
            </a:r>
          </a:p>
          <a:p>
            <a:pPr marR="0">
              <a:lnSpc>
                <a:spcPct val="100000"/>
              </a:lnSpc>
              <a:spcBef>
                <a:spcPts val="0"/>
              </a:spcBef>
            </a:pPr>
            <a:r>
              <a:rPr lang="en-US" sz="2200" dirty="0">
                <a:effectLst/>
                <a:latin typeface="Georgia" panose="02040502050405020303" pitchFamily="18" charset="0"/>
                <a:ea typeface="Times New Roman" panose="02020603050405020304" pitchFamily="18" charset="0"/>
                <a:cs typeface="Times New Roman" panose="02020603050405020304" pitchFamily="18" charset="0"/>
              </a:rPr>
              <a:t>Every death or every loss is unique and is experienced differently. </a:t>
            </a:r>
          </a:p>
          <a:p>
            <a:pPr marR="0">
              <a:lnSpc>
                <a:spcPct val="100000"/>
              </a:lnSpc>
              <a:spcBef>
                <a:spcPts val="0"/>
              </a:spcBef>
            </a:pPr>
            <a:r>
              <a:rPr lang="en-US" sz="2200" dirty="0">
                <a:effectLst/>
                <a:latin typeface="Georgia" panose="02040502050405020303" pitchFamily="18" charset="0"/>
                <a:ea typeface="Times New Roman" panose="02020603050405020304" pitchFamily="18" charset="0"/>
                <a:cs typeface="Times New Roman" panose="02020603050405020304" pitchFamily="18" charset="0"/>
              </a:rPr>
              <a:t>The grieving process is influenced by many issues. </a:t>
            </a:r>
          </a:p>
          <a:p>
            <a:pPr marR="0">
              <a:lnSpc>
                <a:spcPct val="100000"/>
              </a:lnSpc>
              <a:spcBef>
                <a:spcPts val="0"/>
              </a:spcBef>
            </a:pPr>
            <a:r>
              <a:rPr lang="en-US" sz="2200" dirty="0">
                <a:effectLst/>
                <a:latin typeface="Georgia" panose="02040502050405020303" pitchFamily="18" charset="0"/>
                <a:ea typeface="Times New Roman" panose="02020603050405020304" pitchFamily="18" charset="0"/>
                <a:cs typeface="Times New Roman" panose="02020603050405020304" pitchFamily="18" charset="0"/>
              </a:rPr>
              <a:t>Grief is ongoing.</a:t>
            </a:r>
            <a:endParaRPr lang="en-US" sz="2200" dirty="0">
              <a:effectLst/>
              <a:latin typeface="Georgia" panose="02040502050405020303" pitchFamily="18" charset="0"/>
              <a:ea typeface="Calibri" panose="020F0502020204030204" pitchFamily="34" charset="0"/>
              <a:cs typeface="Times New Roman" panose="02020603050405020304" pitchFamily="18" charset="0"/>
            </a:endParaRPr>
          </a:p>
        </p:txBody>
      </p:sp>
      <p:sp>
        <p:nvSpPr>
          <p:cNvPr id="21" name="Oval 20">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6138" y="3423959"/>
            <a:ext cx="405617"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Crying Face with No Fill">
            <a:extLst>
              <a:ext uri="{FF2B5EF4-FFF2-40B4-BE49-F238E27FC236}">
                <a16:creationId xmlns:a16="http://schemas.microsoft.com/office/drawing/2014/main" id="{D84685D7-5202-4A39-A5CE-7DE6AE03C2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15388" y="1689117"/>
            <a:ext cx="2835788" cy="283578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23" name="Freeform: Shape 22">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2201" y="1"/>
            <a:ext cx="1550211"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dirty="0"/>
          </a:p>
        </p:txBody>
      </p:sp>
      <p:cxnSp>
        <p:nvCxnSpPr>
          <p:cNvPr id="25" name="Straight Connector 24">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04058"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7" name="Freeform: Shape 26">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5592435" y="5166682"/>
            <a:ext cx="1376793"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7145" y="6033795"/>
            <a:ext cx="1493298"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8772" y="5519196"/>
            <a:ext cx="1005228"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2807764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AAFB63B9-FAA7-4E50-9EC2-C7F01C03959F}"/>
              </a:ext>
            </a:extLst>
          </p:cNvPr>
          <p:cNvSpPr>
            <a:spLocks noGrp="1"/>
          </p:cNvSpPr>
          <p:nvPr>
            <p:ph type="title"/>
          </p:nvPr>
        </p:nvSpPr>
        <p:spPr>
          <a:xfrm>
            <a:off x="628650" y="401221"/>
            <a:ext cx="7886700" cy="1348065"/>
          </a:xfrm>
        </p:spPr>
        <p:txBody>
          <a:bodyPr>
            <a:normAutofit/>
          </a:bodyPr>
          <a:lstStyle/>
          <a:p>
            <a:r>
              <a:rPr lang="en-US" sz="3300" b="1" dirty="0">
                <a:solidFill>
                  <a:srgbClr val="FFFFFF"/>
                </a:solidFill>
                <a:latin typeface="Georgia" panose="02040502050405020303" pitchFamily="18" charset="0"/>
              </a:rPr>
              <a:t>When an adolescent or young adult are not coping, you might see…</a:t>
            </a:r>
          </a:p>
        </p:txBody>
      </p:sp>
      <p:sp>
        <p:nvSpPr>
          <p:cNvPr id="3" name="Content Placeholder 2">
            <a:extLst>
              <a:ext uri="{FF2B5EF4-FFF2-40B4-BE49-F238E27FC236}">
                <a16:creationId xmlns:a16="http://schemas.microsoft.com/office/drawing/2014/main" id="{77431837-57A9-4BFD-86BF-126CF724D182}"/>
              </a:ext>
            </a:extLst>
          </p:cNvPr>
          <p:cNvSpPr>
            <a:spLocks noGrp="1"/>
          </p:cNvSpPr>
          <p:nvPr>
            <p:ph idx="1"/>
          </p:nvPr>
        </p:nvSpPr>
        <p:spPr>
          <a:xfrm>
            <a:off x="628650" y="2586789"/>
            <a:ext cx="7886700" cy="3590174"/>
          </a:xfrm>
        </p:spPr>
        <p:txBody>
          <a:bodyPr>
            <a:noAutofit/>
          </a:bodyPr>
          <a:lstStyle/>
          <a:p>
            <a:r>
              <a:rPr lang="en-US" sz="2000" b="0" i="0" u="none" strike="noStrike" baseline="0" dirty="0">
                <a:latin typeface="Georgia" panose="02040502050405020303" pitchFamily="18" charset="0"/>
              </a:rPr>
              <a:t>shock and disbelief </a:t>
            </a:r>
          </a:p>
          <a:p>
            <a:r>
              <a:rPr lang="en-US" sz="2000" b="0" i="0" u="none" strike="noStrike" baseline="0" dirty="0">
                <a:latin typeface="Georgia" panose="02040502050405020303" pitchFamily="18" charset="0"/>
              </a:rPr>
              <a:t>sadness </a:t>
            </a:r>
          </a:p>
          <a:p>
            <a:r>
              <a:rPr lang="en-US" sz="2000" b="0" i="0" u="none" strike="noStrike" baseline="0" dirty="0">
                <a:latin typeface="Georgia" panose="02040502050405020303" pitchFamily="18" charset="0"/>
              </a:rPr>
              <a:t>difficulty concentrating or remembering things</a:t>
            </a:r>
          </a:p>
          <a:p>
            <a:r>
              <a:rPr lang="en-US" sz="2000" b="0" i="0" u="none" strike="noStrike" baseline="0" dirty="0">
                <a:latin typeface="Georgia" panose="02040502050405020303" pitchFamily="18" charset="0"/>
              </a:rPr>
              <a:t>reluctance to go to school or work </a:t>
            </a:r>
          </a:p>
          <a:p>
            <a:r>
              <a:rPr lang="en-US" sz="2000" b="0" i="0" u="none" strike="noStrike" baseline="0" dirty="0">
                <a:latin typeface="Georgia" panose="02040502050405020303" pitchFamily="18" charset="0"/>
              </a:rPr>
              <a:t>disruptive behaviors/frequent fighting</a:t>
            </a:r>
          </a:p>
          <a:p>
            <a:r>
              <a:rPr lang="en-US" sz="2000" b="0" i="0" u="none" strike="noStrike" baseline="0" dirty="0">
                <a:latin typeface="Georgia" panose="02040502050405020303" pitchFamily="18" charset="0"/>
              </a:rPr>
              <a:t>non-compliance to requests</a:t>
            </a:r>
          </a:p>
          <a:p>
            <a:r>
              <a:rPr lang="en-US" sz="2000" b="0" i="0" u="none" strike="noStrike" baseline="0" dirty="0">
                <a:latin typeface="Georgia" panose="02040502050405020303" pitchFamily="18" charset="0"/>
              </a:rPr>
              <a:t>hyperactivity</a:t>
            </a:r>
          </a:p>
          <a:p>
            <a:r>
              <a:rPr lang="en-US" sz="2000" b="0" i="0" u="none" strike="noStrike" baseline="0" dirty="0">
                <a:latin typeface="Georgia" panose="02040502050405020303" pitchFamily="18" charset="0"/>
              </a:rPr>
              <a:t>increased need for attention</a:t>
            </a:r>
          </a:p>
          <a:p>
            <a:r>
              <a:rPr lang="en-US" sz="2000" b="0" i="0" u="none" strike="noStrike" baseline="0" dirty="0">
                <a:latin typeface="Georgia" panose="02040502050405020303" pitchFamily="18" charset="0"/>
              </a:rPr>
              <a:t>issues of abandonment, insecurity and safety concerns</a:t>
            </a:r>
          </a:p>
          <a:p>
            <a:r>
              <a:rPr lang="en-US" sz="2000" b="0" i="0" u="none" strike="noStrike" baseline="0" dirty="0">
                <a:latin typeface="Georgia" panose="02040502050405020303" pitchFamily="18" charset="0"/>
              </a:rPr>
              <a:t>fear, guilt, relief, anger, rage, regret, confusion</a:t>
            </a:r>
            <a:endParaRPr lang="en-US" sz="2000" dirty="0">
              <a:latin typeface="Georgia" panose="02040502050405020303" pitchFamily="18" charset="0"/>
            </a:endParaRPr>
          </a:p>
        </p:txBody>
      </p:sp>
    </p:spTree>
    <p:extLst>
      <p:ext uri="{BB962C8B-B14F-4D97-AF65-F5344CB8AC3E}">
        <p14:creationId xmlns:p14="http://schemas.microsoft.com/office/powerpoint/2010/main" val="3059360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D6A433-06AE-4D16-9531-533BAD298FBF}"/>
              </a:ext>
            </a:extLst>
          </p:cNvPr>
          <p:cNvSpPr>
            <a:spLocks noGrp="1"/>
          </p:cNvSpPr>
          <p:nvPr>
            <p:ph type="title"/>
          </p:nvPr>
        </p:nvSpPr>
        <p:spPr>
          <a:xfrm>
            <a:off x="445770" y="1042416"/>
            <a:ext cx="2850114" cy="4793762"/>
          </a:xfrm>
        </p:spPr>
        <p:txBody>
          <a:bodyPr>
            <a:normAutofit/>
          </a:bodyPr>
          <a:lstStyle/>
          <a:p>
            <a:r>
              <a:rPr lang="en-US" sz="3300" b="1" dirty="0">
                <a:latin typeface="Georgia" panose="02040502050405020303" pitchFamily="18" charset="0"/>
              </a:rPr>
              <a:t>Risks Factors in Adolescents and Young Adults</a:t>
            </a:r>
          </a:p>
        </p:txBody>
      </p:sp>
      <p:grpSp>
        <p:nvGrpSpPr>
          <p:cNvPr id="25" name="Group 24">
            <a:extLst>
              <a:ext uri="{FF2B5EF4-FFF2-40B4-BE49-F238E27FC236}">
                <a16:creationId xmlns:a16="http://schemas.microsoft.com/office/drawing/2014/main" id="{2FA2A407-516C-4590-9403-34038E9BB6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125" y="2761488"/>
            <a:ext cx="181579" cy="1340860"/>
            <a:chOff x="56167" y="2761488"/>
            <a:chExt cx="242107" cy="1340860"/>
          </a:xfrm>
        </p:grpSpPr>
        <p:sp>
          <p:nvSpPr>
            <p:cNvPr id="26" name="Rectangle 2">
              <a:extLst>
                <a:ext uri="{FF2B5EF4-FFF2-40B4-BE49-F238E27FC236}">
                  <a16:creationId xmlns:a16="http://schemas.microsoft.com/office/drawing/2014/main" id="{D3F47A57-50EC-4964-85FA-84B326B77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59">
              <a:extLst>
                <a:ext uri="{FF2B5EF4-FFF2-40B4-BE49-F238E27FC236}">
                  <a16:creationId xmlns:a16="http://schemas.microsoft.com/office/drawing/2014/main" id="{03467C0A-5C92-4A25-BA16-53665D54B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
              <a:extLst>
                <a:ext uri="{FF2B5EF4-FFF2-40B4-BE49-F238E27FC236}">
                  <a16:creationId xmlns:a16="http://schemas.microsoft.com/office/drawing/2014/main" id="{435F4864-0253-4261-9AED-5E798B971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59">
              <a:extLst>
                <a:ext uri="{FF2B5EF4-FFF2-40B4-BE49-F238E27FC236}">
                  <a16:creationId xmlns:a16="http://schemas.microsoft.com/office/drawing/2014/main" id="{6BEA136C-3A72-42D2-9D59-E9403321BD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
              <a:extLst>
                <a:ext uri="{FF2B5EF4-FFF2-40B4-BE49-F238E27FC236}">
                  <a16:creationId xmlns:a16="http://schemas.microsoft.com/office/drawing/2014/main" id="{306AAEAC-F37D-46C1-B3C8-293E7014EB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59">
              <a:extLst>
                <a:ext uri="{FF2B5EF4-FFF2-40B4-BE49-F238E27FC236}">
                  <a16:creationId xmlns:a16="http://schemas.microsoft.com/office/drawing/2014/main" id="{3139D819-91EA-46A0-93FF-45FF7A8A8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2">
              <a:extLst>
                <a:ext uri="{FF2B5EF4-FFF2-40B4-BE49-F238E27FC236}">
                  <a16:creationId xmlns:a16="http://schemas.microsoft.com/office/drawing/2014/main" id="{08F35BD0-1ED8-41A6-B3CE-C40EAA004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59">
              <a:extLst>
                <a:ext uri="{FF2B5EF4-FFF2-40B4-BE49-F238E27FC236}">
                  <a16:creationId xmlns:a16="http://schemas.microsoft.com/office/drawing/2014/main" id="{C2886557-BD78-4C10-BB29-2E34CD8C8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2">
              <a:extLst>
                <a:ext uri="{FF2B5EF4-FFF2-40B4-BE49-F238E27FC236}">
                  <a16:creationId xmlns:a16="http://schemas.microsoft.com/office/drawing/2014/main" id="{CACD67D1-ACC3-43BE-9A0A-7713F6F097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59">
              <a:extLst>
                <a:ext uri="{FF2B5EF4-FFF2-40B4-BE49-F238E27FC236}">
                  <a16:creationId xmlns:a16="http://schemas.microsoft.com/office/drawing/2014/main" id="{A4E2C77A-D17B-4792-9ED5-287238323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2">
              <a:extLst>
                <a:ext uri="{FF2B5EF4-FFF2-40B4-BE49-F238E27FC236}">
                  <a16:creationId xmlns:a16="http://schemas.microsoft.com/office/drawing/2014/main" id="{ABE3CB03-D3EF-45F1-8FBD-E9B86CDD1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59">
              <a:extLst>
                <a:ext uri="{FF2B5EF4-FFF2-40B4-BE49-F238E27FC236}">
                  <a16:creationId xmlns:a16="http://schemas.microsoft.com/office/drawing/2014/main" id="{26C9EA63-B864-4041-AD52-E26240DA3D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2">
              <a:extLst>
                <a:ext uri="{FF2B5EF4-FFF2-40B4-BE49-F238E27FC236}">
                  <a16:creationId xmlns:a16="http://schemas.microsoft.com/office/drawing/2014/main" id="{DFD9C0DC-3AA4-48DE-8C65-AB56C588F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59">
              <a:extLst>
                <a:ext uri="{FF2B5EF4-FFF2-40B4-BE49-F238E27FC236}">
                  <a16:creationId xmlns:a16="http://schemas.microsoft.com/office/drawing/2014/main" id="{82D52FD4-9CAA-4610-A07A-289A740AF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2">
              <a:extLst>
                <a:ext uri="{FF2B5EF4-FFF2-40B4-BE49-F238E27FC236}">
                  <a16:creationId xmlns:a16="http://schemas.microsoft.com/office/drawing/2014/main" id="{D0436FA3-25D9-4C12-8F4A-80A407954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59">
              <a:extLst>
                <a:ext uri="{FF2B5EF4-FFF2-40B4-BE49-F238E27FC236}">
                  <a16:creationId xmlns:a16="http://schemas.microsoft.com/office/drawing/2014/main" id="{49101D1B-A82E-40CF-9A50-754308C21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2">
              <a:extLst>
                <a:ext uri="{FF2B5EF4-FFF2-40B4-BE49-F238E27FC236}">
                  <a16:creationId xmlns:a16="http://schemas.microsoft.com/office/drawing/2014/main" id="{4F434848-83AC-4070-8D97-8A006210FE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59">
              <a:extLst>
                <a:ext uri="{FF2B5EF4-FFF2-40B4-BE49-F238E27FC236}">
                  <a16:creationId xmlns:a16="http://schemas.microsoft.com/office/drawing/2014/main" id="{40745A98-11F5-47FE-9220-B93A61DA97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2">
              <a:extLst>
                <a:ext uri="{FF2B5EF4-FFF2-40B4-BE49-F238E27FC236}">
                  <a16:creationId xmlns:a16="http://schemas.microsoft.com/office/drawing/2014/main" id="{47B6E1B3-283D-4CF7-970C-352DB472E5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59">
              <a:extLst>
                <a:ext uri="{FF2B5EF4-FFF2-40B4-BE49-F238E27FC236}">
                  <a16:creationId xmlns:a16="http://schemas.microsoft.com/office/drawing/2014/main" id="{7675737E-FE46-420B-B3AF-75399E8FC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Rectangle 46">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2953" y="1"/>
            <a:ext cx="201104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4690" y="767714"/>
            <a:ext cx="4841231" cy="53225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47B21B9-A672-41F5-8B16-A9450218C231}"/>
              </a:ext>
            </a:extLst>
          </p:cNvPr>
          <p:cNvSpPr>
            <a:spLocks noGrp="1"/>
          </p:cNvSpPr>
          <p:nvPr>
            <p:ph idx="1"/>
          </p:nvPr>
        </p:nvSpPr>
        <p:spPr>
          <a:xfrm>
            <a:off x="4121331" y="1178446"/>
            <a:ext cx="4247134" cy="4543599"/>
          </a:xfrm>
        </p:spPr>
        <p:txBody>
          <a:bodyPr anchor="ctr">
            <a:normAutofit/>
          </a:bodyPr>
          <a:lstStyle/>
          <a:p>
            <a:pPr>
              <a:spcBef>
                <a:spcPts val="0"/>
              </a:spcBef>
              <a:spcAft>
                <a:spcPts val="600"/>
              </a:spcAft>
            </a:pPr>
            <a:r>
              <a:rPr lang="en-US" sz="2400" b="0" i="0" u="none" strike="noStrike" baseline="0" dirty="0">
                <a:solidFill>
                  <a:srgbClr val="FFFFFF"/>
                </a:solidFill>
                <a:latin typeface="Georgia" panose="02040502050405020303" pitchFamily="18" charset="0"/>
              </a:rPr>
              <a:t>Hopelessness, depression, intense sadness</a:t>
            </a:r>
          </a:p>
          <a:p>
            <a:pPr>
              <a:spcBef>
                <a:spcPts val="0"/>
              </a:spcBef>
              <a:spcAft>
                <a:spcPts val="600"/>
              </a:spcAft>
            </a:pPr>
            <a:r>
              <a:rPr lang="en-US" sz="2400" b="0" i="0" u="none" strike="noStrike" baseline="0" dirty="0">
                <a:solidFill>
                  <a:srgbClr val="FFFFFF"/>
                </a:solidFill>
                <a:latin typeface="Georgia" panose="02040502050405020303" pitchFamily="18" charset="0"/>
              </a:rPr>
              <a:t>Dramatic changes in personality</a:t>
            </a:r>
          </a:p>
          <a:p>
            <a:pPr>
              <a:spcBef>
                <a:spcPts val="0"/>
              </a:spcBef>
              <a:spcAft>
                <a:spcPts val="600"/>
              </a:spcAft>
            </a:pPr>
            <a:r>
              <a:rPr lang="en-US" sz="2400" b="0" i="0" u="none" strike="noStrike" baseline="0" dirty="0">
                <a:solidFill>
                  <a:srgbClr val="FFFFFF"/>
                </a:solidFill>
                <a:latin typeface="Georgia" panose="02040502050405020303" pitchFamily="18" charset="0"/>
              </a:rPr>
              <a:t>Antisocial or violent behaviors</a:t>
            </a:r>
          </a:p>
          <a:p>
            <a:pPr>
              <a:spcBef>
                <a:spcPts val="0"/>
              </a:spcBef>
              <a:spcAft>
                <a:spcPts val="600"/>
              </a:spcAft>
            </a:pPr>
            <a:r>
              <a:rPr lang="en-US" sz="2400" b="0" i="0" u="none" strike="noStrike" baseline="0" dirty="0">
                <a:solidFill>
                  <a:srgbClr val="FFFFFF"/>
                </a:solidFill>
                <a:latin typeface="Georgia" panose="02040502050405020303" pitchFamily="18" charset="0"/>
              </a:rPr>
              <a:t>Excessive guilt or self-blame related to the death or loss</a:t>
            </a:r>
          </a:p>
          <a:p>
            <a:pPr>
              <a:spcBef>
                <a:spcPts val="0"/>
              </a:spcBef>
              <a:spcAft>
                <a:spcPts val="600"/>
              </a:spcAft>
            </a:pPr>
            <a:r>
              <a:rPr lang="en-US" sz="2400" b="0" i="0" u="none" strike="noStrike" baseline="0" dirty="0">
                <a:solidFill>
                  <a:srgbClr val="FFFFFF"/>
                </a:solidFill>
                <a:latin typeface="Georgia" panose="02040502050405020303" pitchFamily="18" charset="0"/>
              </a:rPr>
              <a:t>Increased risk-taking or behaving dangerously</a:t>
            </a:r>
          </a:p>
          <a:p>
            <a:pPr>
              <a:spcBef>
                <a:spcPts val="0"/>
              </a:spcBef>
              <a:spcAft>
                <a:spcPts val="600"/>
              </a:spcAft>
            </a:pPr>
            <a:r>
              <a:rPr lang="en-US" sz="2400" b="0" i="0" u="none" strike="noStrike" baseline="0" dirty="0">
                <a:solidFill>
                  <a:srgbClr val="FFFFFF"/>
                </a:solidFill>
                <a:latin typeface="Georgia" panose="02040502050405020303" pitchFamily="18" charset="0"/>
              </a:rPr>
              <a:t>Inappropriate sexual behavior</a:t>
            </a:r>
          </a:p>
        </p:txBody>
      </p:sp>
    </p:spTree>
    <p:extLst>
      <p:ext uri="{BB962C8B-B14F-4D97-AF65-F5344CB8AC3E}">
        <p14:creationId xmlns:p14="http://schemas.microsoft.com/office/powerpoint/2010/main" val="5235702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4F519EA-836C-4E21-87EE-CE7AB01863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26280"/>
            <a:ext cx="3337098"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2530" y="702944"/>
            <a:ext cx="4026994" cy="5586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D1C9F65-B781-49BA-B5E4-2E24E74A6392}"/>
              </a:ext>
            </a:extLst>
          </p:cNvPr>
          <p:cNvSpPr>
            <a:spLocks noGrp="1"/>
          </p:cNvSpPr>
          <p:nvPr>
            <p:ph type="title"/>
          </p:nvPr>
        </p:nvSpPr>
        <p:spPr>
          <a:xfrm>
            <a:off x="762603" y="1345958"/>
            <a:ext cx="3144897" cy="4166085"/>
          </a:xfrm>
        </p:spPr>
        <p:txBody>
          <a:bodyPr>
            <a:normAutofit/>
          </a:bodyPr>
          <a:lstStyle/>
          <a:p>
            <a:r>
              <a:rPr lang="en-US" sz="3700" b="1" dirty="0">
                <a:latin typeface="Georgia" panose="02040502050405020303" pitchFamily="18" charset="0"/>
              </a:rPr>
              <a:t>Some Tips on Adolescents</a:t>
            </a:r>
          </a:p>
        </p:txBody>
      </p:sp>
      <p:grpSp>
        <p:nvGrpSpPr>
          <p:cNvPr id="14" name="Group 13">
            <a:extLst>
              <a:ext uri="{FF2B5EF4-FFF2-40B4-BE49-F238E27FC236}">
                <a16:creationId xmlns:a16="http://schemas.microsoft.com/office/drawing/2014/main" id="{C833A70A-9722-46F0-A5EB-C72F787470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147" y="3048506"/>
            <a:ext cx="472714" cy="765242"/>
            <a:chOff x="45711" y="3048506"/>
            <a:chExt cx="630289" cy="765242"/>
          </a:xfrm>
        </p:grpSpPr>
        <p:sp>
          <p:nvSpPr>
            <p:cNvPr id="15" name="Rectangle 2">
              <a:extLst>
                <a:ext uri="{FF2B5EF4-FFF2-40B4-BE49-F238E27FC236}">
                  <a16:creationId xmlns:a16="http://schemas.microsoft.com/office/drawing/2014/main" id="{0E424FCE-3213-4BEE-A1E8-B7E8AEA5A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59">
              <a:extLst>
                <a:ext uri="{FF2B5EF4-FFF2-40B4-BE49-F238E27FC236}">
                  <a16:creationId xmlns:a16="http://schemas.microsoft.com/office/drawing/2014/main" id="{5EE95433-383A-45BD-BFCA-833B8F0AE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62">
              <a:extLst>
                <a:ext uri="{FF2B5EF4-FFF2-40B4-BE49-F238E27FC236}">
                  <a16:creationId xmlns:a16="http://schemas.microsoft.com/office/drawing/2014/main" id="{2EEA944D-C4D5-48D7-804D-86BE8AFC8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64">
              <a:extLst>
                <a:ext uri="{FF2B5EF4-FFF2-40B4-BE49-F238E27FC236}">
                  <a16:creationId xmlns:a16="http://schemas.microsoft.com/office/drawing/2014/main" id="{F3FCE305-3F55-48BF-8549-01E0364C8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66">
              <a:extLst>
                <a:ext uri="{FF2B5EF4-FFF2-40B4-BE49-F238E27FC236}">
                  <a16:creationId xmlns:a16="http://schemas.microsoft.com/office/drawing/2014/main" id="{23D7F518-6C41-4C3F-9060-C9FE0B1D4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
              <a:extLst>
                <a:ext uri="{FF2B5EF4-FFF2-40B4-BE49-F238E27FC236}">
                  <a16:creationId xmlns:a16="http://schemas.microsoft.com/office/drawing/2014/main" id="{3B93E94B-19C7-49C9-A135-582F72B1A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59">
              <a:extLst>
                <a:ext uri="{FF2B5EF4-FFF2-40B4-BE49-F238E27FC236}">
                  <a16:creationId xmlns:a16="http://schemas.microsoft.com/office/drawing/2014/main" id="{FEF28287-3D78-44FC-8C53-70755EAF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62">
              <a:extLst>
                <a:ext uri="{FF2B5EF4-FFF2-40B4-BE49-F238E27FC236}">
                  <a16:creationId xmlns:a16="http://schemas.microsoft.com/office/drawing/2014/main" id="{2E8ECBA7-D5B5-48AD-9108-4EB4FB5AA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64">
              <a:extLst>
                <a:ext uri="{FF2B5EF4-FFF2-40B4-BE49-F238E27FC236}">
                  <a16:creationId xmlns:a16="http://schemas.microsoft.com/office/drawing/2014/main" id="{69CDB17F-9370-4BDB-AF7D-0C10664AF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66">
              <a:extLst>
                <a:ext uri="{FF2B5EF4-FFF2-40B4-BE49-F238E27FC236}">
                  <a16:creationId xmlns:a16="http://schemas.microsoft.com/office/drawing/2014/main" id="{65D03FDE-4254-4CCB-ACA1-CCF9ED99A1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
              <a:extLst>
                <a:ext uri="{FF2B5EF4-FFF2-40B4-BE49-F238E27FC236}">
                  <a16:creationId xmlns:a16="http://schemas.microsoft.com/office/drawing/2014/main" id="{406E5C16-E87A-48D6-808A-4E99A9FA2A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59">
              <a:extLst>
                <a:ext uri="{FF2B5EF4-FFF2-40B4-BE49-F238E27FC236}">
                  <a16:creationId xmlns:a16="http://schemas.microsoft.com/office/drawing/2014/main" id="{DD6696B0-7715-471B-835A-DA4F6E0B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62">
              <a:extLst>
                <a:ext uri="{FF2B5EF4-FFF2-40B4-BE49-F238E27FC236}">
                  <a16:creationId xmlns:a16="http://schemas.microsoft.com/office/drawing/2014/main" id="{7B7BE224-1A69-42AA-9C1C-29ADE08B27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64">
              <a:extLst>
                <a:ext uri="{FF2B5EF4-FFF2-40B4-BE49-F238E27FC236}">
                  <a16:creationId xmlns:a16="http://schemas.microsoft.com/office/drawing/2014/main" id="{F4CBB296-B6FF-43BA-A2F1-471A7D6A3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66">
              <a:extLst>
                <a:ext uri="{FF2B5EF4-FFF2-40B4-BE49-F238E27FC236}">
                  <a16:creationId xmlns:a16="http://schemas.microsoft.com/office/drawing/2014/main" id="{7B9B8F5E-97B1-4CC6-A25F-0406AF9F80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
              <a:extLst>
                <a:ext uri="{FF2B5EF4-FFF2-40B4-BE49-F238E27FC236}">
                  <a16:creationId xmlns:a16="http://schemas.microsoft.com/office/drawing/2014/main" id="{9EB4DAA2-343C-4239-A2B2-D2412770B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59">
              <a:extLst>
                <a:ext uri="{FF2B5EF4-FFF2-40B4-BE49-F238E27FC236}">
                  <a16:creationId xmlns:a16="http://schemas.microsoft.com/office/drawing/2014/main" id="{8D6B2AAD-8F5E-4D57-B2E6-7DBB7953C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62">
              <a:extLst>
                <a:ext uri="{FF2B5EF4-FFF2-40B4-BE49-F238E27FC236}">
                  <a16:creationId xmlns:a16="http://schemas.microsoft.com/office/drawing/2014/main" id="{9CE95F93-6BC5-4616-9F8D-B941B4B8F1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64">
              <a:extLst>
                <a:ext uri="{FF2B5EF4-FFF2-40B4-BE49-F238E27FC236}">
                  <a16:creationId xmlns:a16="http://schemas.microsoft.com/office/drawing/2014/main" id="{A8C3D8DE-DC76-487C-8C2A-7684D5C9E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66">
              <a:extLst>
                <a:ext uri="{FF2B5EF4-FFF2-40B4-BE49-F238E27FC236}">
                  <a16:creationId xmlns:a16="http://schemas.microsoft.com/office/drawing/2014/main" id="{56088CB5-E2A8-49A4-8AB5-6D5463E03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2">
              <a:extLst>
                <a:ext uri="{FF2B5EF4-FFF2-40B4-BE49-F238E27FC236}">
                  <a16:creationId xmlns:a16="http://schemas.microsoft.com/office/drawing/2014/main" id="{372F50F8-8B88-48EF-B21C-B5B264262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59">
              <a:extLst>
                <a:ext uri="{FF2B5EF4-FFF2-40B4-BE49-F238E27FC236}">
                  <a16:creationId xmlns:a16="http://schemas.microsoft.com/office/drawing/2014/main" id="{37008499-DF9A-4230-BE00-35B862316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62">
              <a:extLst>
                <a:ext uri="{FF2B5EF4-FFF2-40B4-BE49-F238E27FC236}">
                  <a16:creationId xmlns:a16="http://schemas.microsoft.com/office/drawing/2014/main" id="{BCEE48F0-E436-451D-A5FE-0D818D1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64">
              <a:extLst>
                <a:ext uri="{FF2B5EF4-FFF2-40B4-BE49-F238E27FC236}">
                  <a16:creationId xmlns:a16="http://schemas.microsoft.com/office/drawing/2014/main" id="{6852656E-1E8F-41F9-900D-8E8CC1B2B9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66">
              <a:extLst>
                <a:ext uri="{FF2B5EF4-FFF2-40B4-BE49-F238E27FC236}">
                  <a16:creationId xmlns:a16="http://schemas.microsoft.com/office/drawing/2014/main" id="{489DA605-39DD-45FD-9796-12A36B23B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6DF864C1-6808-42D8-8D35-0572F92A71EA}"/>
              </a:ext>
            </a:extLst>
          </p:cNvPr>
          <p:cNvSpPr>
            <a:spLocks noGrp="1"/>
          </p:cNvSpPr>
          <p:nvPr>
            <p:ph idx="1"/>
          </p:nvPr>
        </p:nvSpPr>
        <p:spPr>
          <a:xfrm>
            <a:off x="4672300" y="750307"/>
            <a:ext cx="4026995" cy="5357387"/>
          </a:xfrm>
        </p:spPr>
        <p:txBody>
          <a:bodyPr anchor="ctr">
            <a:normAutofit/>
          </a:bodyPr>
          <a:lstStyle/>
          <a:p>
            <a:r>
              <a:rPr lang="en-US" sz="2400" b="0" i="0" u="none" strike="noStrike" baseline="0" dirty="0">
                <a:latin typeface="Georgia" panose="02040502050405020303" pitchFamily="18" charset="0"/>
              </a:rPr>
              <a:t>Death </a:t>
            </a:r>
            <a:r>
              <a:rPr lang="en-US" sz="2400" dirty="0">
                <a:latin typeface="Georgia" panose="02040502050405020303" pitchFamily="18" charset="0"/>
              </a:rPr>
              <a:t>and loss are </a:t>
            </a:r>
            <a:r>
              <a:rPr lang="en-US" sz="2400" b="0" i="0" u="none" strike="noStrike" baseline="0" dirty="0">
                <a:latin typeface="Georgia" panose="02040502050405020303" pitchFamily="18" charset="0"/>
              </a:rPr>
              <a:t>viewed as unfair</a:t>
            </a:r>
          </a:p>
          <a:p>
            <a:r>
              <a:rPr lang="en-US" sz="2400" b="0" i="0" u="none" strike="noStrike" baseline="0" dirty="0">
                <a:latin typeface="Georgia" panose="02040502050405020303" pitchFamily="18" charset="0"/>
              </a:rPr>
              <a:t>Bodily changes magnify grief</a:t>
            </a:r>
          </a:p>
          <a:p>
            <a:r>
              <a:rPr lang="en-US" sz="2400" b="0" i="0" u="none" strike="noStrike" baseline="0" dirty="0">
                <a:latin typeface="Georgia" panose="02040502050405020303" pitchFamily="18" charset="0"/>
              </a:rPr>
              <a:t>May need permission to grieve</a:t>
            </a:r>
          </a:p>
          <a:p>
            <a:r>
              <a:rPr lang="en-US" sz="2400" b="0" i="0" u="none" strike="noStrike" baseline="0" dirty="0">
                <a:latin typeface="Georgia" panose="02040502050405020303" pitchFamily="18" charset="0"/>
              </a:rPr>
              <a:t>Feels concerned about being “different” from peers</a:t>
            </a:r>
          </a:p>
          <a:p>
            <a:r>
              <a:rPr lang="en-US" sz="2400" b="0" i="0" u="none" strike="noStrike" baseline="0" dirty="0">
                <a:latin typeface="Georgia" panose="02040502050405020303" pitchFamily="18" charset="0"/>
              </a:rPr>
              <a:t>Testing own mortality</a:t>
            </a:r>
          </a:p>
          <a:p>
            <a:r>
              <a:rPr lang="en-US" sz="2400" b="0" i="0" u="none" strike="noStrike" baseline="0" dirty="0">
                <a:latin typeface="Georgia" panose="02040502050405020303" pitchFamily="18" charset="0"/>
              </a:rPr>
              <a:t>May reflect on and/or glorify death</a:t>
            </a:r>
          </a:p>
        </p:txBody>
      </p:sp>
    </p:spTree>
    <p:extLst>
      <p:ext uri="{BB962C8B-B14F-4D97-AF65-F5344CB8AC3E}">
        <p14:creationId xmlns:p14="http://schemas.microsoft.com/office/powerpoint/2010/main" val="32973063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4">
            <a:extLst>
              <a:ext uri="{FF2B5EF4-FFF2-40B4-BE49-F238E27FC236}">
                <a16:creationId xmlns:a16="http://schemas.microsoft.com/office/drawing/2014/main" id="{68575C10-8187-4AC4-AD72-C754EAFD2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668C4C4-96DA-4E9C-B238-30CCDDFE3ECC}"/>
              </a:ext>
            </a:extLst>
          </p:cNvPr>
          <p:cNvSpPr>
            <a:spLocks noGrp="1"/>
          </p:cNvSpPr>
          <p:nvPr>
            <p:ph type="title"/>
          </p:nvPr>
        </p:nvSpPr>
        <p:spPr>
          <a:xfrm>
            <a:off x="571500" y="559678"/>
            <a:ext cx="2675936" cy="4952492"/>
          </a:xfrm>
        </p:spPr>
        <p:txBody>
          <a:bodyPr>
            <a:normAutofit/>
          </a:bodyPr>
          <a:lstStyle/>
          <a:p>
            <a:r>
              <a:rPr lang="en-US" b="1" dirty="0">
                <a:solidFill>
                  <a:schemeClr val="bg1"/>
                </a:solidFill>
                <a:latin typeface="Georgia" panose="02040502050405020303" pitchFamily="18" charset="0"/>
              </a:rPr>
              <a:t>Some Tips on Young Adults</a:t>
            </a:r>
          </a:p>
        </p:txBody>
      </p:sp>
      <p:cxnSp>
        <p:nvCxnSpPr>
          <p:cNvPr id="50" name="Straight Connector 46">
            <a:extLst>
              <a:ext uri="{FF2B5EF4-FFF2-40B4-BE49-F238E27FC236}">
                <a16:creationId xmlns:a16="http://schemas.microsoft.com/office/drawing/2014/main" id="{74E776C9-ED67-41B7-B3A3-4DF76EF3AC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322326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F7546C83-80F4-495A-8A29-F1720CBC92E5}"/>
              </a:ext>
            </a:extLst>
          </p:cNvPr>
          <p:cNvGraphicFramePr>
            <a:graphicFrameLocks noGrp="1"/>
          </p:cNvGraphicFramePr>
          <p:nvPr>
            <p:ph idx="1"/>
            <p:extLst>
              <p:ext uri="{D42A27DB-BD31-4B8C-83A1-F6EECF244321}">
                <p14:modId xmlns:p14="http://schemas.microsoft.com/office/powerpoint/2010/main" val="2939500377"/>
              </p:ext>
            </p:extLst>
          </p:nvPr>
        </p:nvGraphicFramePr>
        <p:xfrm>
          <a:off x="3886200" y="568325"/>
          <a:ext cx="4686300" cy="5656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79985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65665"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AB4F1CF-1004-4EDE-ACAC-0CD0B7B5CE61}"/>
              </a:ext>
            </a:extLst>
          </p:cNvPr>
          <p:cNvSpPr>
            <a:spLocks noGrp="1"/>
          </p:cNvSpPr>
          <p:nvPr>
            <p:ph type="title"/>
          </p:nvPr>
        </p:nvSpPr>
        <p:spPr>
          <a:xfrm>
            <a:off x="445770" y="1209086"/>
            <a:ext cx="2907636" cy="4064925"/>
          </a:xfrm>
        </p:spPr>
        <p:txBody>
          <a:bodyPr anchor="ctr">
            <a:normAutofit/>
          </a:bodyPr>
          <a:lstStyle/>
          <a:p>
            <a:r>
              <a:rPr lang="en-US" sz="3400" b="1" i="0" u="none" strike="noStrike" baseline="0" dirty="0">
                <a:latin typeface="Georgia" panose="02040502050405020303" pitchFamily="18" charset="0"/>
              </a:rPr>
              <a:t>Helping adolescents and young adults navigate their grief experience</a:t>
            </a:r>
            <a:br>
              <a:rPr lang="en-US" sz="3400" b="1" i="0" u="none" strike="noStrike" baseline="0" dirty="0">
                <a:latin typeface="Georgia" panose="02040502050405020303" pitchFamily="18" charset="0"/>
              </a:rPr>
            </a:br>
            <a:endParaRPr lang="en-US" sz="3400" dirty="0">
              <a:latin typeface="Georgia" panose="02040502050405020303" pitchFamily="18" charset="0"/>
            </a:endParaRPr>
          </a:p>
        </p:txBody>
      </p:sp>
      <p:grpSp>
        <p:nvGrpSpPr>
          <p:cNvPr id="13" name="Group 12">
            <a:extLst>
              <a:ext uri="{FF2B5EF4-FFF2-40B4-BE49-F238E27FC236}">
                <a16:creationId xmlns:a16="http://schemas.microsoft.com/office/drawing/2014/main" id="{11999B20-6058-4C55-882E-A1FB050B69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125" y="2569464"/>
            <a:ext cx="181579" cy="1340860"/>
            <a:chOff x="56167" y="2761488"/>
            <a:chExt cx="242107" cy="1340860"/>
          </a:xfrm>
        </p:grpSpPr>
        <p:sp>
          <p:nvSpPr>
            <p:cNvPr id="14" name="Rectangle 2">
              <a:extLst>
                <a:ext uri="{FF2B5EF4-FFF2-40B4-BE49-F238E27FC236}">
                  <a16:creationId xmlns:a16="http://schemas.microsoft.com/office/drawing/2014/main" id="{168AC90C-344A-4A64-BC4B-AEE98034B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59">
              <a:extLst>
                <a:ext uri="{FF2B5EF4-FFF2-40B4-BE49-F238E27FC236}">
                  <a16:creationId xmlns:a16="http://schemas.microsoft.com/office/drawing/2014/main" id="{47AEB9AE-7E63-42CA-A3E5-F8EF7D8CA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2">
              <a:extLst>
                <a:ext uri="{FF2B5EF4-FFF2-40B4-BE49-F238E27FC236}">
                  <a16:creationId xmlns:a16="http://schemas.microsoft.com/office/drawing/2014/main" id="{076031FA-B93F-4A7D-AE66-85ADC613E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59">
              <a:extLst>
                <a:ext uri="{FF2B5EF4-FFF2-40B4-BE49-F238E27FC236}">
                  <a16:creationId xmlns:a16="http://schemas.microsoft.com/office/drawing/2014/main" id="{0C1FC8D1-E08A-4B12-A48F-BF225E5B0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2">
              <a:extLst>
                <a:ext uri="{FF2B5EF4-FFF2-40B4-BE49-F238E27FC236}">
                  <a16:creationId xmlns:a16="http://schemas.microsoft.com/office/drawing/2014/main" id="{F62D5F69-2C82-4007-8EF0-EBC9C2350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59">
              <a:extLst>
                <a:ext uri="{FF2B5EF4-FFF2-40B4-BE49-F238E27FC236}">
                  <a16:creationId xmlns:a16="http://schemas.microsoft.com/office/drawing/2014/main" id="{677FAED6-5057-4B80-B1CF-196DC022B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
              <a:extLst>
                <a:ext uri="{FF2B5EF4-FFF2-40B4-BE49-F238E27FC236}">
                  <a16:creationId xmlns:a16="http://schemas.microsoft.com/office/drawing/2014/main" id="{CE77C39F-572F-4435-85B4-9E9A35CF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59">
              <a:extLst>
                <a:ext uri="{FF2B5EF4-FFF2-40B4-BE49-F238E27FC236}">
                  <a16:creationId xmlns:a16="http://schemas.microsoft.com/office/drawing/2014/main" id="{B3283BD4-0BC4-41D1-B09B-CBDC4292CD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
              <a:extLst>
                <a:ext uri="{FF2B5EF4-FFF2-40B4-BE49-F238E27FC236}">
                  <a16:creationId xmlns:a16="http://schemas.microsoft.com/office/drawing/2014/main" id="{BA3E687B-951E-45B2-BEFE-4CBEB32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59">
              <a:extLst>
                <a:ext uri="{FF2B5EF4-FFF2-40B4-BE49-F238E27FC236}">
                  <a16:creationId xmlns:a16="http://schemas.microsoft.com/office/drawing/2014/main" id="{A49870CA-6E02-4787-82A6-28C0CB6B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
              <a:extLst>
                <a:ext uri="{FF2B5EF4-FFF2-40B4-BE49-F238E27FC236}">
                  <a16:creationId xmlns:a16="http://schemas.microsoft.com/office/drawing/2014/main" id="{5639C028-DD6E-4E69-AE6E-1CC158EDC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59">
              <a:extLst>
                <a:ext uri="{FF2B5EF4-FFF2-40B4-BE49-F238E27FC236}">
                  <a16:creationId xmlns:a16="http://schemas.microsoft.com/office/drawing/2014/main" id="{B1CD1FE8-3027-45AA-AD53-5B131FB03D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
              <a:extLst>
                <a:ext uri="{FF2B5EF4-FFF2-40B4-BE49-F238E27FC236}">
                  <a16:creationId xmlns:a16="http://schemas.microsoft.com/office/drawing/2014/main" id="{1FD2B706-0BB9-4A30-9206-252E09AE0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59">
              <a:extLst>
                <a:ext uri="{FF2B5EF4-FFF2-40B4-BE49-F238E27FC236}">
                  <a16:creationId xmlns:a16="http://schemas.microsoft.com/office/drawing/2014/main" id="{D5783E13-BA0A-4F1E-A4F0-BFC9FF103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
              <a:extLst>
                <a:ext uri="{FF2B5EF4-FFF2-40B4-BE49-F238E27FC236}">
                  <a16:creationId xmlns:a16="http://schemas.microsoft.com/office/drawing/2014/main" id="{D0847D6C-8036-43A9-BA3E-D1E892888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59">
              <a:extLst>
                <a:ext uri="{FF2B5EF4-FFF2-40B4-BE49-F238E27FC236}">
                  <a16:creationId xmlns:a16="http://schemas.microsoft.com/office/drawing/2014/main" id="{1D610CBF-7C35-498A-9BDD-A2954A7CA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
              <a:extLst>
                <a:ext uri="{FF2B5EF4-FFF2-40B4-BE49-F238E27FC236}">
                  <a16:creationId xmlns:a16="http://schemas.microsoft.com/office/drawing/2014/main" id="{BCB60915-0422-4144-87E9-2289DBC0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59">
              <a:extLst>
                <a:ext uri="{FF2B5EF4-FFF2-40B4-BE49-F238E27FC236}">
                  <a16:creationId xmlns:a16="http://schemas.microsoft.com/office/drawing/2014/main" id="{9D64F486-DA93-45CE-9075-4110C67F1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2">
              <a:extLst>
                <a:ext uri="{FF2B5EF4-FFF2-40B4-BE49-F238E27FC236}">
                  <a16:creationId xmlns:a16="http://schemas.microsoft.com/office/drawing/2014/main" id="{DA8356F6-E822-44E0-8A11-33E5A5432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59">
              <a:extLst>
                <a:ext uri="{FF2B5EF4-FFF2-40B4-BE49-F238E27FC236}">
                  <a16:creationId xmlns:a16="http://schemas.microsoft.com/office/drawing/2014/main" id="{C825C106-0BD3-41C1-8520-50F54BD67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Rectangle 34">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9144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B4C9E82B-E7BF-4480-8FCA-929062835D60}"/>
              </a:ext>
            </a:extLst>
          </p:cNvPr>
          <p:cNvGraphicFramePr>
            <a:graphicFrameLocks noGrp="1"/>
          </p:cNvGraphicFramePr>
          <p:nvPr>
            <p:ph idx="1"/>
            <p:extLst>
              <p:ext uri="{D42A27DB-BD31-4B8C-83A1-F6EECF244321}">
                <p14:modId xmlns:p14="http://schemas.microsoft.com/office/powerpoint/2010/main" val="2537114854"/>
              </p:ext>
            </p:extLst>
          </p:nvPr>
        </p:nvGraphicFramePr>
        <p:xfrm>
          <a:off x="4210812" y="457200"/>
          <a:ext cx="4588002" cy="569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24776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8">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10">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65665"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D6A433-06AE-4D16-9531-533BAD298FBF}"/>
              </a:ext>
            </a:extLst>
          </p:cNvPr>
          <p:cNvSpPr>
            <a:spLocks noGrp="1"/>
          </p:cNvSpPr>
          <p:nvPr>
            <p:ph type="title"/>
          </p:nvPr>
        </p:nvSpPr>
        <p:spPr>
          <a:xfrm>
            <a:off x="445770" y="1209086"/>
            <a:ext cx="2907636" cy="4064925"/>
          </a:xfrm>
        </p:spPr>
        <p:txBody>
          <a:bodyPr anchor="ctr">
            <a:normAutofit/>
          </a:bodyPr>
          <a:lstStyle/>
          <a:p>
            <a:r>
              <a:rPr lang="en-US" sz="2800" b="1" dirty="0">
                <a:latin typeface="Georgia" panose="02040502050405020303" pitchFamily="18" charset="0"/>
              </a:rPr>
              <a:t>Using SBIRT in Grief and Loss Conversations</a:t>
            </a:r>
          </a:p>
        </p:txBody>
      </p:sp>
      <p:grpSp>
        <p:nvGrpSpPr>
          <p:cNvPr id="39" name="Group 12">
            <a:extLst>
              <a:ext uri="{FF2B5EF4-FFF2-40B4-BE49-F238E27FC236}">
                <a16:creationId xmlns:a16="http://schemas.microsoft.com/office/drawing/2014/main" id="{11999B20-6058-4C55-882E-A1FB050B69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125" y="2569464"/>
            <a:ext cx="181579" cy="1340860"/>
            <a:chOff x="56167" y="2761488"/>
            <a:chExt cx="242107" cy="1340860"/>
          </a:xfrm>
        </p:grpSpPr>
        <p:sp>
          <p:nvSpPr>
            <p:cNvPr id="40" name="Rectangle 2">
              <a:extLst>
                <a:ext uri="{FF2B5EF4-FFF2-40B4-BE49-F238E27FC236}">
                  <a16:creationId xmlns:a16="http://schemas.microsoft.com/office/drawing/2014/main" id="{168AC90C-344A-4A64-BC4B-AEE98034B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59">
              <a:extLst>
                <a:ext uri="{FF2B5EF4-FFF2-40B4-BE49-F238E27FC236}">
                  <a16:creationId xmlns:a16="http://schemas.microsoft.com/office/drawing/2014/main" id="{47AEB9AE-7E63-42CA-A3E5-F8EF7D8CA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2">
              <a:extLst>
                <a:ext uri="{FF2B5EF4-FFF2-40B4-BE49-F238E27FC236}">
                  <a16:creationId xmlns:a16="http://schemas.microsoft.com/office/drawing/2014/main" id="{076031FA-B93F-4A7D-AE66-85ADC613E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59">
              <a:extLst>
                <a:ext uri="{FF2B5EF4-FFF2-40B4-BE49-F238E27FC236}">
                  <a16:creationId xmlns:a16="http://schemas.microsoft.com/office/drawing/2014/main" id="{0C1FC8D1-E08A-4B12-A48F-BF225E5B0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2">
              <a:extLst>
                <a:ext uri="{FF2B5EF4-FFF2-40B4-BE49-F238E27FC236}">
                  <a16:creationId xmlns:a16="http://schemas.microsoft.com/office/drawing/2014/main" id="{F62D5F69-2C82-4007-8EF0-EBC9C2350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59">
              <a:extLst>
                <a:ext uri="{FF2B5EF4-FFF2-40B4-BE49-F238E27FC236}">
                  <a16:creationId xmlns:a16="http://schemas.microsoft.com/office/drawing/2014/main" id="{677FAED6-5057-4B80-B1CF-196DC022B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2">
              <a:extLst>
                <a:ext uri="{FF2B5EF4-FFF2-40B4-BE49-F238E27FC236}">
                  <a16:creationId xmlns:a16="http://schemas.microsoft.com/office/drawing/2014/main" id="{CE77C39F-572F-4435-85B4-9E9A35CF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59">
              <a:extLst>
                <a:ext uri="{FF2B5EF4-FFF2-40B4-BE49-F238E27FC236}">
                  <a16:creationId xmlns:a16="http://schemas.microsoft.com/office/drawing/2014/main" id="{B3283BD4-0BC4-41D1-B09B-CBDC4292CD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2">
              <a:extLst>
                <a:ext uri="{FF2B5EF4-FFF2-40B4-BE49-F238E27FC236}">
                  <a16:creationId xmlns:a16="http://schemas.microsoft.com/office/drawing/2014/main" id="{BA3E687B-951E-45B2-BEFE-4CBEB32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59">
              <a:extLst>
                <a:ext uri="{FF2B5EF4-FFF2-40B4-BE49-F238E27FC236}">
                  <a16:creationId xmlns:a16="http://schemas.microsoft.com/office/drawing/2014/main" id="{A49870CA-6E02-4787-82A6-28C0CB6B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2">
              <a:extLst>
                <a:ext uri="{FF2B5EF4-FFF2-40B4-BE49-F238E27FC236}">
                  <a16:creationId xmlns:a16="http://schemas.microsoft.com/office/drawing/2014/main" id="{5639C028-DD6E-4E69-AE6E-1CC158EDC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9">
              <a:extLst>
                <a:ext uri="{FF2B5EF4-FFF2-40B4-BE49-F238E27FC236}">
                  <a16:creationId xmlns:a16="http://schemas.microsoft.com/office/drawing/2014/main" id="{B1CD1FE8-3027-45AA-AD53-5B131FB03D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2">
              <a:extLst>
                <a:ext uri="{FF2B5EF4-FFF2-40B4-BE49-F238E27FC236}">
                  <a16:creationId xmlns:a16="http://schemas.microsoft.com/office/drawing/2014/main" id="{1FD2B706-0BB9-4A30-9206-252E09AE0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9">
              <a:extLst>
                <a:ext uri="{FF2B5EF4-FFF2-40B4-BE49-F238E27FC236}">
                  <a16:creationId xmlns:a16="http://schemas.microsoft.com/office/drawing/2014/main" id="{D5783E13-BA0A-4F1E-A4F0-BFC9FF103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2">
              <a:extLst>
                <a:ext uri="{FF2B5EF4-FFF2-40B4-BE49-F238E27FC236}">
                  <a16:creationId xmlns:a16="http://schemas.microsoft.com/office/drawing/2014/main" id="{D0847D6C-8036-43A9-BA3E-D1E892888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9">
              <a:extLst>
                <a:ext uri="{FF2B5EF4-FFF2-40B4-BE49-F238E27FC236}">
                  <a16:creationId xmlns:a16="http://schemas.microsoft.com/office/drawing/2014/main" id="{1D610CBF-7C35-498A-9BDD-A2954A7CA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2">
              <a:extLst>
                <a:ext uri="{FF2B5EF4-FFF2-40B4-BE49-F238E27FC236}">
                  <a16:creationId xmlns:a16="http://schemas.microsoft.com/office/drawing/2014/main" id="{BCB60915-0422-4144-87E9-2289DBC0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9">
              <a:extLst>
                <a:ext uri="{FF2B5EF4-FFF2-40B4-BE49-F238E27FC236}">
                  <a16:creationId xmlns:a16="http://schemas.microsoft.com/office/drawing/2014/main" id="{9D64F486-DA93-45CE-9075-4110C67F1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2">
              <a:extLst>
                <a:ext uri="{FF2B5EF4-FFF2-40B4-BE49-F238E27FC236}">
                  <a16:creationId xmlns:a16="http://schemas.microsoft.com/office/drawing/2014/main" id="{DA8356F6-E822-44E0-8A11-33E5A5432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9">
              <a:extLst>
                <a:ext uri="{FF2B5EF4-FFF2-40B4-BE49-F238E27FC236}">
                  <a16:creationId xmlns:a16="http://schemas.microsoft.com/office/drawing/2014/main" id="{C825C106-0BD3-41C1-8520-50F54BD67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0" name="Rectangle 34">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9144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1" name="Content Placeholder 2">
            <a:extLst>
              <a:ext uri="{FF2B5EF4-FFF2-40B4-BE49-F238E27FC236}">
                <a16:creationId xmlns:a16="http://schemas.microsoft.com/office/drawing/2014/main" id="{2B5D8490-2091-4ABB-94D9-4152511ADFC8}"/>
              </a:ext>
            </a:extLst>
          </p:cNvPr>
          <p:cNvGraphicFramePr>
            <a:graphicFrameLocks noGrp="1"/>
          </p:cNvGraphicFramePr>
          <p:nvPr>
            <p:ph idx="1"/>
            <p:extLst>
              <p:ext uri="{D42A27DB-BD31-4B8C-83A1-F6EECF244321}">
                <p14:modId xmlns:p14="http://schemas.microsoft.com/office/powerpoint/2010/main" val="4034775193"/>
              </p:ext>
            </p:extLst>
          </p:nvPr>
        </p:nvGraphicFramePr>
        <p:xfrm>
          <a:off x="4210812" y="457200"/>
          <a:ext cx="4588002" cy="569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3053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8" name="Freeform: Shape 77">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754"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80" name="Freeform: Shape 79">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34896"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673" name="Title 1"/>
          <p:cNvSpPr>
            <a:spLocks noGrp="1"/>
          </p:cNvSpPr>
          <p:nvPr>
            <p:ph type="title"/>
          </p:nvPr>
        </p:nvSpPr>
        <p:spPr>
          <a:xfrm>
            <a:off x="278320" y="1161288"/>
            <a:ext cx="2815076" cy="1239012"/>
          </a:xfrm>
        </p:spPr>
        <p:txBody>
          <a:bodyPr anchor="ctr">
            <a:normAutofit fontScale="90000"/>
          </a:bodyPr>
          <a:lstStyle/>
          <a:p>
            <a:pPr eaLnBrk="1" hangingPunct="1"/>
            <a:r>
              <a:rPr lang="en-US" sz="3200" dirty="0">
                <a:solidFill>
                  <a:schemeClr val="tx1">
                    <a:lumMod val="65000"/>
                    <a:lumOff val="35000"/>
                  </a:schemeClr>
                </a:solidFill>
              </a:rPr>
              <a:t>Access PowerPoint Slides</a:t>
            </a:r>
          </a:p>
        </p:txBody>
      </p:sp>
      <p:sp>
        <p:nvSpPr>
          <p:cNvPr id="82" name="Rectangle 81">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84" name="Rectangle 8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6919" y="2443480"/>
            <a:ext cx="25374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674" name="Content Placeholder 3"/>
          <p:cNvSpPr>
            <a:spLocks noGrp="1"/>
          </p:cNvSpPr>
          <p:nvPr>
            <p:ph sz="quarter" idx="4294967295"/>
          </p:nvPr>
        </p:nvSpPr>
        <p:spPr>
          <a:xfrm>
            <a:off x="278320" y="2718054"/>
            <a:ext cx="2579180" cy="3207258"/>
          </a:xfrm>
        </p:spPr>
        <p:txBody>
          <a:bodyPr anchor="t">
            <a:normAutofit/>
          </a:bodyPr>
          <a:lstStyle/>
          <a:p>
            <a:pPr marL="0" indent="0">
              <a:spcBef>
                <a:spcPts val="1650"/>
              </a:spcBef>
              <a:buClr>
                <a:srgbClr val="EE7D31"/>
              </a:buClr>
              <a:buNone/>
            </a:pPr>
            <a:r>
              <a:rPr lang="en-US" sz="2000" dirty="0"/>
              <a:t>Access the PowerPoint slides through the “Handouts” pane of your GoToWebinar Control Panel on your computer or mobile device.</a:t>
            </a:r>
          </a:p>
          <a:p>
            <a:pPr marL="0" indent="0">
              <a:spcBef>
                <a:spcPts val="1650"/>
              </a:spcBef>
              <a:buClr>
                <a:srgbClr val="EE7D31"/>
              </a:buClr>
              <a:buNone/>
            </a:pPr>
            <a:r>
              <a:rPr lang="en-US" sz="2000" dirty="0"/>
              <a:t>Or, download them from the website.</a:t>
            </a:r>
          </a:p>
        </p:txBody>
      </p:sp>
      <p:grpSp>
        <p:nvGrpSpPr>
          <p:cNvPr id="22" name="Group 21">
            <a:extLst>
              <a:ext uri="{FF2B5EF4-FFF2-40B4-BE49-F238E27FC236}">
                <a16:creationId xmlns:a16="http://schemas.microsoft.com/office/drawing/2014/main" id="{D44F4F45-1586-724E-BE33-6562140175E1}"/>
              </a:ext>
            </a:extLst>
          </p:cNvPr>
          <p:cNvGrpSpPr>
            <a:grpSpLocks noChangeAspect="1"/>
          </p:cNvGrpSpPr>
          <p:nvPr/>
        </p:nvGrpSpPr>
        <p:grpSpPr>
          <a:xfrm>
            <a:off x="3520440" y="2651760"/>
            <a:ext cx="2099237" cy="3655568"/>
            <a:chOff x="7868940" y="328509"/>
            <a:chExt cx="2193785" cy="3716277"/>
          </a:xfrm>
        </p:grpSpPr>
        <p:pic>
          <p:nvPicPr>
            <p:cNvPr id="23" name="Picture 22">
              <a:extLst>
                <a:ext uri="{FF2B5EF4-FFF2-40B4-BE49-F238E27FC236}">
                  <a16:creationId xmlns:a16="http://schemas.microsoft.com/office/drawing/2014/main" id="{29D825EC-C102-B34E-85DB-F77F740888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8940" y="328509"/>
              <a:ext cx="2193785" cy="3716277"/>
            </a:xfrm>
            <a:prstGeom prst="rect">
              <a:avLst/>
            </a:prstGeom>
          </p:spPr>
        </p:pic>
        <p:sp>
          <p:nvSpPr>
            <p:cNvPr id="24" name="Rectangle 23">
              <a:extLst>
                <a:ext uri="{FF2B5EF4-FFF2-40B4-BE49-F238E27FC236}">
                  <a16:creationId xmlns:a16="http://schemas.microsoft.com/office/drawing/2014/main" id="{476730D2-C3FB-3443-B5B7-2699B2E598CD}"/>
                </a:ext>
              </a:extLst>
            </p:cNvPr>
            <p:cNvSpPr/>
            <p:nvPr/>
          </p:nvSpPr>
          <p:spPr>
            <a:xfrm>
              <a:off x="8203827" y="2180731"/>
              <a:ext cx="1577194" cy="1349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25" name="Picture 24" descr="Graphical user interface, text, application&#10;&#10;Description automatically generated">
              <a:extLst>
                <a:ext uri="{FF2B5EF4-FFF2-40B4-BE49-F238E27FC236}">
                  <a16:creationId xmlns:a16="http://schemas.microsoft.com/office/drawing/2014/main" id="{F4C9AFD1-933B-C34A-9020-9CA8046249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03827" y="762082"/>
              <a:ext cx="1577194" cy="1841964"/>
            </a:xfrm>
            <a:prstGeom prst="rect">
              <a:avLst/>
            </a:prstGeom>
          </p:spPr>
        </p:pic>
        <p:sp>
          <p:nvSpPr>
            <p:cNvPr id="26" name="Down Arrow 25">
              <a:extLst>
                <a:ext uri="{FF2B5EF4-FFF2-40B4-BE49-F238E27FC236}">
                  <a16:creationId xmlns:a16="http://schemas.microsoft.com/office/drawing/2014/main" id="{AE9EA09E-E107-FD48-B595-5707FDB05DF8}"/>
                </a:ext>
              </a:extLst>
            </p:cNvPr>
            <p:cNvSpPr/>
            <p:nvPr/>
          </p:nvSpPr>
          <p:spPr>
            <a:xfrm rot="8245232">
              <a:off x="9615678" y="2280412"/>
              <a:ext cx="262704" cy="647268"/>
            </a:xfrm>
            <a:prstGeom prst="downArrow">
              <a:avLst/>
            </a:prstGeom>
            <a:solidFill>
              <a:srgbClr val="EE7D31"/>
            </a:solidFill>
            <a:ln>
              <a:solidFill>
                <a:srgbClr val="FF99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grpSp>
      <p:grpSp>
        <p:nvGrpSpPr>
          <p:cNvPr id="27" name="Group 26">
            <a:extLst>
              <a:ext uri="{FF2B5EF4-FFF2-40B4-BE49-F238E27FC236}">
                <a16:creationId xmlns:a16="http://schemas.microsoft.com/office/drawing/2014/main" id="{55027C63-5E1F-3A45-B146-75833AD84FD8}"/>
              </a:ext>
            </a:extLst>
          </p:cNvPr>
          <p:cNvGrpSpPr/>
          <p:nvPr/>
        </p:nvGrpSpPr>
        <p:grpSpPr>
          <a:xfrm>
            <a:off x="5266944" y="848868"/>
            <a:ext cx="3675888" cy="2744625"/>
            <a:chOff x="503576" y="2424158"/>
            <a:chExt cx="4581277" cy="3728047"/>
          </a:xfrm>
        </p:grpSpPr>
        <p:pic>
          <p:nvPicPr>
            <p:cNvPr id="29" name="Picture 28" descr="Graphical user interface, application&#10;&#10;Description automatically generated">
              <a:extLst>
                <a:ext uri="{FF2B5EF4-FFF2-40B4-BE49-F238E27FC236}">
                  <a16:creationId xmlns:a16="http://schemas.microsoft.com/office/drawing/2014/main" id="{32B64E27-3E16-4048-A082-CE76762C37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5928" y="2424158"/>
              <a:ext cx="4228925" cy="3728047"/>
            </a:xfrm>
            <a:prstGeom prst="rect">
              <a:avLst/>
            </a:prstGeom>
          </p:spPr>
        </p:pic>
        <p:sp>
          <p:nvSpPr>
            <p:cNvPr id="30" name="Down Arrow 29">
              <a:extLst>
                <a:ext uri="{FF2B5EF4-FFF2-40B4-BE49-F238E27FC236}">
                  <a16:creationId xmlns:a16="http://schemas.microsoft.com/office/drawing/2014/main" id="{E574203C-3F8E-2D4D-A1AC-62E875FD4F74}"/>
                </a:ext>
              </a:extLst>
            </p:cNvPr>
            <p:cNvSpPr/>
            <p:nvPr/>
          </p:nvSpPr>
          <p:spPr>
            <a:xfrm rot="17959652">
              <a:off x="695858" y="2998583"/>
              <a:ext cx="262704" cy="647268"/>
            </a:xfrm>
            <a:prstGeom prst="downArrow">
              <a:avLst/>
            </a:prstGeom>
            <a:solidFill>
              <a:srgbClr val="EE7D31"/>
            </a:solidFill>
            <a:ln>
              <a:solidFill>
                <a:srgbClr val="FF99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grpSp>
      <p:pic>
        <p:nvPicPr>
          <p:cNvPr id="32" name="Picture 31" descr="Stacked color bars with 8 different colors" title="Stacked Color Bars">
            <a:extLst>
              <a:ext uri="{FF2B5EF4-FFF2-40B4-BE49-F238E27FC236}">
                <a16:creationId xmlns:a16="http://schemas.microsoft.com/office/drawing/2014/main" id="{F8193887-3301-CA4D-851A-2E3F83CA64A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6667" r="-16667"/>
          <a:stretch/>
        </p:blipFill>
        <p:spPr>
          <a:xfrm>
            <a:off x="6982650" y="5883878"/>
            <a:ext cx="2487302" cy="1243651"/>
          </a:xfrm>
          <a:prstGeom prst="rect">
            <a:avLst/>
          </a:prstGeom>
          <a:noFill/>
          <a:ln>
            <a:noFill/>
          </a:ln>
        </p:spPr>
      </p:pic>
    </p:spTree>
    <p:extLst>
      <p:ext uri="{BB962C8B-B14F-4D97-AF65-F5344CB8AC3E}">
        <p14:creationId xmlns:p14="http://schemas.microsoft.com/office/powerpoint/2010/main" val="1837668974"/>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Rectangle 2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4CD6A433-06AE-4D16-9531-533BAD298FBF}"/>
              </a:ext>
            </a:extLst>
          </p:cNvPr>
          <p:cNvSpPr>
            <a:spLocks noGrp="1"/>
          </p:cNvSpPr>
          <p:nvPr>
            <p:ph type="title"/>
          </p:nvPr>
        </p:nvSpPr>
        <p:spPr>
          <a:xfrm>
            <a:off x="718879" y="800392"/>
            <a:ext cx="7698523" cy="1212102"/>
          </a:xfrm>
        </p:spPr>
        <p:txBody>
          <a:bodyPr>
            <a:normAutofit/>
          </a:bodyPr>
          <a:lstStyle/>
          <a:p>
            <a:r>
              <a:rPr lang="en-US" sz="3500" b="1" dirty="0">
                <a:solidFill>
                  <a:srgbClr val="FFFFFF"/>
                </a:solidFill>
                <a:latin typeface="Georgia" panose="02040502050405020303" pitchFamily="18" charset="0"/>
              </a:rPr>
              <a:t>The Benefits of SBIRT are…</a:t>
            </a:r>
          </a:p>
        </p:txBody>
      </p:sp>
      <p:sp>
        <p:nvSpPr>
          <p:cNvPr id="3" name="Content Placeholder 2">
            <a:extLst>
              <a:ext uri="{FF2B5EF4-FFF2-40B4-BE49-F238E27FC236}">
                <a16:creationId xmlns:a16="http://schemas.microsoft.com/office/drawing/2014/main" id="{847B21B9-A672-41F5-8B16-A9450218C231}"/>
              </a:ext>
            </a:extLst>
          </p:cNvPr>
          <p:cNvSpPr>
            <a:spLocks noGrp="1"/>
          </p:cNvSpPr>
          <p:nvPr>
            <p:ph idx="1"/>
          </p:nvPr>
        </p:nvSpPr>
        <p:spPr>
          <a:xfrm>
            <a:off x="1025718" y="2490436"/>
            <a:ext cx="7281746" cy="3567173"/>
          </a:xfrm>
        </p:spPr>
        <p:txBody>
          <a:bodyPr anchor="ctr">
            <a:normAutofit fontScale="25000" lnSpcReduction="20000"/>
          </a:bodyPr>
          <a:lstStyle/>
          <a:p>
            <a:pPr>
              <a:lnSpc>
                <a:spcPct val="110000"/>
              </a:lnSpc>
              <a:spcBef>
                <a:spcPts val="0"/>
              </a:spcBef>
              <a:defRPr/>
            </a:pPr>
            <a:r>
              <a:rPr lang="en-US" sz="8600" dirty="0">
                <a:latin typeface="Georgia" panose="02040502050405020303" pitchFamily="18" charset="0"/>
              </a:rPr>
              <a:t>Preventing </a:t>
            </a:r>
          </a:p>
          <a:p>
            <a:pPr>
              <a:lnSpc>
                <a:spcPct val="110000"/>
              </a:lnSpc>
              <a:spcBef>
                <a:spcPts val="0"/>
              </a:spcBef>
              <a:defRPr/>
            </a:pPr>
            <a:endParaRPr lang="en-US" sz="8600" dirty="0">
              <a:latin typeface="Georgia" panose="02040502050405020303" pitchFamily="18" charset="0"/>
            </a:endParaRPr>
          </a:p>
          <a:p>
            <a:pPr>
              <a:lnSpc>
                <a:spcPct val="110000"/>
              </a:lnSpc>
              <a:spcBef>
                <a:spcPts val="0"/>
              </a:spcBef>
              <a:defRPr/>
            </a:pPr>
            <a:endParaRPr lang="en-US" sz="8600" dirty="0">
              <a:latin typeface="Georgia" panose="02040502050405020303" pitchFamily="18" charset="0"/>
            </a:endParaRPr>
          </a:p>
          <a:p>
            <a:pPr>
              <a:lnSpc>
                <a:spcPct val="110000"/>
              </a:lnSpc>
              <a:spcBef>
                <a:spcPts val="0"/>
              </a:spcBef>
              <a:defRPr/>
            </a:pPr>
            <a:r>
              <a:rPr lang="en-US" sz="8600" dirty="0">
                <a:latin typeface="Georgia" panose="02040502050405020303" pitchFamily="18" charset="0"/>
              </a:rPr>
              <a:t>Helping those with complicated grief symptoms become educated and get treatment.</a:t>
            </a:r>
          </a:p>
          <a:p>
            <a:pPr>
              <a:lnSpc>
                <a:spcPct val="110000"/>
              </a:lnSpc>
              <a:spcBef>
                <a:spcPts val="0"/>
              </a:spcBef>
              <a:defRPr/>
            </a:pPr>
            <a:endParaRPr lang="en-US" sz="8600" dirty="0">
              <a:latin typeface="Georgia" panose="02040502050405020303" pitchFamily="18" charset="0"/>
            </a:endParaRPr>
          </a:p>
          <a:p>
            <a:pPr>
              <a:lnSpc>
                <a:spcPct val="110000"/>
              </a:lnSpc>
              <a:spcBef>
                <a:spcPts val="0"/>
              </a:spcBef>
              <a:defRPr/>
            </a:pPr>
            <a:endParaRPr lang="en-US" sz="8600" dirty="0">
              <a:latin typeface="Georgia" panose="02040502050405020303" pitchFamily="18" charset="0"/>
            </a:endParaRPr>
          </a:p>
          <a:p>
            <a:pPr>
              <a:lnSpc>
                <a:spcPct val="110000"/>
              </a:lnSpc>
              <a:spcBef>
                <a:spcPts val="0"/>
              </a:spcBef>
              <a:defRPr/>
            </a:pPr>
            <a:r>
              <a:rPr lang="en-US" sz="8600" dirty="0">
                <a:latin typeface="Georgia" panose="02040502050405020303" pitchFamily="18" charset="0"/>
              </a:rPr>
              <a:t>Enabling the counselor [clinician] to screen</a:t>
            </a:r>
            <a:endParaRPr lang="en-US" sz="8600" b="1" dirty="0">
              <a:latin typeface="Georgia" panose="02040502050405020303" pitchFamily="18" charset="0"/>
            </a:endParaRPr>
          </a:p>
          <a:p>
            <a:pPr marL="0" lvl="8" indent="0">
              <a:spcBef>
                <a:spcPts val="0"/>
              </a:spcBef>
              <a:buClr>
                <a:schemeClr val="accent1"/>
              </a:buClr>
              <a:buSzPct val="85000"/>
              <a:buFontTx/>
              <a:buNone/>
              <a:defRPr/>
            </a:pPr>
            <a:endParaRPr lang="en-US" sz="5100" dirty="0">
              <a:latin typeface="Georgia" panose="02040502050405020303" pitchFamily="18" charset="0"/>
            </a:endParaRPr>
          </a:p>
          <a:p>
            <a:pPr marL="0" lvl="8" indent="0">
              <a:spcBef>
                <a:spcPts val="0"/>
              </a:spcBef>
              <a:buClr>
                <a:schemeClr val="accent1"/>
              </a:buClr>
              <a:buSzPct val="85000"/>
              <a:buFontTx/>
              <a:buNone/>
              <a:defRPr/>
            </a:pPr>
            <a:endParaRPr lang="en-US" dirty="0">
              <a:latin typeface="Georgia" panose="02040502050405020303" pitchFamily="18" charset="0"/>
            </a:endParaRPr>
          </a:p>
          <a:p>
            <a:pPr marL="0" lvl="8" indent="0">
              <a:spcBef>
                <a:spcPts val="0"/>
              </a:spcBef>
              <a:buClr>
                <a:schemeClr val="accent1"/>
              </a:buClr>
              <a:buSzPct val="85000"/>
              <a:buFontTx/>
              <a:buNone/>
              <a:defRPr/>
            </a:pPr>
            <a:endParaRPr lang="en-US" dirty="0">
              <a:latin typeface="Georgia" panose="02040502050405020303" pitchFamily="18" charset="0"/>
            </a:endParaRPr>
          </a:p>
          <a:p>
            <a:pPr marL="0" lvl="8" indent="0">
              <a:spcBef>
                <a:spcPts val="0"/>
              </a:spcBef>
              <a:spcAft>
                <a:spcPts val="600"/>
              </a:spcAft>
              <a:buClr>
                <a:schemeClr val="accent1"/>
              </a:buClr>
              <a:buSzPct val="85000"/>
              <a:buFontTx/>
              <a:buNone/>
              <a:defRPr/>
            </a:pPr>
            <a:endParaRPr lang="en-US" dirty="0">
              <a:latin typeface="Georgia" panose="02040502050405020303" pitchFamily="18" charset="0"/>
            </a:endParaRPr>
          </a:p>
          <a:p>
            <a:pPr marL="0" lvl="8" indent="0">
              <a:spcBef>
                <a:spcPts val="0"/>
              </a:spcBef>
              <a:spcAft>
                <a:spcPts val="600"/>
              </a:spcAft>
              <a:buClr>
                <a:schemeClr val="accent1"/>
              </a:buClr>
              <a:buSzPct val="85000"/>
              <a:buFontTx/>
              <a:buNone/>
              <a:defRPr/>
            </a:pPr>
            <a:endParaRPr lang="en-US" dirty="0">
              <a:latin typeface="Georgia" panose="02040502050405020303" pitchFamily="18" charset="0"/>
            </a:endParaRPr>
          </a:p>
          <a:p>
            <a:pPr marL="0" lvl="8" indent="0">
              <a:spcBef>
                <a:spcPts val="0"/>
              </a:spcBef>
              <a:spcAft>
                <a:spcPts val="600"/>
              </a:spcAft>
              <a:buClr>
                <a:schemeClr val="accent1"/>
              </a:buClr>
              <a:buSzPct val="85000"/>
              <a:buFontTx/>
              <a:buNone/>
              <a:defRPr/>
            </a:pPr>
            <a:endParaRPr lang="en-US" sz="4000" dirty="0">
              <a:latin typeface="Georgia" panose="02040502050405020303" pitchFamily="18" charset="0"/>
            </a:endParaRPr>
          </a:p>
          <a:p>
            <a:pPr marL="0" lvl="8" indent="0" algn="r">
              <a:spcBef>
                <a:spcPts val="0"/>
              </a:spcBef>
              <a:spcAft>
                <a:spcPts val="600"/>
              </a:spcAft>
              <a:buClr>
                <a:schemeClr val="accent1"/>
              </a:buClr>
              <a:buSzPct val="85000"/>
              <a:buFontTx/>
              <a:buNone/>
              <a:defRPr/>
            </a:pPr>
            <a:r>
              <a:rPr lang="en-US" sz="4000" dirty="0">
                <a:latin typeface="Georgia" panose="02040502050405020303" pitchFamily="18" charset="0"/>
              </a:rPr>
              <a:t>DHHS, Centers for Medicare and Medicaid Services, 2014</a:t>
            </a:r>
          </a:p>
        </p:txBody>
      </p:sp>
    </p:spTree>
    <p:extLst>
      <p:ext uri="{BB962C8B-B14F-4D97-AF65-F5344CB8AC3E}">
        <p14:creationId xmlns:p14="http://schemas.microsoft.com/office/powerpoint/2010/main" val="35565088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D6A433-06AE-4D16-9531-533BAD298FBF}"/>
              </a:ext>
            </a:extLst>
          </p:cNvPr>
          <p:cNvSpPr>
            <a:spLocks noGrp="1"/>
          </p:cNvSpPr>
          <p:nvPr>
            <p:ph type="title"/>
          </p:nvPr>
        </p:nvSpPr>
        <p:spPr>
          <a:xfrm>
            <a:off x="630936" y="548640"/>
            <a:ext cx="2700645" cy="5431536"/>
          </a:xfrm>
        </p:spPr>
        <p:txBody>
          <a:bodyPr>
            <a:normAutofit/>
          </a:bodyPr>
          <a:lstStyle/>
          <a:p>
            <a:r>
              <a:rPr lang="en-US" sz="2600" b="1" dirty="0">
                <a:latin typeface="Georgia" panose="02040502050405020303" pitchFamily="18" charset="0"/>
              </a:rPr>
              <a:t>Various Settings for Grief and Loss Conversations</a:t>
            </a:r>
          </a:p>
        </p:txBody>
      </p:sp>
      <p:sp>
        <p:nvSpPr>
          <p:cNvPr id="13"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47B21B9-A672-41F5-8B16-A9450218C231}"/>
              </a:ext>
            </a:extLst>
          </p:cNvPr>
          <p:cNvSpPr>
            <a:spLocks noGrp="1"/>
          </p:cNvSpPr>
          <p:nvPr>
            <p:ph idx="1"/>
          </p:nvPr>
        </p:nvSpPr>
        <p:spPr>
          <a:xfrm>
            <a:off x="3844813" y="552091"/>
            <a:ext cx="4668251" cy="5431536"/>
          </a:xfrm>
        </p:spPr>
        <p:txBody>
          <a:bodyPr anchor="ctr">
            <a:normAutofit/>
          </a:bodyPr>
          <a:lstStyle/>
          <a:p>
            <a:pPr>
              <a:spcBef>
                <a:spcPts val="0"/>
              </a:spcBef>
              <a:spcAft>
                <a:spcPts val="600"/>
              </a:spcAft>
            </a:pPr>
            <a:r>
              <a:rPr lang="en-US" altLang="en-US" sz="1900" dirty="0">
                <a:latin typeface="Georgia" panose="02040502050405020303" pitchFamily="18" charset="0"/>
                <a:cs typeface="Times New Roman" panose="02020603050405020304" pitchFamily="18" charset="0"/>
              </a:rPr>
              <a:t>Addiction Treatment Centers [Inpatient/Outpatient]</a:t>
            </a:r>
          </a:p>
          <a:p>
            <a:pPr>
              <a:spcBef>
                <a:spcPts val="0"/>
              </a:spcBef>
              <a:spcAft>
                <a:spcPts val="600"/>
              </a:spcAft>
            </a:pPr>
            <a:r>
              <a:rPr lang="en-US" altLang="en-US" sz="1900" dirty="0">
                <a:latin typeface="Georgia" panose="02040502050405020303" pitchFamily="18" charset="0"/>
                <a:cs typeface="Times New Roman" panose="02020603050405020304" pitchFamily="18" charset="0"/>
              </a:rPr>
              <a:t>Correctional Facilities/Detentions Centers</a:t>
            </a:r>
          </a:p>
          <a:p>
            <a:pPr>
              <a:spcBef>
                <a:spcPts val="0"/>
              </a:spcBef>
              <a:spcAft>
                <a:spcPts val="600"/>
              </a:spcAft>
            </a:pPr>
            <a:r>
              <a:rPr lang="en-US" altLang="en-US" sz="1900" dirty="0">
                <a:latin typeface="Georgia" panose="02040502050405020303" pitchFamily="18" charset="0"/>
                <a:cs typeface="Times New Roman" panose="02020603050405020304" pitchFamily="18" charset="0"/>
              </a:rPr>
              <a:t>OMHC/Therapist office</a:t>
            </a:r>
          </a:p>
          <a:p>
            <a:pPr>
              <a:spcBef>
                <a:spcPts val="0"/>
              </a:spcBef>
              <a:spcAft>
                <a:spcPts val="600"/>
              </a:spcAft>
            </a:pPr>
            <a:r>
              <a:rPr lang="en-US" altLang="en-US" sz="1900" dirty="0">
                <a:latin typeface="Georgia" panose="02040502050405020303" pitchFamily="18" charset="0"/>
                <a:cs typeface="Times New Roman" panose="02020603050405020304" pitchFamily="18" charset="0"/>
              </a:rPr>
              <a:t>Rape Crisis &amp; Domestic Violence Centers</a:t>
            </a:r>
          </a:p>
          <a:p>
            <a:pPr>
              <a:spcBef>
                <a:spcPts val="0"/>
              </a:spcBef>
              <a:spcAft>
                <a:spcPts val="600"/>
              </a:spcAft>
            </a:pPr>
            <a:r>
              <a:rPr lang="en-US" altLang="en-US" sz="1900" dirty="0">
                <a:latin typeface="Georgia" panose="02040502050405020303" pitchFamily="18" charset="0"/>
                <a:cs typeface="Times New Roman" panose="02020603050405020304" pitchFamily="18" charset="0"/>
              </a:rPr>
              <a:t>Colleges/Universities</a:t>
            </a:r>
          </a:p>
          <a:p>
            <a:pPr>
              <a:spcBef>
                <a:spcPts val="0"/>
              </a:spcBef>
              <a:spcAft>
                <a:spcPts val="600"/>
              </a:spcAft>
            </a:pPr>
            <a:r>
              <a:rPr lang="en-US" altLang="en-US" sz="1900" dirty="0">
                <a:latin typeface="Georgia" panose="02040502050405020303" pitchFamily="18" charset="0"/>
                <a:cs typeface="Times New Roman" panose="02020603050405020304" pitchFamily="18" charset="0"/>
              </a:rPr>
              <a:t>Hospital/ER</a:t>
            </a:r>
          </a:p>
          <a:p>
            <a:pPr>
              <a:spcBef>
                <a:spcPts val="0"/>
              </a:spcBef>
              <a:spcAft>
                <a:spcPts val="600"/>
              </a:spcAft>
            </a:pPr>
            <a:r>
              <a:rPr lang="en-US" altLang="en-US" sz="1900" dirty="0">
                <a:latin typeface="Georgia" panose="02040502050405020303" pitchFamily="18" charset="0"/>
                <a:cs typeface="Times New Roman" panose="02020603050405020304" pitchFamily="18" charset="0"/>
              </a:rPr>
              <a:t>Hospice Organizations</a:t>
            </a:r>
          </a:p>
          <a:p>
            <a:pPr>
              <a:spcBef>
                <a:spcPts val="0"/>
              </a:spcBef>
              <a:spcAft>
                <a:spcPts val="600"/>
              </a:spcAft>
            </a:pPr>
            <a:r>
              <a:rPr lang="en-US" altLang="en-US" sz="1900" dirty="0">
                <a:latin typeface="Georgia" panose="02040502050405020303" pitchFamily="18" charset="0"/>
                <a:cs typeface="Times New Roman" panose="02020603050405020304" pitchFamily="18" charset="0"/>
              </a:rPr>
              <a:t>Community Based/Faith Based Organizations/Faith Communities [Churches, Synagogues, Mosques, etc.]. </a:t>
            </a:r>
          </a:p>
          <a:p>
            <a:pPr>
              <a:spcBef>
                <a:spcPts val="0"/>
              </a:spcBef>
              <a:spcAft>
                <a:spcPts val="600"/>
              </a:spcAft>
            </a:pPr>
            <a:r>
              <a:rPr lang="en-US" altLang="en-US" sz="1900" dirty="0">
                <a:latin typeface="Georgia" panose="02040502050405020303" pitchFamily="18" charset="0"/>
                <a:cs typeface="Times New Roman" panose="02020603050405020304" pitchFamily="18" charset="0"/>
              </a:rPr>
              <a:t>Local Schools</a:t>
            </a:r>
          </a:p>
          <a:p>
            <a:pPr>
              <a:spcBef>
                <a:spcPts val="0"/>
              </a:spcBef>
              <a:spcAft>
                <a:spcPts val="600"/>
              </a:spcAft>
            </a:pPr>
            <a:r>
              <a:rPr lang="en-US" altLang="en-US" sz="1900" dirty="0">
                <a:latin typeface="Georgia" panose="02040502050405020303" pitchFamily="18" charset="0"/>
                <a:cs typeface="Times New Roman" panose="02020603050405020304" pitchFamily="18" charset="0"/>
              </a:rPr>
              <a:t>Local Health Departments</a:t>
            </a:r>
          </a:p>
        </p:txBody>
      </p:sp>
    </p:spTree>
    <p:extLst>
      <p:ext uri="{BB962C8B-B14F-4D97-AF65-F5344CB8AC3E}">
        <p14:creationId xmlns:p14="http://schemas.microsoft.com/office/powerpoint/2010/main" val="1444720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5">
            <a:extLst>
              <a:ext uri="{FF2B5EF4-FFF2-40B4-BE49-F238E27FC236}">
                <a16:creationId xmlns:a16="http://schemas.microsoft.com/office/drawing/2014/main" id="{68575C10-8187-4AC4-AD72-C754EAFD2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CD6A433-06AE-4D16-9531-533BAD298FBF}"/>
              </a:ext>
            </a:extLst>
          </p:cNvPr>
          <p:cNvSpPr>
            <a:spLocks noGrp="1"/>
          </p:cNvSpPr>
          <p:nvPr>
            <p:ph type="title"/>
          </p:nvPr>
        </p:nvSpPr>
        <p:spPr>
          <a:xfrm>
            <a:off x="571500" y="559678"/>
            <a:ext cx="2675936" cy="4952492"/>
          </a:xfrm>
        </p:spPr>
        <p:txBody>
          <a:bodyPr>
            <a:normAutofit/>
          </a:bodyPr>
          <a:lstStyle/>
          <a:p>
            <a:r>
              <a:rPr lang="en-US" sz="3700" b="1" dirty="0">
                <a:solidFill>
                  <a:schemeClr val="bg1"/>
                </a:solidFill>
                <a:latin typeface="Georgia" panose="02040502050405020303" pitchFamily="18" charset="0"/>
              </a:rPr>
              <a:t>Benefits of various settings…</a:t>
            </a:r>
          </a:p>
        </p:txBody>
      </p:sp>
      <p:cxnSp>
        <p:nvCxnSpPr>
          <p:cNvPr id="23" name="Straight Connector 17">
            <a:extLst>
              <a:ext uri="{FF2B5EF4-FFF2-40B4-BE49-F238E27FC236}">
                <a16:creationId xmlns:a16="http://schemas.microsoft.com/office/drawing/2014/main" id="{74E776C9-ED67-41B7-B3A3-4DF76EF3AC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322326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EF53EE06-9604-46D9-B419-E693431B4506}"/>
              </a:ext>
            </a:extLst>
          </p:cNvPr>
          <p:cNvGraphicFramePr>
            <a:graphicFrameLocks noGrp="1"/>
          </p:cNvGraphicFramePr>
          <p:nvPr>
            <p:ph idx="1"/>
            <p:extLst>
              <p:ext uri="{D42A27DB-BD31-4B8C-83A1-F6EECF244321}">
                <p14:modId xmlns:p14="http://schemas.microsoft.com/office/powerpoint/2010/main" val="1809775269"/>
              </p:ext>
            </p:extLst>
          </p:nvPr>
        </p:nvGraphicFramePr>
        <p:xfrm>
          <a:off x="3886200" y="568325"/>
          <a:ext cx="4686300" cy="5656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65090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4F519EA-836C-4E21-87EE-CE7AB01863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26280"/>
            <a:ext cx="3337098"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2530" y="702944"/>
            <a:ext cx="4026994" cy="5586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D6A433-06AE-4D16-9531-533BAD298FBF}"/>
              </a:ext>
            </a:extLst>
          </p:cNvPr>
          <p:cNvSpPr>
            <a:spLocks noGrp="1"/>
          </p:cNvSpPr>
          <p:nvPr>
            <p:ph type="title"/>
          </p:nvPr>
        </p:nvSpPr>
        <p:spPr>
          <a:xfrm>
            <a:off x="762603" y="1345958"/>
            <a:ext cx="3144897" cy="4166085"/>
          </a:xfrm>
        </p:spPr>
        <p:txBody>
          <a:bodyPr>
            <a:normAutofit/>
          </a:bodyPr>
          <a:lstStyle/>
          <a:p>
            <a:r>
              <a:rPr lang="en-US" sz="3100" b="1" dirty="0">
                <a:latin typeface="Georgia" panose="02040502050405020303" pitchFamily="18" charset="0"/>
              </a:rPr>
              <a:t>Brief Interventions in Opportunistic Settings</a:t>
            </a:r>
          </a:p>
        </p:txBody>
      </p:sp>
      <p:grpSp>
        <p:nvGrpSpPr>
          <p:cNvPr id="14" name="Group 13">
            <a:extLst>
              <a:ext uri="{FF2B5EF4-FFF2-40B4-BE49-F238E27FC236}">
                <a16:creationId xmlns:a16="http://schemas.microsoft.com/office/drawing/2014/main" id="{C833A70A-9722-46F0-A5EB-C72F787470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147" y="3048506"/>
            <a:ext cx="472714" cy="765242"/>
            <a:chOff x="45711" y="3048506"/>
            <a:chExt cx="630289" cy="765242"/>
          </a:xfrm>
        </p:grpSpPr>
        <p:sp>
          <p:nvSpPr>
            <p:cNvPr id="15" name="Rectangle 2">
              <a:extLst>
                <a:ext uri="{FF2B5EF4-FFF2-40B4-BE49-F238E27FC236}">
                  <a16:creationId xmlns:a16="http://schemas.microsoft.com/office/drawing/2014/main" id="{0E424FCE-3213-4BEE-A1E8-B7E8AEA5A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59">
              <a:extLst>
                <a:ext uri="{FF2B5EF4-FFF2-40B4-BE49-F238E27FC236}">
                  <a16:creationId xmlns:a16="http://schemas.microsoft.com/office/drawing/2014/main" id="{5EE95433-383A-45BD-BFCA-833B8F0AE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62">
              <a:extLst>
                <a:ext uri="{FF2B5EF4-FFF2-40B4-BE49-F238E27FC236}">
                  <a16:creationId xmlns:a16="http://schemas.microsoft.com/office/drawing/2014/main" id="{2EEA944D-C4D5-48D7-804D-86BE8AFC8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64">
              <a:extLst>
                <a:ext uri="{FF2B5EF4-FFF2-40B4-BE49-F238E27FC236}">
                  <a16:creationId xmlns:a16="http://schemas.microsoft.com/office/drawing/2014/main" id="{F3FCE305-3F55-48BF-8549-01E0364C8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66">
              <a:extLst>
                <a:ext uri="{FF2B5EF4-FFF2-40B4-BE49-F238E27FC236}">
                  <a16:creationId xmlns:a16="http://schemas.microsoft.com/office/drawing/2014/main" id="{23D7F518-6C41-4C3F-9060-C9FE0B1D4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
              <a:extLst>
                <a:ext uri="{FF2B5EF4-FFF2-40B4-BE49-F238E27FC236}">
                  <a16:creationId xmlns:a16="http://schemas.microsoft.com/office/drawing/2014/main" id="{3B93E94B-19C7-49C9-A135-582F72B1A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59">
              <a:extLst>
                <a:ext uri="{FF2B5EF4-FFF2-40B4-BE49-F238E27FC236}">
                  <a16:creationId xmlns:a16="http://schemas.microsoft.com/office/drawing/2014/main" id="{FEF28287-3D78-44FC-8C53-70755EAF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62">
              <a:extLst>
                <a:ext uri="{FF2B5EF4-FFF2-40B4-BE49-F238E27FC236}">
                  <a16:creationId xmlns:a16="http://schemas.microsoft.com/office/drawing/2014/main" id="{2E8ECBA7-D5B5-48AD-9108-4EB4FB5AA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64">
              <a:extLst>
                <a:ext uri="{FF2B5EF4-FFF2-40B4-BE49-F238E27FC236}">
                  <a16:creationId xmlns:a16="http://schemas.microsoft.com/office/drawing/2014/main" id="{69CDB17F-9370-4BDB-AF7D-0C10664AF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66">
              <a:extLst>
                <a:ext uri="{FF2B5EF4-FFF2-40B4-BE49-F238E27FC236}">
                  <a16:creationId xmlns:a16="http://schemas.microsoft.com/office/drawing/2014/main" id="{65D03FDE-4254-4CCB-ACA1-CCF9ED99A1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2">
              <a:extLst>
                <a:ext uri="{FF2B5EF4-FFF2-40B4-BE49-F238E27FC236}">
                  <a16:creationId xmlns:a16="http://schemas.microsoft.com/office/drawing/2014/main" id="{406E5C16-E87A-48D6-808A-4E99A9FA2A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59">
              <a:extLst>
                <a:ext uri="{FF2B5EF4-FFF2-40B4-BE49-F238E27FC236}">
                  <a16:creationId xmlns:a16="http://schemas.microsoft.com/office/drawing/2014/main" id="{DD6696B0-7715-471B-835A-DA4F6E0B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62">
              <a:extLst>
                <a:ext uri="{FF2B5EF4-FFF2-40B4-BE49-F238E27FC236}">
                  <a16:creationId xmlns:a16="http://schemas.microsoft.com/office/drawing/2014/main" id="{7B7BE224-1A69-42AA-9C1C-29ADE08B27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64">
              <a:extLst>
                <a:ext uri="{FF2B5EF4-FFF2-40B4-BE49-F238E27FC236}">
                  <a16:creationId xmlns:a16="http://schemas.microsoft.com/office/drawing/2014/main" id="{F4CBB296-B6FF-43BA-A2F1-471A7D6A3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66">
              <a:extLst>
                <a:ext uri="{FF2B5EF4-FFF2-40B4-BE49-F238E27FC236}">
                  <a16:creationId xmlns:a16="http://schemas.microsoft.com/office/drawing/2014/main" id="{7B9B8F5E-97B1-4CC6-A25F-0406AF9F80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2">
              <a:extLst>
                <a:ext uri="{FF2B5EF4-FFF2-40B4-BE49-F238E27FC236}">
                  <a16:creationId xmlns:a16="http://schemas.microsoft.com/office/drawing/2014/main" id="{9EB4DAA2-343C-4239-A2B2-D2412770B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59">
              <a:extLst>
                <a:ext uri="{FF2B5EF4-FFF2-40B4-BE49-F238E27FC236}">
                  <a16:creationId xmlns:a16="http://schemas.microsoft.com/office/drawing/2014/main" id="{8D6B2AAD-8F5E-4D57-B2E6-7DBB7953C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62">
              <a:extLst>
                <a:ext uri="{FF2B5EF4-FFF2-40B4-BE49-F238E27FC236}">
                  <a16:creationId xmlns:a16="http://schemas.microsoft.com/office/drawing/2014/main" id="{9CE95F93-6BC5-4616-9F8D-B941B4B8F1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64">
              <a:extLst>
                <a:ext uri="{FF2B5EF4-FFF2-40B4-BE49-F238E27FC236}">
                  <a16:creationId xmlns:a16="http://schemas.microsoft.com/office/drawing/2014/main" id="{A8C3D8DE-DC76-487C-8C2A-7684D5C9E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66">
              <a:extLst>
                <a:ext uri="{FF2B5EF4-FFF2-40B4-BE49-F238E27FC236}">
                  <a16:creationId xmlns:a16="http://schemas.microsoft.com/office/drawing/2014/main" id="{56088CB5-E2A8-49A4-8AB5-6D5463E03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2">
              <a:extLst>
                <a:ext uri="{FF2B5EF4-FFF2-40B4-BE49-F238E27FC236}">
                  <a16:creationId xmlns:a16="http://schemas.microsoft.com/office/drawing/2014/main" id="{372F50F8-8B88-48EF-B21C-B5B264262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9">
              <a:extLst>
                <a:ext uri="{FF2B5EF4-FFF2-40B4-BE49-F238E27FC236}">
                  <a16:creationId xmlns:a16="http://schemas.microsoft.com/office/drawing/2014/main" id="{37008499-DF9A-4230-BE00-35B862316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62">
              <a:extLst>
                <a:ext uri="{FF2B5EF4-FFF2-40B4-BE49-F238E27FC236}">
                  <a16:creationId xmlns:a16="http://schemas.microsoft.com/office/drawing/2014/main" id="{BCEE48F0-E436-451D-A5FE-0D818D1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64">
              <a:extLst>
                <a:ext uri="{FF2B5EF4-FFF2-40B4-BE49-F238E27FC236}">
                  <a16:creationId xmlns:a16="http://schemas.microsoft.com/office/drawing/2014/main" id="{6852656E-1E8F-41F9-900D-8E8CC1B2B9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66">
              <a:extLst>
                <a:ext uri="{FF2B5EF4-FFF2-40B4-BE49-F238E27FC236}">
                  <a16:creationId xmlns:a16="http://schemas.microsoft.com/office/drawing/2014/main" id="{489DA605-39DD-45FD-9796-12A36B23B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847B21B9-A672-41F5-8B16-A9450218C231}"/>
              </a:ext>
            </a:extLst>
          </p:cNvPr>
          <p:cNvSpPr>
            <a:spLocks noGrp="1"/>
          </p:cNvSpPr>
          <p:nvPr>
            <p:ph idx="1"/>
          </p:nvPr>
        </p:nvSpPr>
        <p:spPr>
          <a:xfrm>
            <a:off x="4672300" y="750307"/>
            <a:ext cx="4026995" cy="5357387"/>
          </a:xfrm>
        </p:spPr>
        <p:txBody>
          <a:bodyPr anchor="ctr">
            <a:normAutofit fontScale="92500" lnSpcReduction="20000"/>
          </a:bodyPr>
          <a:lstStyle/>
          <a:p>
            <a:pPr marL="0" indent="0">
              <a:lnSpc>
                <a:spcPct val="110000"/>
              </a:lnSpc>
              <a:spcBef>
                <a:spcPts val="0"/>
              </a:spcBef>
              <a:buFont typeface="Wingdings 2" panose="05020102010507070707" pitchFamily="18" charset="2"/>
              <a:buNone/>
              <a:defRPr/>
            </a:pPr>
            <a:r>
              <a:rPr lang="en-US" altLang="en-US" sz="2400" dirty="0">
                <a:latin typeface="Georgia" panose="02040502050405020303" pitchFamily="18" charset="0"/>
              </a:rPr>
              <a:t>Brief interventions are advantageous because:</a:t>
            </a:r>
          </a:p>
          <a:p>
            <a:pPr>
              <a:lnSpc>
                <a:spcPct val="110000"/>
              </a:lnSpc>
              <a:spcBef>
                <a:spcPts val="0"/>
              </a:spcBef>
              <a:defRPr/>
            </a:pPr>
            <a:r>
              <a:rPr lang="en-US" altLang="en-US" sz="2400" dirty="0">
                <a:latin typeface="Georgia" panose="02040502050405020303" pitchFamily="18" charset="0"/>
              </a:rPr>
              <a:t>Individuals are usually more open and accepting of this type of intervention</a:t>
            </a:r>
          </a:p>
          <a:p>
            <a:pPr>
              <a:lnSpc>
                <a:spcPct val="110000"/>
              </a:lnSpc>
              <a:spcBef>
                <a:spcPts val="0"/>
              </a:spcBef>
              <a:defRPr/>
            </a:pPr>
            <a:r>
              <a:rPr lang="en-US" altLang="en-US" sz="2400" dirty="0">
                <a:latin typeface="Georgia" panose="02040502050405020303" pitchFamily="18" charset="0"/>
              </a:rPr>
              <a:t>They allow for “teachable moments”</a:t>
            </a:r>
          </a:p>
          <a:p>
            <a:pPr>
              <a:lnSpc>
                <a:spcPct val="110000"/>
              </a:lnSpc>
              <a:spcBef>
                <a:spcPts val="0"/>
              </a:spcBef>
              <a:defRPr/>
            </a:pPr>
            <a:r>
              <a:rPr lang="en-US" altLang="en-US" sz="2400" dirty="0">
                <a:latin typeface="Georgia" panose="02040502050405020303" pitchFamily="18" charset="0"/>
              </a:rPr>
              <a:t>They can be useful in motivating clients with more severe issues to seek additional help</a:t>
            </a:r>
          </a:p>
          <a:p>
            <a:pPr>
              <a:lnSpc>
                <a:spcPct val="110000"/>
              </a:lnSpc>
              <a:spcBef>
                <a:spcPts val="0"/>
              </a:spcBef>
              <a:defRPr/>
            </a:pPr>
            <a:r>
              <a:rPr lang="en-US" altLang="en-US" sz="2400" dirty="0">
                <a:latin typeface="Georgia" panose="02040502050405020303" pitchFamily="18" charset="0"/>
              </a:rPr>
              <a:t>They are less expensive</a:t>
            </a:r>
          </a:p>
          <a:p>
            <a:pPr>
              <a:lnSpc>
                <a:spcPct val="110000"/>
              </a:lnSpc>
              <a:spcBef>
                <a:spcPts val="0"/>
              </a:spcBef>
              <a:defRPr/>
            </a:pPr>
            <a:r>
              <a:rPr lang="en-US" altLang="en-US" sz="2400" dirty="0">
                <a:latin typeface="Georgia" panose="02040502050405020303" pitchFamily="18" charset="0"/>
              </a:rPr>
              <a:t>They can be administered by variety of providers in a wider range of clinical settings </a:t>
            </a:r>
          </a:p>
          <a:p>
            <a:endParaRPr lang="en-US" altLang="en-US" sz="1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00033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0F92453-CF34-435B-8EE7-B772449F3F02}"/>
              </a:ext>
            </a:extLst>
          </p:cNvPr>
          <p:cNvSpPr>
            <a:spLocks noGrp="1"/>
          </p:cNvSpPr>
          <p:nvPr>
            <p:ph type="title"/>
          </p:nvPr>
        </p:nvSpPr>
        <p:spPr>
          <a:xfrm>
            <a:off x="628650" y="365125"/>
            <a:ext cx="7886700" cy="1325563"/>
          </a:xfrm>
        </p:spPr>
        <p:txBody>
          <a:bodyPr>
            <a:normAutofit/>
          </a:bodyPr>
          <a:lstStyle/>
          <a:p>
            <a:r>
              <a:rPr lang="en-US" sz="4300" b="1" dirty="0">
                <a:latin typeface="Georgia" panose="02040502050405020303" pitchFamily="18" charset="0"/>
              </a:rPr>
              <a:t>When having grief and loss conversations…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5014655-32B8-42AA-AD64-00187AD02E6F}"/>
              </a:ext>
            </a:extLst>
          </p:cNvPr>
          <p:cNvSpPr>
            <a:spLocks noGrp="1"/>
          </p:cNvSpPr>
          <p:nvPr>
            <p:ph idx="1"/>
          </p:nvPr>
        </p:nvSpPr>
        <p:spPr>
          <a:xfrm>
            <a:off x="628650" y="1929384"/>
            <a:ext cx="7886700" cy="4251960"/>
          </a:xfrm>
        </p:spPr>
        <p:txBody>
          <a:bodyPr>
            <a:noAutofit/>
          </a:bodyPr>
          <a:lstStyle/>
          <a:p>
            <a:pPr>
              <a:spcBef>
                <a:spcPts val="0"/>
              </a:spcBef>
              <a:spcAft>
                <a:spcPts val="600"/>
              </a:spcAft>
            </a:pPr>
            <a:r>
              <a:rPr lang="en-US" sz="3200" i="0" u="none" strike="noStrike" baseline="0" dirty="0">
                <a:latin typeface="Georgia" panose="02040502050405020303" pitchFamily="18" charset="0"/>
              </a:rPr>
              <a:t>Listen with empathy</a:t>
            </a:r>
          </a:p>
          <a:p>
            <a:pPr>
              <a:spcBef>
                <a:spcPts val="0"/>
              </a:spcBef>
              <a:spcAft>
                <a:spcPts val="600"/>
              </a:spcAft>
            </a:pPr>
            <a:r>
              <a:rPr lang="en-US" sz="3200" i="0" u="none" strike="noStrike" baseline="0" dirty="0">
                <a:latin typeface="Georgia" panose="02040502050405020303" pitchFamily="18" charset="0"/>
              </a:rPr>
              <a:t>Provide regular opportunities to talk or check in with the </a:t>
            </a:r>
            <a:r>
              <a:rPr lang="en-US" sz="3200" dirty="0">
                <a:latin typeface="Georgia" panose="02040502050405020303" pitchFamily="18" charset="0"/>
              </a:rPr>
              <a:t>adolescent or young adult</a:t>
            </a:r>
            <a:endParaRPr lang="en-US" sz="3200" i="0" u="none" strike="noStrike" baseline="0" dirty="0">
              <a:latin typeface="Georgia" panose="02040502050405020303" pitchFamily="18" charset="0"/>
            </a:endParaRPr>
          </a:p>
          <a:p>
            <a:pPr>
              <a:spcBef>
                <a:spcPts val="0"/>
              </a:spcBef>
              <a:spcAft>
                <a:spcPts val="600"/>
              </a:spcAft>
            </a:pPr>
            <a:r>
              <a:rPr lang="en-US" sz="3200" i="0" u="none" strike="noStrike" baseline="0" dirty="0">
                <a:latin typeface="Georgia" panose="02040502050405020303" pitchFamily="18" charset="0"/>
              </a:rPr>
              <a:t>Don’t interrupt</a:t>
            </a:r>
          </a:p>
          <a:p>
            <a:pPr>
              <a:spcBef>
                <a:spcPts val="0"/>
              </a:spcBef>
              <a:spcAft>
                <a:spcPts val="600"/>
              </a:spcAft>
            </a:pPr>
            <a:r>
              <a:rPr lang="en-US" sz="3200" i="0" u="none" strike="noStrike" baseline="0" dirty="0">
                <a:latin typeface="Georgia" panose="02040502050405020303" pitchFamily="18" charset="0"/>
              </a:rPr>
              <a:t>Keep it open</a:t>
            </a:r>
          </a:p>
          <a:p>
            <a:pPr>
              <a:spcBef>
                <a:spcPts val="0"/>
              </a:spcBef>
              <a:spcAft>
                <a:spcPts val="600"/>
              </a:spcAft>
            </a:pPr>
            <a:r>
              <a:rPr lang="en-US" sz="3200" i="0" u="none" strike="noStrike" baseline="0" dirty="0">
                <a:latin typeface="Georgia" panose="02040502050405020303" pitchFamily="18" charset="0"/>
              </a:rPr>
              <a:t>Acknowledge the feelings you are hearing</a:t>
            </a:r>
          </a:p>
          <a:p>
            <a:pPr>
              <a:spcBef>
                <a:spcPts val="0"/>
              </a:spcBef>
              <a:spcAft>
                <a:spcPts val="600"/>
              </a:spcAft>
            </a:pPr>
            <a:r>
              <a:rPr lang="en-US" sz="3200" i="0" u="none" strike="noStrike" baseline="0" dirty="0">
                <a:latin typeface="Georgia" panose="02040502050405020303" pitchFamily="18" charset="0"/>
              </a:rPr>
              <a:t>Talk with them about more than just the loss</a:t>
            </a:r>
            <a:endParaRPr lang="en-US" sz="3200" dirty="0">
              <a:latin typeface="Georgia" panose="02040502050405020303" pitchFamily="18" charset="0"/>
            </a:endParaRPr>
          </a:p>
        </p:txBody>
      </p:sp>
    </p:spTree>
    <p:extLst>
      <p:ext uri="{BB962C8B-B14F-4D97-AF65-F5344CB8AC3E}">
        <p14:creationId xmlns:p14="http://schemas.microsoft.com/office/powerpoint/2010/main" val="9983616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5DA7F6E2-AC06-49F3-9BB6-FECC809F039C}"/>
              </a:ext>
            </a:extLst>
          </p:cNvPr>
          <p:cNvSpPr>
            <a:spLocks noGrp="1"/>
          </p:cNvSpPr>
          <p:nvPr>
            <p:ph type="title"/>
          </p:nvPr>
        </p:nvSpPr>
        <p:spPr>
          <a:xfrm>
            <a:off x="628650" y="401221"/>
            <a:ext cx="7886700" cy="1348065"/>
          </a:xfrm>
        </p:spPr>
        <p:txBody>
          <a:bodyPr>
            <a:normAutofit/>
          </a:bodyPr>
          <a:lstStyle/>
          <a:p>
            <a:r>
              <a:rPr lang="en-US" altLang="en-US" sz="3600" b="1" dirty="0">
                <a:solidFill>
                  <a:srgbClr val="FFFFFF"/>
                </a:solidFill>
                <a:latin typeface="Georgia" panose="02040502050405020303" pitchFamily="18" charset="0"/>
              </a:rPr>
              <a:t>When Conducting a Grief and Loss Screening &amp; Doing a BI</a:t>
            </a:r>
            <a:endParaRPr lang="en-US" sz="3600" b="1" dirty="0">
              <a:solidFill>
                <a:srgbClr val="FFFFFF"/>
              </a:solidFill>
              <a:latin typeface="Georgia" panose="02040502050405020303" pitchFamily="18" charset="0"/>
            </a:endParaRPr>
          </a:p>
        </p:txBody>
      </p:sp>
      <p:sp>
        <p:nvSpPr>
          <p:cNvPr id="3" name="Content Placeholder 2">
            <a:extLst>
              <a:ext uri="{FF2B5EF4-FFF2-40B4-BE49-F238E27FC236}">
                <a16:creationId xmlns:a16="http://schemas.microsoft.com/office/drawing/2014/main" id="{2DD916D8-75E6-4E6F-8FF3-E1F16932B5C2}"/>
              </a:ext>
            </a:extLst>
          </p:cNvPr>
          <p:cNvSpPr>
            <a:spLocks noGrp="1"/>
          </p:cNvSpPr>
          <p:nvPr>
            <p:ph idx="1"/>
          </p:nvPr>
        </p:nvSpPr>
        <p:spPr>
          <a:xfrm>
            <a:off x="628650" y="2586789"/>
            <a:ext cx="7886700" cy="3590174"/>
          </a:xfrm>
        </p:spPr>
        <p:txBody>
          <a:bodyPr>
            <a:normAutofit lnSpcReduction="10000"/>
          </a:bodyPr>
          <a:lstStyle/>
          <a:p>
            <a:pPr eaLnBrk="1" fontAlgn="auto" hangingPunct="1">
              <a:lnSpc>
                <a:spcPct val="100000"/>
              </a:lnSpc>
              <a:spcBef>
                <a:spcPts val="0"/>
              </a:spcBef>
              <a:spcAft>
                <a:spcPts val="0"/>
              </a:spcAft>
              <a:defRPr/>
            </a:pPr>
            <a:r>
              <a:rPr lang="en-US" dirty="0">
                <a:latin typeface="Georgia" panose="02040502050405020303" pitchFamily="18" charset="0"/>
                <a:cs typeface="Times New Roman" pitchFamily="18" charset="0"/>
              </a:rPr>
              <a:t>Ensure confidentiality.</a:t>
            </a:r>
          </a:p>
          <a:p>
            <a:pPr eaLnBrk="1" fontAlgn="auto" hangingPunct="1">
              <a:lnSpc>
                <a:spcPct val="100000"/>
              </a:lnSpc>
              <a:spcBef>
                <a:spcPts val="0"/>
              </a:spcBef>
              <a:spcAft>
                <a:spcPts val="0"/>
              </a:spcAft>
              <a:defRPr/>
            </a:pPr>
            <a:r>
              <a:rPr lang="en-US" dirty="0">
                <a:latin typeface="Georgia" panose="02040502050405020303" pitchFamily="18" charset="0"/>
                <a:cs typeface="Times New Roman" pitchFamily="18" charset="0"/>
              </a:rPr>
              <a:t>Ask direct questions about specific responses to loss.</a:t>
            </a:r>
          </a:p>
          <a:p>
            <a:pPr eaLnBrk="1" fontAlgn="auto" hangingPunct="1">
              <a:lnSpc>
                <a:spcPct val="100000"/>
              </a:lnSpc>
              <a:spcBef>
                <a:spcPts val="0"/>
              </a:spcBef>
              <a:spcAft>
                <a:spcPts val="0"/>
              </a:spcAft>
              <a:defRPr/>
            </a:pPr>
            <a:r>
              <a:rPr lang="en-US" dirty="0">
                <a:latin typeface="Georgia" panose="02040502050405020303" pitchFamily="18" charset="0"/>
                <a:cs typeface="Times New Roman" pitchFamily="18" charset="0"/>
              </a:rPr>
              <a:t>Normalize questions.</a:t>
            </a:r>
          </a:p>
          <a:p>
            <a:pPr eaLnBrk="1" fontAlgn="auto" hangingPunct="1">
              <a:lnSpc>
                <a:spcPct val="100000"/>
              </a:lnSpc>
              <a:spcBef>
                <a:spcPts val="0"/>
              </a:spcBef>
              <a:spcAft>
                <a:spcPts val="0"/>
              </a:spcAft>
              <a:defRPr/>
            </a:pPr>
            <a:r>
              <a:rPr lang="en-US" dirty="0">
                <a:latin typeface="Georgia" panose="02040502050405020303" pitchFamily="18" charset="0"/>
                <a:cs typeface="Times New Roman" pitchFamily="18" charset="0"/>
              </a:rPr>
              <a:t>Be non-judgmental. </a:t>
            </a:r>
          </a:p>
          <a:p>
            <a:pPr eaLnBrk="1" fontAlgn="auto" hangingPunct="1">
              <a:lnSpc>
                <a:spcPct val="100000"/>
              </a:lnSpc>
              <a:spcBef>
                <a:spcPts val="0"/>
              </a:spcBef>
              <a:spcAft>
                <a:spcPts val="0"/>
              </a:spcAft>
              <a:defRPr/>
            </a:pPr>
            <a:r>
              <a:rPr lang="en-US" dirty="0">
                <a:latin typeface="Georgia" panose="02040502050405020303" pitchFamily="18" charset="0"/>
                <a:cs typeface="Times New Roman" pitchFamily="18" charset="0"/>
              </a:rPr>
              <a:t>Start with less threatening questions.</a:t>
            </a:r>
          </a:p>
          <a:p>
            <a:pPr eaLnBrk="1" fontAlgn="auto" hangingPunct="1">
              <a:lnSpc>
                <a:spcPct val="100000"/>
              </a:lnSpc>
              <a:spcBef>
                <a:spcPts val="0"/>
              </a:spcBef>
              <a:spcAft>
                <a:spcPts val="0"/>
              </a:spcAft>
              <a:defRPr/>
            </a:pPr>
            <a:r>
              <a:rPr lang="en-US" dirty="0">
                <a:latin typeface="Georgia" panose="02040502050405020303" pitchFamily="18" charset="0"/>
                <a:cs typeface="Times New Roman" pitchFamily="18" charset="0"/>
              </a:rPr>
              <a:t>Do not assume anything.</a:t>
            </a:r>
          </a:p>
          <a:p>
            <a:pPr eaLnBrk="1" fontAlgn="auto" hangingPunct="1">
              <a:lnSpc>
                <a:spcPct val="100000"/>
              </a:lnSpc>
              <a:spcBef>
                <a:spcPts val="0"/>
              </a:spcBef>
              <a:spcAft>
                <a:spcPts val="0"/>
              </a:spcAft>
              <a:defRPr/>
            </a:pPr>
            <a:r>
              <a:rPr lang="en-US" dirty="0">
                <a:latin typeface="Georgia" panose="02040502050405020303" pitchFamily="18" charset="0"/>
                <a:cs typeface="Times New Roman" pitchFamily="18" charset="0"/>
              </a:rPr>
              <a:t>Ask for explanation of coping mechanisms. </a:t>
            </a:r>
          </a:p>
          <a:p>
            <a:pPr eaLnBrk="1" fontAlgn="auto" hangingPunct="1">
              <a:lnSpc>
                <a:spcPct val="100000"/>
              </a:lnSpc>
              <a:spcBef>
                <a:spcPts val="0"/>
              </a:spcBef>
              <a:spcAft>
                <a:spcPts val="0"/>
              </a:spcAft>
              <a:defRPr/>
            </a:pPr>
            <a:r>
              <a:rPr lang="en-US" dirty="0">
                <a:latin typeface="Georgia" panose="02040502050405020303" pitchFamily="18" charset="0"/>
                <a:cs typeface="Times New Roman" pitchFamily="18" charset="0"/>
              </a:rPr>
              <a:t>Use specific terms.</a:t>
            </a:r>
          </a:p>
          <a:p>
            <a:endParaRPr lang="en-US" sz="1900" dirty="0"/>
          </a:p>
        </p:txBody>
      </p:sp>
    </p:spTree>
    <p:extLst>
      <p:ext uri="{BB962C8B-B14F-4D97-AF65-F5344CB8AC3E}">
        <p14:creationId xmlns:p14="http://schemas.microsoft.com/office/powerpoint/2010/main" val="25164305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DA7F6E2-AC06-49F3-9BB6-FECC809F039C}"/>
              </a:ext>
            </a:extLst>
          </p:cNvPr>
          <p:cNvSpPr>
            <a:spLocks noGrp="1"/>
          </p:cNvSpPr>
          <p:nvPr>
            <p:ph type="title"/>
          </p:nvPr>
        </p:nvSpPr>
        <p:spPr>
          <a:xfrm>
            <a:off x="630936" y="548640"/>
            <a:ext cx="2700645" cy="5431536"/>
          </a:xfrm>
        </p:spPr>
        <p:txBody>
          <a:bodyPr>
            <a:normAutofit/>
          </a:bodyPr>
          <a:lstStyle/>
          <a:p>
            <a:r>
              <a:rPr lang="en-US" altLang="en-US" sz="3300" b="1" dirty="0">
                <a:latin typeface="Georgia" panose="02040502050405020303" pitchFamily="18" charset="0"/>
              </a:rPr>
              <a:t>What can you do in a Screening? </a:t>
            </a:r>
            <a:endParaRPr lang="en-US" sz="3300" dirty="0">
              <a:latin typeface="Georgia" panose="02040502050405020303" pitchFamily="18" charset="0"/>
            </a:endParaRP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DD916D8-75E6-4E6F-8FF3-E1F16932B5C2}"/>
              </a:ext>
            </a:extLst>
          </p:cNvPr>
          <p:cNvSpPr>
            <a:spLocks noGrp="1"/>
          </p:cNvSpPr>
          <p:nvPr>
            <p:ph idx="1"/>
          </p:nvPr>
        </p:nvSpPr>
        <p:spPr>
          <a:xfrm>
            <a:off x="3844813" y="552091"/>
            <a:ext cx="4668251" cy="5431536"/>
          </a:xfrm>
        </p:spPr>
        <p:txBody>
          <a:bodyPr anchor="ctr">
            <a:normAutofit fontScale="92500" lnSpcReduction="20000"/>
          </a:bodyPr>
          <a:lstStyle/>
          <a:p>
            <a:pPr marL="0" indent="0" eaLnBrk="1" fontAlgn="auto" hangingPunct="1">
              <a:lnSpc>
                <a:spcPct val="110000"/>
              </a:lnSpc>
              <a:spcBef>
                <a:spcPts val="0"/>
              </a:spcBef>
              <a:spcAft>
                <a:spcPts val="0"/>
              </a:spcAft>
              <a:buFont typeface="Wingdings 2" panose="05020102010507070707" pitchFamily="18" charset="2"/>
              <a:buNone/>
              <a:defRPr/>
            </a:pPr>
            <a:r>
              <a:rPr lang="en-US" sz="2400" dirty="0">
                <a:latin typeface="Georgia" panose="02040502050405020303" pitchFamily="18" charset="0"/>
                <a:cs typeface="Times New Roman" pitchFamily="18" charset="0"/>
              </a:rPr>
              <a:t>If you have one question to ask: </a:t>
            </a:r>
          </a:p>
          <a:p>
            <a:pPr marL="274320" indent="-274320" eaLnBrk="1" fontAlgn="auto" hangingPunct="1">
              <a:lnSpc>
                <a:spcPct val="110000"/>
              </a:lnSpc>
              <a:spcBef>
                <a:spcPts val="0"/>
              </a:spcBef>
              <a:spcAft>
                <a:spcPts val="0"/>
              </a:spcAft>
              <a:buFont typeface="Arial" pitchFamily="34" charset="0"/>
              <a:buChar char="•"/>
              <a:defRPr/>
            </a:pPr>
            <a:r>
              <a:rPr lang="en-US" sz="2400" dirty="0">
                <a:latin typeface="Georgia" panose="02040502050405020303" pitchFamily="18" charset="0"/>
                <a:cs typeface="Times New Roman" pitchFamily="18" charset="0"/>
              </a:rPr>
              <a:t>What loss or losses have been most impactful for you?  </a:t>
            </a:r>
          </a:p>
          <a:p>
            <a:pPr marL="0" indent="0" eaLnBrk="1" fontAlgn="auto" hangingPunct="1">
              <a:lnSpc>
                <a:spcPct val="110000"/>
              </a:lnSpc>
              <a:spcBef>
                <a:spcPts val="0"/>
              </a:spcBef>
              <a:spcAft>
                <a:spcPts val="0"/>
              </a:spcAft>
              <a:buFont typeface="Wingdings 2" panose="05020102010507070707" pitchFamily="18" charset="2"/>
              <a:buNone/>
              <a:defRPr/>
            </a:pPr>
            <a:endParaRPr lang="en-US" sz="2400" dirty="0">
              <a:latin typeface="Georgia" panose="02040502050405020303" pitchFamily="18" charset="0"/>
              <a:cs typeface="Times New Roman" pitchFamily="18" charset="0"/>
            </a:endParaRPr>
          </a:p>
          <a:p>
            <a:pPr marL="0" indent="0" eaLnBrk="1" fontAlgn="auto" hangingPunct="1">
              <a:lnSpc>
                <a:spcPct val="110000"/>
              </a:lnSpc>
              <a:spcBef>
                <a:spcPts val="0"/>
              </a:spcBef>
              <a:spcAft>
                <a:spcPts val="0"/>
              </a:spcAft>
              <a:buFont typeface="Wingdings 2" panose="05020102010507070707" pitchFamily="18" charset="2"/>
              <a:buNone/>
              <a:defRPr/>
            </a:pPr>
            <a:r>
              <a:rPr lang="en-US" sz="2400" dirty="0">
                <a:latin typeface="Georgia" panose="02040502050405020303" pitchFamily="18" charset="0"/>
                <a:cs typeface="Times New Roman" pitchFamily="18" charset="0"/>
              </a:rPr>
              <a:t>If you have two questions to ask:</a:t>
            </a:r>
          </a:p>
          <a:p>
            <a:pPr marL="274320" indent="-274320" eaLnBrk="1" fontAlgn="auto" hangingPunct="1">
              <a:lnSpc>
                <a:spcPct val="110000"/>
              </a:lnSpc>
              <a:spcBef>
                <a:spcPts val="0"/>
              </a:spcBef>
              <a:spcAft>
                <a:spcPts val="0"/>
              </a:spcAft>
              <a:buFont typeface="Arial" pitchFamily="34" charset="0"/>
              <a:buChar char="•"/>
              <a:defRPr/>
            </a:pPr>
            <a:r>
              <a:rPr lang="en-US" sz="2400" dirty="0">
                <a:latin typeface="Georgia" panose="02040502050405020303" pitchFamily="18" charset="0"/>
                <a:cs typeface="Times New Roman" pitchFamily="18" charset="0"/>
              </a:rPr>
              <a:t>Have you been anxious and depressed this week, last week, past month, 6 months, past year?</a:t>
            </a:r>
          </a:p>
          <a:p>
            <a:pPr marL="274320" indent="-274320" eaLnBrk="1" fontAlgn="auto" hangingPunct="1">
              <a:lnSpc>
                <a:spcPct val="110000"/>
              </a:lnSpc>
              <a:spcBef>
                <a:spcPts val="0"/>
              </a:spcBef>
              <a:spcAft>
                <a:spcPts val="0"/>
              </a:spcAft>
              <a:buFont typeface="Arial" pitchFamily="34" charset="0"/>
              <a:buChar char="•"/>
              <a:defRPr/>
            </a:pPr>
            <a:r>
              <a:rPr lang="en-US" sz="2400" dirty="0">
                <a:latin typeface="Georgia" panose="02040502050405020303" pitchFamily="18" charset="0"/>
                <a:cs typeface="Times New Roman" pitchFamily="18" charset="0"/>
              </a:rPr>
              <a:t>If yes, how many times? </a:t>
            </a:r>
          </a:p>
          <a:p>
            <a:pPr marL="0" indent="0" eaLnBrk="1" fontAlgn="auto" hangingPunct="1">
              <a:lnSpc>
                <a:spcPct val="110000"/>
              </a:lnSpc>
              <a:spcBef>
                <a:spcPts val="0"/>
              </a:spcBef>
              <a:spcAft>
                <a:spcPts val="0"/>
              </a:spcAft>
              <a:buFont typeface="Wingdings 2" panose="05020102010507070707" pitchFamily="18" charset="2"/>
              <a:buNone/>
              <a:defRPr/>
            </a:pPr>
            <a:endParaRPr lang="en-US" sz="2400" dirty="0">
              <a:latin typeface="Georgia" panose="02040502050405020303" pitchFamily="18" charset="0"/>
              <a:cs typeface="Times New Roman" pitchFamily="18" charset="0"/>
            </a:endParaRPr>
          </a:p>
          <a:p>
            <a:pPr marL="0" indent="0" eaLnBrk="1" fontAlgn="auto" hangingPunct="1">
              <a:lnSpc>
                <a:spcPct val="110000"/>
              </a:lnSpc>
              <a:spcBef>
                <a:spcPts val="0"/>
              </a:spcBef>
              <a:spcAft>
                <a:spcPts val="0"/>
              </a:spcAft>
              <a:buFont typeface="Wingdings 2" panose="05020102010507070707" pitchFamily="18" charset="2"/>
              <a:buNone/>
              <a:defRPr/>
            </a:pPr>
            <a:r>
              <a:rPr lang="en-US" sz="2400" dirty="0">
                <a:latin typeface="Georgia" panose="02040502050405020303" pitchFamily="18" charset="0"/>
                <a:cs typeface="Times New Roman" pitchFamily="18" charset="0"/>
              </a:rPr>
              <a:t>Other questions: What was your loss? What have been some past losses? How have you coped? What else would you like to share?</a:t>
            </a:r>
          </a:p>
          <a:p>
            <a:pPr marL="0" indent="0" eaLnBrk="1" fontAlgn="auto" hangingPunct="1">
              <a:lnSpc>
                <a:spcPct val="110000"/>
              </a:lnSpc>
              <a:spcBef>
                <a:spcPts val="0"/>
              </a:spcBef>
              <a:spcAft>
                <a:spcPts val="0"/>
              </a:spcAft>
              <a:buFont typeface="Wingdings 2" panose="05020102010507070707" pitchFamily="18" charset="2"/>
              <a:buNone/>
              <a:defRPr/>
            </a:pPr>
            <a:r>
              <a:rPr lang="en-US" sz="2400" dirty="0">
                <a:latin typeface="Georgia" panose="02040502050405020303" pitchFamily="18" charset="0"/>
                <a:cs typeface="Times New Roman" pitchFamily="18" charset="0"/>
              </a:rPr>
              <a:t> </a:t>
            </a:r>
          </a:p>
          <a:p>
            <a:pPr marL="0" indent="0" eaLnBrk="1" fontAlgn="auto" hangingPunct="1">
              <a:lnSpc>
                <a:spcPct val="110000"/>
              </a:lnSpc>
              <a:spcBef>
                <a:spcPts val="0"/>
              </a:spcBef>
              <a:spcAft>
                <a:spcPts val="0"/>
              </a:spcAft>
              <a:buFont typeface="Wingdings 2" panose="05020102010507070707" pitchFamily="18" charset="2"/>
              <a:buNone/>
              <a:defRPr/>
            </a:pPr>
            <a:r>
              <a:rPr lang="en-US" sz="2400" dirty="0">
                <a:latin typeface="Georgia" panose="02040502050405020303" pitchFamily="18" charset="0"/>
                <a:cs typeface="Times New Roman" pitchFamily="18" charset="0"/>
              </a:rPr>
              <a:t> </a:t>
            </a:r>
          </a:p>
          <a:p>
            <a:endParaRPr lang="en-US" sz="1900" dirty="0"/>
          </a:p>
        </p:txBody>
      </p:sp>
    </p:spTree>
    <p:extLst>
      <p:ext uri="{BB962C8B-B14F-4D97-AF65-F5344CB8AC3E}">
        <p14:creationId xmlns:p14="http://schemas.microsoft.com/office/powerpoint/2010/main" val="15708794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4293"/>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3125451"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DA7F6E2-AC06-49F3-9BB6-FECC809F039C}"/>
              </a:ext>
            </a:extLst>
          </p:cNvPr>
          <p:cNvSpPr>
            <a:spLocks noGrp="1"/>
          </p:cNvSpPr>
          <p:nvPr>
            <p:ph type="title"/>
          </p:nvPr>
        </p:nvSpPr>
        <p:spPr>
          <a:xfrm>
            <a:off x="515125" y="591344"/>
            <a:ext cx="2400300" cy="5585619"/>
          </a:xfrm>
        </p:spPr>
        <p:txBody>
          <a:bodyPr>
            <a:normAutofit/>
          </a:bodyPr>
          <a:lstStyle/>
          <a:p>
            <a:r>
              <a:rPr lang="en-US" altLang="en-US" sz="2100" b="1" dirty="0">
                <a:solidFill>
                  <a:srgbClr val="FFFFFF"/>
                </a:solidFill>
                <a:latin typeface="Georgia" panose="02040502050405020303" pitchFamily="18" charset="0"/>
              </a:rPr>
              <a:t>Screening for Grief and Loss Using Brief Grief Questionnaire </a:t>
            </a:r>
            <a:endParaRPr lang="en-US" sz="2100" b="1" dirty="0">
              <a:solidFill>
                <a:srgbClr val="FFFFFF"/>
              </a:solidFill>
              <a:latin typeface="Georgia" panose="02040502050405020303" pitchFamily="18"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DD916D8-75E6-4E6F-8FF3-E1F16932B5C2}"/>
              </a:ext>
            </a:extLst>
          </p:cNvPr>
          <p:cNvSpPr>
            <a:spLocks noGrp="1"/>
          </p:cNvSpPr>
          <p:nvPr>
            <p:ph idx="1"/>
          </p:nvPr>
        </p:nvSpPr>
        <p:spPr>
          <a:xfrm>
            <a:off x="3335481" y="591344"/>
            <a:ext cx="5179868" cy="5585619"/>
          </a:xfrm>
        </p:spPr>
        <p:txBody>
          <a:bodyPr anchor="ctr">
            <a:normAutofit fontScale="85000" lnSpcReduction="10000"/>
          </a:bodyPr>
          <a:lstStyle/>
          <a:p>
            <a:pPr>
              <a:lnSpc>
                <a:spcPct val="120000"/>
              </a:lnSpc>
              <a:spcBef>
                <a:spcPts val="0"/>
              </a:spcBef>
            </a:pPr>
            <a:r>
              <a:rPr lang="en-US" sz="2400" b="0" i="0" u="none" strike="noStrike" baseline="0" dirty="0">
                <a:latin typeface="Georgia" panose="02040502050405020303" pitchFamily="18" charset="0"/>
              </a:rPr>
              <a:t>The Brief Grief Questionnaire developed by M. Katherine Shear MD and Susan Essock PhD. It is an efficient tool to screen for complicated grief in health care settings. </a:t>
            </a:r>
          </a:p>
          <a:p>
            <a:pPr marL="0" indent="0">
              <a:lnSpc>
                <a:spcPct val="120000"/>
              </a:lnSpc>
              <a:spcBef>
                <a:spcPts val="0"/>
              </a:spcBef>
              <a:buNone/>
            </a:pPr>
            <a:r>
              <a:rPr lang="en-US" sz="2400" b="1" i="0" u="none" strike="noStrike" baseline="0" dirty="0">
                <a:latin typeface="Georgia" panose="02040502050405020303" pitchFamily="18" charset="0"/>
              </a:rPr>
              <a:t>To help screen for complicated grief… </a:t>
            </a:r>
            <a:endParaRPr lang="en-US" sz="2400" b="0" i="0" u="none" strike="noStrike" baseline="0" dirty="0">
              <a:latin typeface="Georgia" panose="02040502050405020303" pitchFamily="18" charset="0"/>
            </a:endParaRPr>
          </a:p>
          <a:p>
            <a:pPr>
              <a:lnSpc>
                <a:spcPct val="120000"/>
              </a:lnSpc>
              <a:spcBef>
                <a:spcPts val="0"/>
              </a:spcBef>
            </a:pPr>
            <a:r>
              <a:rPr lang="en-US" sz="2400" b="0" i="0" u="none" strike="noStrike" baseline="0" dirty="0">
                <a:latin typeface="Georgia" panose="02040502050405020303" pitchFamily="18" charset="0"/>
              </a:rPr>
              <a:t>Ask the five questions in the Brief Grief Questionnaire during a client’s/patient’s appointment. </a:t>
            </a:r>
          </a:p>
          <a:p>
            <a:pPr>
              <a:lnSpc>
                <a:spcPct val="120000"/>
              </a:lnSpc>
              <a:spcBef>
                <a:spcPts val="0"/>
              </a:spcBef>
            </a:pPr>
            <a:r>
              <a:rPr lang="en-US" sz="2400" b="0" i="0" u="none" strike="noStrike" baseline="0" dirty="0">
                <a:latin typeface="Georgia" panose="02040502050405020303" pitchFamily="18" charset="0"/>
              </a:rPr>
              <a:t>Use with adults bereaved for at least 12 months and children at least 6 months. </a:t>
            </a:r>
          </a:p>
          <a:p>
            <a:pPr>
              <a:lnSpc>
                <a:spcPct val="120000"/>
              </a:lnSpc>
              <a:spcBef>
                <a:spcPts val="0"/>
              </a:spcBef>
            </a:pPr>
            <a:r>
              <a:rPr lang="en-US" sz="2400" b="0" i="0" u="none" strike="noStrike" baseline="0" dirty="0">
                <a:latin typeface="Georgia" panose="02040502050405020303" pitchFamily="18" charset="0"/>
              </a:rPr>
              <a:t>Screen all bereaved individuals who seek treatment for suicide risk, mood, and anxiety disorders as well. These conditions may require treatment earlier than 6-12 months post bereavement. </a:t>
            </a:r>
          </a:p>
          <a:p>
            <a:pPr>
              <a:lnSpc>
                <a:spcPct val="120000"/>
              </a:lnSpc>
              <a:spcBef>
                <a:spcPts val="0"/>
              </a:spcBef>
            </a:pPr>
            <a:endParaRPr lang="en-US" sz="2400" dirty="0">
              <a:latin typeface="Georgia" panose="02040502050405020303" pitchFamily="18" charset="0"/>
            </a:endParaRPr>
          </a:p>
          <a:p>
            <a:endParaRPr lang="en-US" sz="2000" dirty="0"/>
          </a:p>
        </p:txBody>
      </p:sp>
    </p:spTree>
    <p:extLst>
      <p:ext uri="{BB962C8B-B14F-4D97-AF65-F5344CB8AC3E}">
        <p14:creationId xmlns:p14="http://schemas.microsoft.com/office/powerpoint/2010/main" val="29957283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2C32EC-5AFC-4C43-B091-0800F148E445}"/>
              </a:ext>
            </a:extLst>
          </p:cNvPr>
          <p:cNvSpPr>
            <a:spLocks noGrp="1"/>
          </p:cNvSpPr>
          <p:nvPr>
            <p:ph type="title"/>
          </p:nvPr>
        </p:nvSpPr>
        <p:spPr>
          <a:xfrm>
            <a:off x="1028699" y="294538"/>
            <a:ext cx="7421963" cy="1033669"/>
          </a:xfrm>
        </p:spPr>
        <p:txBody>
          <a:bodyPr>
            <a:normAutofit/>
          </a:bodyPr>
          <a:lstStyle/>
          <a:p>
            <a:r>
              <a:rPr kumimoji="0" lang="en-US" altLang="en-US" sz="3200" b="1" i="0" u="none" strike="noStrike" kern="1200" cap="none" spc="0" normalizeH="0" baseline="0" noProof="0" dirty="0">
                <a:ln>
                  <a:noFill/>
                </a:ln>
                <a:solidFill>
                  <a:srgbClr val="FFFFFF"/>
                </a:solidFill>
                <a:effectLst/>
                <a:uLnTx/>
                <a:uFillTx/>
                <a:latin typeface="Georgia" panose="02040502050405020303" pitchFamily="18" charset="0"/>
                <a:ea typeface="+mj-ea"/>
                <a:cs typeface="+mj-cs"/>
              </a:rPr>
              <a:t>Screening for Grief and Loss:  Brief Grief Questionnaire (BGQ)</a:t>
            </a:r>
            <a:endParaRPr lang="en-US" sz="3200" dirty="0">
              <a:solidFill>
                <a:srgbClr val="FFFFFF"/>
              </a:solidFill>
            </a:endParaRPr>
          </a:p>
        </p:txBody>
      </p:sp>
      <p:sp>
        <p:nvSpPr>
          <p:cNvPr id="3" name="Content Placeholder 2">
            <a:extLst>
              <a:ext uri="{FF2B5EF4-FFF2-40B4-BE49-F238E27FC236}">
                <a16:creationId xmlns:a16="http://schemas.microsoft.com/office/drawing/2014/main" id="{8595BA5B-3DD1-43C1-9032-B3869227ED7B}"/>
              </a:ext>
            </a:extLst>
          </p:cNvPr>
          <p:cNvSpPr>
            <a:spLocks noGrp="1"/>
          </p:cNvSpPr>
          <p:nvPr>
            <p:ph idx="1"/>
          </p:nvPr>
        </p:nvSpPr>
        <p:spPr>
          <a:xfrm>
            <a:off x="1028699" y="1891970"/>
            <a:ext cx="7725834" cy="4671492"/>
          </a:xfrm>
        </p:spPr>
        <p:txBody>
          <a:bodyPr anchor="ctr">
            <a:normAutofit/>
          </a:bodyPr>
          <a:lstStyle/>
          <a:p>
            <a:pPr marL="0" indent="0">
              <a:lnSpc>
                <a:spcPct val="100000"/>
              </a:lnSpc>
              <a:spcBef>
                <a:spcPts val="0"/>
              </a:spcBef>
              <a:buNone/>
            </a:pPr>
            <a:r>
              <a:rPr lang="en-US" sz="1600" b="0" i="0" dirty="0">
                <a:effectLst/>
                <a:latin typeface="Georgia" panose="02040502050405020303" pitchFamily="18" charset="0"/>
              </a:rPr>
              <a:t>The Brief Grief Questionnaire is a 5-item screening tool which can be used to</a:t>
            </a:r>
            <a:br>
              <a:rPr lang="en-US" sz="1600" b="0" i="0" dirty="0">
                <a:effectLst/>
                <a:latin typeface="Georgia" panose="02040502050405020303" pitchFamily="18" charset="0"/>
              </a:rPr>
            </a:br>
            <a:r>
              <a:rPr lang="en-US" sz="1600" b="0" i="0" dirty="0">
                <a:effectLst/>
                <a:latin typeface="Georgia" panose="02040502050405020303" pitchFamily="18" charset="0"/>
              </a:rPr>
              <a:t>identify individuals at high risk of complicated grief. Each question is numerically</a:t>
            </a:r>
            <a:br>
              <a:rPr lang="en-US" sz="1600" b="0" i="0" dirty="0">
                <a:effectLst/>
                <a:latin typeface="Georgia" panose="02040502050405020303" pitchFamily="18" charset="0"/>
              </a:rPr>
            </a:br>
            <a:r>
              <a:rPr lang="en-US" sz="1600" b="0" i="0" dirty="0">
                <a:effectLst/>
                <a:latin typeface="Georgia" panose="02040502050405020303" pitchFamily="18" charset="0"/>
              </a:rPr>
              <a:t>scored with 0 (“not at all”), 1 (“somewhat”), or 2 (“a lot”). Individuals with scores</a:t>
            </a:r>
            <a:br>
              <a:rPr lang="en-US" sz="1600" b="0" i="0" dirty="0">
                <a:effectLst/>
                <a:latin typeface="Georgia" panose="02040502050405020303" pitchFamily="18" charset="0"/>
              </a:rPr>
            </a:br>
            <a:r>
              <a:rPr lang="en-US" sz="1600" b="0" i="0" dirty="0">
                <a:effectLst/>
                <a:latin typeface="Georgia" panose="02040502050405020303" pitchFamily="18" charset="0"/>
              </a:rPr>
              <a:t>greater than or equal to 5 may benefit from referral to a trained mental health</a:t>
            </a:r>
            <a:br>
              <a:rPr lang="en-US" sz="1600" b="0" i="0" dirty="0">
                <a:effectLst/>
                <a:latin typeface="Georgia" panose="02040502050405020303" pitchFamily="18" charset="0"/>
              </a:rPr>
            </a:br>
            <a:r>
              <a:rPr lang="en-US" sz="1600" b="0" i="0" dirty="0">
                <a:effectLst/>
                <a:latin typeface="Georgia" panose="02040502050405020303" pitchFamily="18" charset="0"/>
              </a:rPr>
              <a:t>provider. The questions are:</a:t>
            </a:r>
          </a:p>
          <a:p>
            <a:pPr>
              <a:lnSpc>
                <a:spcPct val="100000"/>
              </a:lnSpc>
              <a:spcBef>
                <a:spcPts val="0"/>
              </a:spcBef>
              <a:buFont typeface="+mj-lt"/>
              <a:buAutoNum type="arabicPeriod"/>
            </a:pPr>
            <a:r>
              <a:rPr lang="en-US" sz="1600" b="0" i="0" dirty="0">
                <a:effectLst/>
                <a:latin typeface="Georgia" panose="02040502050405020303" pitchFamily="18" charset="0"/>
              </a:rPr>
              <a:t>How much of the time are you having trouble accepting the death of a</a:t>
            </a:r>
            <a:br>
              <a:rPr lang="en-US" sz="1600" b="0" i="0" dirty="0">
                <a:effectLst/>
                <a:latin typeface="Georgia" panose="02040502050405020303" pitchFamily="18" charset="0"/>
              </a:rPr>
            </a:br>
            <a:r>
              <a:rPr lang="en-US" sz="1600" b="0" i="0" dirty="0">
                <a:effectLst/>
                <a:latin typeface="Georgia" panose="02040502050405020303" pitchFamily="18" charset="0"/>
              </a:rPr>
              <a:t>loved one?</a:t>
            </a:r>
          </a:p>
          <a:p>
            <a:pPr>
              <a:lnSpc>
                <a:spcPct val="100000"/>
              </a:lnSpc>
              <a:spcBef>
                <a:spcPts val="0"/>
              </a:spcBef>
              <a:buFont typeface="+mj-lt"/>
              <a:buAutoNum type="arabicPeriod"/>
            </a:pPr>
            <a:r>
              <a:rPr lang="en-US" sz="1600" b="0" i="0" dirty="0">
                <a:effectLst/>
                <a:latin typeface="Georgia" panose="02040502050405020303" pitchFamily="18" charset="0"/>
              </a:rPr>
              <a:t>How much does your grief interfere with your life?</a:t>
            </a:r>
          </a:p>
          <a:p>
            <a:pPr>
              <a:lnSpc>
                <a:spcPct val="100000"/>
              </a:lnSpc>
              <a:spcBef>
                <a:spcPts val="0"/>
              </a:spcBef>
              <a:buFont typeface="+mj-lt"/>
              <a:buAutoNum type="arabicPeriod"/>
            </a:pPr>
            <a:r>
              <a:rPr lang="en-US" sz="1600" b="0" i="0" dirty="0">
                <a:effectLst/>
                <a:latin typeface="Georgia" panose="02040502050405020303" pitchFamily="18" charset="0"/>
              </a:rPr>
              <a:t>How much are you having images or thoughts of your loved one when</a:t>
            </a:r>
            <a:br>
              <a:rPr lang="en-US" sz="1600" b="0" i="0" dirty="0">
                <a:effectLst/>
                <a:latin typeface="Georgia" panose="02040502050405020303" pitchFamily="18" charset="0"/>
              </a:rPr>
            </a:br>
            <a:r>
              <a:rPr lang="en-US" sz="1600" b="0" i="0" dirty="0">
                <a:effectLst/>
                <a:latin typeface="Georgia" panose="02040502050405020303" pitchFamily="18" charset="0"/>
              </a:rPr>
              <a:t>he or she died or other thoughts about the death that really bother</a:t>
            </a:r>
            <a:br>
              <a:rPr lang="en-US" sz="1600" b="0" i="0" dirty="0">
                <a:effectLst/>
                <a:latin typeface="Georgia" panose="02040502050405020303" pitchFamily="18" charset="0"/>
              </a:rPr>
            </a:br>
            <a:r>
              <a:rPr lang="en-US" sz="1600" b="0" i="0" dirty="0">
                <a:effectLst/>
                <a:latin typeface="Georgia" panose="02040502050405020303" pitchFamily="18" charset="0"/>
              </a:rPr>
              <a:t>you?</a:t>
            </a:r>
          </a:p>
          <a:p>
            <a:pPr>
              <a:lnSpc>
                <a:spcPct val="100000"/>
              </a:lnSpc>
              <a:spcBef>
                <a:spcPts val="0"/>
              </a:spcBef>
              <a:buFont typeface="+mj-lt"/>
              <a:buAutoNum type="arabicPeriod"/>
            </a:pPr>
            <a:r>
              <a:rPr lang="en-US" sz="1600" b="0" i="0" dirty="0">
                <a:effectLst/>
                <a:latin typeface="Georgia" panose="02040502050405020303" pitchFamily="18" charset="0"/>
              </a:rPr>
              <a:t>Are there things that you used to do when your loved one was alive</a:t>
            </a:r>
            <a:br>
              <a:rPr lang="en-US" sz="1600" b="0" i="0" dirty="0">
                <a:effectLst/>
                <a:latin typeface="Georgia" panose="02040502050405020303" pitchFamily="18" charset="0"/>
              </a:rPr>
            </a:br>
            <a:r>
              <a:rPr lang="en-US" sz="1600" b="0" i="0" dirty="0">
                <a:effectLst/>
                <a:latin typeface="Georgia" panose="02040502050405020303" pitchFamily="18" charset="0"/>
              </a:rPr>
              <a:t>that you don’t feel comfortable doing more, that you avoid? How much</a:t>
            </a:r>
            <a:br>
              <a:rPr lang="en-US" sz="1600" b="0" i="0" dirty="0">
                <a:effectLst/>
                <a:latin typeface="Georgia" panose="02040502050405020303" pitchFamily="18" charset="0"/>
              </a:rPr>
            </a:br>
            <a:r>
              <a:rPr lang="en-US" sz="1600" b="0" i="0" dirty="0">
                <a:effectLst/>
                <a:latin typeface="Georgia" panose="02040502050405020303" pitchFamily="18" charset="0"/>
              </a:rPr>
              <a:t>are you avoiding these things?</a:t>
            </a:r>
          </a:p>
          <a:p>
            <a:pPr>
              <a:lnSpc>
                <a:spcPct val="100000"/>
              </a:lnSpc>
              <a:spcBef>
                <a:spcPts val="0"/>
              </a:spcBef>
              <a:buFont typeface="+mj-lt"/>
              <a:buAutoNum type="arabicPeriod"/>
            </a:pPr>
            <a:r>
              <a:rPr lang="en-US" sz="1600" b="0" i="0" dirty="0">
                <a:effectLst/>
                <a:latin typeface="Georgia" panose="02040502050405020303" pitchFamily="18" charset="0"/>
              </a:rPr>
              <a:t>How much are you feeling cut off or distant from other individuals since</a:t>
            </a:r>
            <a:br>
              <a:rPr lang="en-US" sz="1600" b="0" i="0" dirty="0">
                <a:effectLst/>
                <a:latin typeface="Georgia" panose="02040502050405020303" pitchFamily="18" charset="0"/>
              </a:rPr>
            </a:br>
            <a:r>
              <a:rPr lang="en-US" sz="1600" b="0" i="0" dirty="0">
                <a:effectLst/>
                <a:latin typeface="Georgia" panose="02040502050405020303" pitchFamily="18" charset="0"/>
              </a:rPr>
              <a:t>your loved one died, even individuals you used to be close to, like family or</a:t>
            </a:r>
            <a:br>
              <a:rPr lang="en-US" sz="1600" b="0" i="0" dirty="0">
                <a:effectLst/>
                <a:latin typeface="Georgia" panose="02040502050405020303" pitchFamily="18" charset="0"/>
              </a:rPr>
            </a:br>
            <a:r>
              <a:rPr lang="en-US" sz="1600" b="0" i="0" dirty="0">
                <a:effectLst/>
                <a:latin typeface="Georgia" panose="02040502050405020303" pitchFamily="18" charset="0"/>
              </a:rPr>
              <a:t>friends?</a:t>
            </a:r>
          </a:p>
          <a:p>
            <a:pPr>
              <a:lnSpc>
                <a:spcPct val="100000"/>
              </a:lnSpc>
            </a:pPr>
            <a:endParaRPr lang="en-US" sz="1600" dirty="0"/>
          </a:p>
        </p:txBody>
      </p:sp>
    </p:spTree>
    <p:extLst>
      <p:ext uri="{BB962C8B-B14F-4D97-AF65-F5344CB8AC3E}">
        <p14:creationId xmlns:p14="http://schemas.microsoft.com/office/powerpoint/2010/main" val="2453787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191908-243B-4364-A063-98EBDEC3B367}"/>
              </a:ext>
            </a:extLst>
          </p:cNvPr>
          <p:cNvSpPr>
            <a:spLocks noGrp="1"/>
          </p:cNvSpPr>
          <p:nvPr>
            <p:ph type="title"/>
          </p:nvPr>
        </p:nvSpPr>
        <p:spPr>
          <a:xfrm>
            <a:off x="667753" y="640080"/>
            <a:ext cx="2800511" cy="3566160"/>
          </a:xfrm>
        </p:spPr>
        <p:txBody>
          <a:bodyPr vert="horz" lIns="91440" tIns="45720" rIns="91440" bIns="45720" rtlCol="0" anchor="b">
            <a:normAutofit/>
          </a:bodyPr>
          <a:lstStyle/>
          <a:p>
            <a:r>
              <a:rPr lang="en-US" sz="3600" b="1" dirty="0">
                <a:latin typeface="Georgia" panose="02040502050405020303" pitchFamily="18" charset="0"/>
              </a:rPr>
              <a:t>Brief Grief Questionnaire (Shear &amp; Essock)   </a:t>
            </a:r>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C6ED456A-E342-427A-99C1-961CD8CD77D5}"/>
              </a:ext>
            </a:extLst>
          </p:cNvPr>
          <p:cNvPicPr>
            <a:picLocks noGrp="1" noChangeAspect="1"/>
          </p:cNvPicPr>
          <p:nvPr>
            <p:ph idx="1"/>
          </p:nvPr>
        </p:nvPicPr>
        <p:blipFill rotWithShape="1">
          <a:blip r:embed="rId2"/>
          <a:srcRect r="2559"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90919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8" name="Freeform: Shape 77">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754"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80" name="Freeform: Shape 79">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34896"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673" name="Title 1"/>
          <p:cNvSpPr>
            <a:spLocks noGrp="1"/>
          </p:cNvSpPr>
          <p:nvPr>
            <p:ph type="title"/>
          </p:nvPr>
        </p:nvSpPr>
        <p:spPr>
          <a:xfrm>
            <a:off x="278320" y="1161288"/>
            <a:ext cx="2578608" cy="1239012"/>
          </a:xfrm>
        </p:spPr>
        <p:txBody>
          <a:bodyPr anchor="ctr">
            <a:normAutofit/>
          </a:bodyPr>
          <a:lstStyle/>
          <a:p>
            <a:pPr eaLnBrk="1" hangingPunct="1"/>
            <a:r>
              <a:rPr lang="en-US" sz="3200" dirty="0">
                <a:solidFill>
                  <a:schemeClr val="tx1">
                    <a:lumMod val="65000"/>
                    <a:lumOff val="35000"/>
                  </a:schemeClr>
                </a:solidFill>
              </a:rPr>
              <a:t>Ask Questions</a:t>
            </a:r>
          </a:p>
        </p:txBody>
      </p:sp>
      <p:sp>
        <p:nvSpPr>
          <p:cNvPr id="82" name="Rectangle 81">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84" name="Rectangle 8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6919" y="2443480"/>
            <a:ext cx="25374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674" name="Content Placeholder 3"/>
          <p:cNvSpPr>
            <a:spLocks noGrp="1"/>
          </p:cNvSpPr>
          <p:nvPr>
            <p:ph sz="quarter" idx="4294967295"/>
          </p:nvPr>
        </p:nvSpPr>
        <p:spPr>
          <a:xfrm>
            <a:off x="278320" y="2718054"/>
            <a:ext cx="2579180" cy="3207258"/>
          </a:xfrm>
        </p:spPr>
        <p:txBody>
          <a:bodyPr anchor="t">
            <a:normAutofit/>
          </a:bodyPr>
          <a:lstStyle/>
          <a:p>
            <a:pPr marL="0" indent="0">
              <a:spcBef>
                <a:spcPts val="1650"/>
              </a:spcBef>
              <a:buClr>
                <a:srgbClr val="EE7D31"/>
              </a:buClr>
              <a:buNone/>
            </a:pPr>
            <a:r>
              <a:rPr lang="en-US" sz="2000" dirty="0"/>
              <a:t>Ask questions at any point through the “Chat” pane of your GoToWebinar Control Panel on your computer or mobile device. </a:t>
            </a:r>
          </a:p>
          <a:p>
            <a:pPr marL="0" indent="0">
              <a:spcBef>
                <a:spcPts val="1650"/>
              </a:spcBef>
              <a:buClr>
                <a:srgbClr val="EE7D31"/>
              </a:buClr>
              <a:buNone/>
            </a:pPr>
            <a:r>
              <a:rPr lang="en-US" sz="2000" dirty="0"/>
              <a:t>Answers will be posted on the website.</a:t>
            </a:r>
          </a:p>
        </p:txBody>
      </p:sp>
      <p:grpSp>
        <p:nvGrpSpPr>
          <p:cNvPr id="30" name="Group 29">
            <a:extLst>
              <a:ext uri="{FF2B5EF4-FFF2-40B4-BE49-F238E27FC236}">
                <a16:creationId xmlns:a16="http://schemas.microsoft.com/office/drawing/2014/main" id="{4D552602-7445-6A40-B9CB-E718398EAD03}"/>
              </a:ext>
            </a:extLst>
          </p:cNvPr>
          <p:cNvGrpSpPr>
            <a:grpSpLocks noChangeAspect="1"/>
          </p:cNvGrpSpPr>
          <p:nvPr/>
        </p:nvGrpSpPr>
        <p:grpSpPr>
          <a:xfrm>
            <a:off x="3522811" y="2649958"/>
            <a:ext cx="2098377" cy="3657600"/>
            <a:chOff x="7868940" y="328509"/>
            <a:chExt cx="2193785" cy="3716277"/>
          </a:xfrm>
        </p:grpSpPr>
        <p:pic>
          <p:nvPicPr>
            <p:cNvPr id="31" name="Picture 30">
              <a:extLst>
                <a:ext uri="{FF2B5EF4-FFF2-40B4-BE49-F238E27FC236}">
                  <a16:creationId xmlns:a16="http://schemas.microsoft.com/office/drawing/2014/main" id="{70A1DEB8-3326-7C4A-9FC0-49FBF71691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8940" y="328509"/>
              <a:ext cx="2193785" cy="3716277"/>
            </a:xfrm>
            <a:prstGeom prst="rect">
              <a:avLst/>
            </a:prstGeom>
          </p:spPr>
        </p:pic>
        <p:sp>
          <p:nvSpPr>
            <p:cNvPr id="32" name="Rectangle 31">
              <a:extLst>
                <a:ext uri="{FF2B5EF4-FFF2-40B4-BE49-F238E27FC236}">
                  <a16:creationId xmlns:a16="http://schemas.microsoft.com/office/drawing/2014/main" id="{425077F3-8192-1148-8A24-3961721581F1}"/>
                </a:ext>
              </a:extLst>
            </p:cNvPr>
            <p:cNvSpPr/>
            <p:nvPr/>
          </p:nvSpPr>
          <p:spPr>
            <a:xfrm>
              <a:off x="8203827" y="2180731"/>
              <a:ext cx="1577194" cy="1349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33" name="Picture 32" descr="Graphical user interface, text, application&#10;&#10;Description automatically generated">
              <a:extLst>
                <a:ext uri="{FF2B5EF4-FFF2-40B4-BE49-F238E27FC236}">
                  <a16:creationId xmlns:a16="http://schemas.microsoft.com/office/drawing/2014/main" id="{61F71B70-1263-7249-9EBC-43AC0446D1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03827" y="762082"/>
              <a:ext cx="1577194" cy="1841964"/>
            </a:xfrm>
            <a:prstGeom prst="rect">
              <a:avLst/>
            </a:prstGeom>
          </p:spPr>
        </p:pic>
        <p:sp>
          <p:nvSpPr>
            <p:cNvPr id="34" name="Down Arrow 33">
              <a:extLst>
                <a:ext uri="{FF2B5EF4-FFF2-40B4-BE49-F238E27FC236}">
                  <a16:creationId xmlns:a16="http://schemas.microsoft.com/office/drawing/2014/main" id="{47882A2D-E427-E145-86DA-DC2769D18E82}"/>
                </a:ext>
              </a:extLst>
            </p:cNvPr>
            <p:cNvSpPr/>
            <p:nvPr/>
          </p:nvSpPr>
          <p:spPr>
            <a:xfrm rot="8245232">
              <a:off x="9246990" y="2280412"/>
              <a:ext cx="262704" cy="647268"/>
            </a:xfrm>
            <a:prstGeom prst="downArrow">
              <a:avLst/>
            </a:prstGeom>
            <a:solidFill>
              <a:srgbClr val="EE7D31"/>
            </a:solidFill>
            <a:ln>
              <a:solidFill>
                <a:srgbClr val="FF99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grpSp>
      <p:grpSp>
        <p:nvGrpSpPr>
          <p:cNvPr id="26" name="Group 25">
            <a:extLst>
              <a:ext uri="{FF2B5EF4-FFF2-40B4-BE49-F238E27FC236}">
                <a16:creationId xmlns:a16="http://schemas.microsoft.com/office/drawing/2014/main" id="{646F4EAA-1F8B-D146-A7AA-6DC7D9CE00E6}"/>
              </a:ext>
            </a:extLst>
          </p:cNvPr>
          <p:cNvGrpSpPr/>
          <p:nvPr/>
        </p:nvGrpSpPr>
        <p:grpSpPr>
          <a:xfrm>
            <a:off x="5269328" y="850392"/>
            <a:ext cx="3675888" cy="2743200"/>
            <a:chOff x="503576" y="2424158"/>
            <a:chExt cx="4581277" cy="3728047"/>
          </a:xfrm>
        </p:grpSpPr>
        <p:pic>
          <p:nvPicPr>
            <p:cNvPr id="27" name="Picture 26" descr="Graphical user interface, application&#10;&#10;Description automatically generated">
              <a:extLst>
                <a:ext uri="{FF2B5EF4-FFF2-40B4-BE49-F238E27FC236}">
                  <a16:creationId xmlns:a16="http://schemas.microsoft.com/office/drawing/2014/main" id="{8C5EEBE4-5D19-E344-A563-139B541066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5928" y="2424158"/>
              <a:ext cx="4228925" cy="3728047"/>
            </a:xfrm>
            <a:prstGeom prst="rect">
              <a:avLst/>
            </a:prstGeom>
          </p:spPr>
        </p:pic>
        <p:sp>
          <p:nvSpPr>
            <p:cNvPr id="28" name="Down Arrow 27">
              <a:extLst>
                <a:ext uri="{FF2B5EF4-FFF2-40B4-BE49-F238E27FC236}">
                  <a16:creationId xmlns:a16="http://schemas.microsoft.com/office/drawing/2014/main" id="{D9C33424-F5FE-8140-B78A-A3CD5C4CEC5A}"/>
                </a:ext>
              </a:extLst>
            </p:cNvPr>
            <p:cNvSpPr/>
            <p:nvPr/>
          </p:nvSpPr>
          <p:spPr>
            <a:xfrm rot="17959652">
              <a:off x="695858" y="2832333"/>
              <a:ext cx="262704" cy="647268"/>
            </a:xfrm>
            <a:prstGeom prst="downArrow">
              <a:avLst/>
            </a:prstGeom>
            <a:solidFill>
              <a:srgbClr val="EE7D31"/>
            </a:solidFill>
            <a:ln>
              <a:solidFill>
                <a:srgbClr val="FF99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grpSp>
      <p:pic>
        <p:nvPicPr>
          <p:cNvPr id="35" name="Picture 34" descr="Stacked color bars with 8 different colors" title="Stacked Color Bars">
            <a:extLst>
              <a:ext uri="{FF2B5EF4-FFF2-40B4-BE49-F238E27FC236}">
                <a16:creationId xmlns:a16="http://schemas.microsoft.com/office/drawing/2014/main" id="{B5770F45-1385-1E40-A4D7-761C4E24A37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6667" r="-16667"/>
          <a:stretch/>
        </p:blipFill>
        <p:spPr>
          <a:xfrm>
            <a:off x="6982650" y="5883878"/>
            <a:ext cx="2487302" cy="1243651"/>
          </a:xfrm>
          <a:prstGeom prst="rect">
            <a:avLst/>
          </a:prstGeom>
          <a:noFill/>
          <a:ln>
            <a:noFill/>
          </a:ln>
        </p:spPr>
      </p:pic>
    </p:spTree>
    <p:extLst>
      <p:ext uri="{BB962C8B-B14F-4D97-AF65-F5344CB8AC3E}">
        <p14:creationId xmlns:p14="http://schemas.microsoft.com/office/powerpoint/2010/main" val="2691456440"/>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B8FD74D-108F-454D-A1EE-507B16DE05FF}"/>
              </a:ext>
            </a:extLst>
          </p:cNvPr>
          <p:cNvSpPr>
            <a:spLocks noGrp="1"/>
          </p:cNvSpPr>
          <p:nvPr>
            <p:ph type="title"/>
          </p:nvPr>
        </p:nvSpPr>
        <p:spPr>
          <a:xfrm>
            <a:off x="630936" y="548640"/>
            <a:ext cx="2700645" cy="5431536"/>
          </a:xfrm>
        </p:spPr>
        <p:txBody>
          <a:bodyPr>
            <a:normAutofit/>
          </a:bodyPr>
          <a:lstStyle/>
          <a:p>
            <a:r>
              <a:rPr kumimoji="0" lang="en-US" altLang="en-US" sz="3600" b="1" i="0" u="none" strike="noStrike" kern="1200" cap="none" spc="0" normalizeH="0" baseline="0" noProof="0" dirty="0">
                <a:ln>
                  <a:noFill/>
                </a:ln>
                <a:effectLst/>
                <a:uLnTx/>
                <a:uFillTx/>
                <a:latin typeface="Georgia" panose="02040502050405020303" pitchFamily="18" charset="0"/>
                <a:ea typeface="+mj-ea"/>
                <a:cs typeface="+mj-cs"/>
              </a:rPr>
              <a:t>Screening for Grief and Loss:  CAGE</a:t>
            </a:r>
            <a:endParaRPr lang="en-US" sz="36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407AB97-A8CD-4245-A233-ECC4FA31961C}"/>
              </a:ext>
            </a:extLst>
          </p:cNvPr>
          <p:cNvSpPr>
            <a:spLocks noGrp="1"/>
          </p:cNvSpPr>
          <p:nvPr>
            <p:ph idx="1"/>
          </p:nvPr>
        </p:nvSpPr>
        <p:spPr>
          <a:xfrm>
            <a:off x="3844813" y="552091"/>
            <a:ext cx="4668251" cy="5431536"/>
          </a:xfrm>
        </p:spPr>
        <p:txBody>
          <a:bodyPr anchor="ctr">
            <a:normAutofit lnSpcReduction="10000"/>
          </a:bodyPr>
          <a:lstStyle/>
          <a:p>
            <a:pPr>
              <a:lnSpc>
                <a:spcPct val="100000"/>
              </a:lnSpc>
              <a:spcBef>
                <a:spcPts val="0"/>
              </a:spcBef>
            </a:pPr>
            <a:r>
              <a:rPr lang="en-US" sz="2400" dirty="0">
                <a:latin typeface="Georgia" panose="02040502050405020303" pitchFamily="18" charset="0"/>
              </a:rPr>
              <a:t>C= Have you ever CUT people off while grieving your loss? </a:t>
            </a:r>
          </a:p>
          <a:p>
            <a:pPr>
              <a:lnSpc>
                <a:spcPct val="100000"/>
              </a:lnSpc>
              <a:spcBef>
                <a:spcPts val="0"/>
              </a:spcBef>
            </a:pPr>
            <a:r>
              <a:rPr lang="en-US" sz="2400" dirty="0">
                <a:latin typeface="Georgia" panose="02040502050405020303" pitchFamily="18" charset="0"/>
              </a:rPr>
              <a:t>A = Have people ANNOYED or criticized you for grieving your loss? </a:t>
            </a:r>
          </a:p>
          <a:p>
            <a:pPr>
              <a:lnSpc>
                <a:spcPct val="100000"/>
              </a:lnSpc>
              <a:spcBef>
                <a:spcPts val="0"/>
              </a:spcBef>
            </a:pPr>
            <a:r>
              <a:rPr lang="en-US" sz="2400" dirty="0">
                <a:latin typeface="Georgia" panose="02040502050405020303" pitchFamily="18" charset="0"/>
              </a:rPr>
              <a:t>G= Have you ever felt bad or GUILTY about grieving your loss? </a:t>
            </a:r>
          </a:p>
          <a:p>
            <a:pPr>
              <a:lnSpc>
                <a:spcPct val="100000"/>
              </a:lnSpc>
              <a:spcBef>
                <a:spcPts val="0"/>
              </a:spcBef>
            </a:pPr>
            <a:r>
              <a:rPr lang="en-US" sz="2400" dirty="0">
                <a:latin typeface="Georgia" panose="02040502050405020303" pitchFamily="18" charset="0"/>
              </a:rPr>
              <a:t>E = Have you ever needed substances or engaged in risky behaviors as an EYE-OPENER to steady your nerves, to alleviate anxiety or depression, or to get rid of feelings associated with your loss?  </a:t>
            </a:r>
          </a:p>
        </p:txBody>
      </p:sp>
    </p:spTree>
    <p:extLst>
      <p:ext uri="{BB962C8B-B14F-4D97-AF65-F5344CB8AC3E}">
        <p14:creationId xmlns:p14="http://schemas.microsoft.com/office/powerpoint/2010/main" val="26200031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FB8FD74D-108F-454D-A1EE-507B16DE05FF}"/>
              </a:ext>
            </a:extLst>
          </p:cNvPr>
          <p:cNvSpPr>
            <a:spLocks noGrp="1"/>
          </p:cNvSpPr>
          <p:nvPr>
            <p:ph type="title"/>
          </p:nvPr>
        </p:nvSpPr>
        <p:spPr>
          <a:xfrm>
            <a:off x="628650" y="401221"/>
            <a:ext cx="7886700" cy="1348065"/>
          </a:xfrm>
        </p:spPr>
        <p:txBody>
          <a:bodyPr>
            <a:normAutofit/>
          </a:bodyPr>
          <a:lstStyle/>
          <a:p>
            <a:r>
              <a:rPr kumimoji="0" lang="en-US" altLang="en-US" sz="4700" b="1" i="0" u="none" strike="noStrike" kern="1200" cap="none" spc="0" normalizeH="0" baseline="0" noProof="0" dirty="0">
                <a:ln>
                  <a:noFill/>
                </a:ln>
                <a:solidFill>
                  <a:srgbClr val="FFFFFF"/>
                </a:solidFill>
                <a:effectLst/>
                <a:uLnTx/>
                <a:uFillTx/>
                <a:latin typeface="Georgia" panose="02040502050405020303" pitchFamily="18" charset="0"/>
                <a:ea typeface="+mj-ea"/>
                <a:cs typeface="+mj-cs"/>
              </a:rPr>
              <a:t>Scoring for CAGE</a:t>
            </a:r>
            <a:endParaRPr lang="en-US" sz="4700" dirty="0">
              <a:solidFill>
                <a:srgbClr val="FFFFFF"/>
              </a:solidFill>
            </a:endParaRPr>
          </a:p>
        </p:txBody>
      </p:sp>
      <p:sp>
        <p:nvSpPr>
          <p:cNvPr id="3" name="Content Placeholder 2">
            <a:extLst>
              <a:ext uri="{FF2B5EF4-FFF2-40B4-BE49-F238E27FC236}">
                <a16:creationId xmlns:a16="http://schemas.microsoft.com/office/drawing/2014/main" id="{A407AB97-A8CD-4245-A233-ECC4FA31961C}"/>
              </a:ext>
            </a:extLst>
          </p:cNvPr>
          <p:cNvSpPr>
            <a:spLocks noGrp="1"/>
          </p:cNvSpPr>
          <p:nvPr>
            <p:ph idx="1"/>
          </p:nvPr>
        </p:nvSpPr>
        <p:spPr>
          <a:xfrm>
            <a:off x="628650" y="2586789"/>
            <a:ext cx="7886700" cy="3590174"/>
          </a:xfrm>
        </p:spPr>
        <p:txBody>
          <a:bodyPr>
            <a:noAutofit/>
          </a:bodyPr>
          <a:lstStyle/>
          <a:p>
            <a:pPr>
              <a:spcBef>
                <a:spcPts val="0"/>
              </a:spcBef>
              <a:spcAft>
                <a:spcPts val="600"/>
              </a:spcAft>
            </a:pPr>
            <a:r>
              <a:rPr lang="en-US" sz="2400" dirty="0">
                <a:latin typeface="Georgia" panose="02040502050405020303" pitchFamily="18" charset="0"/>
              </a:rPr>
              <a:t>Scoring: Item responses on the CAGE questions are scored 0 for "no" and 1 for "yes" answers, with a higher score being an indication of complicated grief A total score of two or greater is considered clinically significant. </a:t>
            </a:r>
            <a:r>
              <a:rPr lang="en-US" sz="2400" b="1" dirty="0">
                <a:latin typeface="Georgia" panose="02040502050405020303" pitchFamily="18" charset="0"/>
              </a:rPr>
              <a:t>*NOTE: The normal cutoff for the CAGE is two positive answers, however, the Consensus Panel recommends that the primary care clinicians lower the threshold to one positive answer to cast a wider net and identify more clients or patients who may have complicated grief. </a:t>
            </a:r>
          </a:p>
        </p:txBody>
      </p:sp>
    </p:spTree>
    <p:extLst>
      <p:ext uri="{BB962C8B-B14F-4D97-AF65-F5344CB8AC3E}">
        <p14:creationId xmlns:p14="http://schemas.microsoft.com/office/powerpoint/2010/main" val="23846765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4FEA0-3DFE-4B4E-8BEA-C8655D8D01EC}"/>
              </a:ext>
            </a:extLst>
          </p:cNvPr>
          <p:cNvSpPr>
            <a:spLocks noGrp="1"/>
          </p:cNvSpPr>
          <p:nvPr>
            <p:ph type="title"/>
          </p:nvPr>
        </p:nvSpPr>
        <p:spPr/>
        <p:txBody>
          <a:bodyPr>
            <a:normAutofit/>
          </a:bodyPr>
          <a:lstStyle/>
          <a:p>
            <a:r>
              <a:rPr lang="en-US" sz="3600" b="1" dirty="0">
                <a:latin typeface="Georgia" panose="02040502050405020303" pitchFamily="18" charset="0"/>
              </a:rPr>
              <a:t>For further assessments, you can use..</a:t>
            </a:r>
          </a:p>
        </p:txBody>
      </p:sp>
      <p:sp>
        <p:nvSpPr>
          <p:cNvPr id="3" name="Content Placeholder 2">
            <a:extLst>
              <a:ext uri="{FF2B5EF4-FFF2-40B4-BE49-F238E27FC236}">
                <a16:creationId xmlns:a16="http://schemas.microsoft.com/office/drawing/2014/main" id="{C072D9E7-4194-4F2E-BCF2-4B80C9F38366}"/>
              </a:ext>
            </a:extLst>
          </p:cNvPr>
          <p:cNvSpPr>
            <a:spLocks noGrp="1"/>
          </p:cNvSpPr>
          <p:nvPr>
            <p:ph idx="1"/>
          </p:nvPr>
        </p:nvSpPr>
        <p:spPr/>
        <p:txBody>
          <a:bodyPr>
            <a:normAutofit fontScale="70000" lnSpcReduction="20000"/>
          </a:bodyPr>
          <a:lstStyle/>
          <a:p>
            <a:pPr>
              <a:lnSpc>
                <a:spcPct val="120000"/>
              </a:lnSpc>
              <a:spcBef>
                <a:spcPts val="0"/>
              </a:spcBef>
            </a:pPr>
            <a:r>
              <a:rPr lang="en-US" dirty="0">
                <a:latin typeface="Georgia" panose="02040502050405020303" pitchFamily="18" charset="0"/>
              </a:rPr>
              <a:t>Beck’s Depression Inventory. Retrieved from </a:t>
            </a:r>
            <a:r>
              <a:rPr lang="en-US" dirty="0">
                <a:latin typeface="Georgia" panose="02040502050405020303" pitchFamily="18" charset="0"/>
                <a:hlinkClick r:id="rId3"/>
              </a:rPr>
              <a:t>Beck's Depression Inventory (ismanet.org)</a:t>
            </a:r>
            <a:r>
              <a:rPr lang="en-US" dirty="0">
                <a:latin typeface="Georgia" panose="02040502050405020303" pitchFamily="18" charset="0"/>
              </a:rPr>
              <a:t> </a:t>
            </a:r>
          </a:p>
          <a:p>
            <a:pPr>
              <a:lnSpc>
                <a:spcPct val="120000"/>
              </a:lnSpc>
              <a:spcBef>
                <a:spcPts val="0"/>
              </a:spcBef>
            </a:pPr>
            <a:r>
              <a:rPr lang="en-US" dirty="0">
                <a:latin typeface="Georgia" panose="02040502050405020303" pitchFamily="18" charset="0"/>
              </a:rPr>
              <a:t>Complicated Grief Assessment. Retrieved from </a:t>
            </a:r>
            <a:r>
              <a:rPr lang="en-US" dirty="0">
                <a:latin typeface="Georgia" panose="02040502050405020303" pitchFamily="18" charset="0"/>
                <a:hlinkClick r:id="rId4"/>
              </a:rPr>
              <a:t>Supporting Resources - MHPN Working Together to Recognise and Treat Complicated Grief.pdf</a:t>
            </a:r>
            <a:endParaRPr lang="en-US" dirty="0">
              <a:latin typeface="Georgia" panose="02040502050405020303" pitchFamily="18" charset="0"/>
            </a:endParaRPr>
          </a:p>
          <a:p>
            <a:pPr>
              <a:lnSpc>
                <a:spcPct val="120000"/>
              </a:lnSpc>
              <a:spcBef>
                <a:spcPts val="0"/>
              </a:spcBef>
            </a:pPr>
            <a:r>
              <a:rPr lang="en-US" dirty="0">
                <a:latin typeface="Georgia" panose="02040502050405020303" pitchFamily="18" charset="0"/>
              </a:rPr>
              <a:t>Grief/Depression Assessment Inventory. Retrieved from </a:t>
            </a:r>
            <a:r>
              <a:rPr lang="en-US" dirty="0">
                <a:latin typeface="Georgia" panose="02040502050405020303" pitchFamily="18" charset="0"/>
                <a:hlinkClick r:id="rId5"/>
              </a:rPr>
              <a:t>grief_depression_inventory.pdf (integraonline.org)</a:t>
            </a:r>
            <a:endParaRPr lang="en-US" dirty="0">
              <a:latin typeface="Georgia" panose="02040502050405020303" pitchFamily="18" charset="0"/>
            </a:endParaRPr>
          </a:p>
          <a:p>
            <a:pPr>
              <a:lnSpc>
                <a:spcPct val="120000"/>
              </a:lnSpc>
              <a:spcBef>
                <a:spcPts val="0"/>
              </a:spcBef>
            </a:pPr>
            <a:r>
              <a:rPr lang="en-US" dirty="0">
                <a:latin typeface="Georgia" panose="02040502050405020303" pitchFamily="18" charset="0"/>
              </a:rPr>
              <a:t>Inventory of Complicated Grief. Retrieved from </a:t>
            </a:r>
            <a:r>
              <a:rPr lang="en-US" dirty="0">
                <a:latin typeface="Georgia" panose="02040502050405020303" pitchFamily="18" charset="0"/>
                <a:hlinkClick r:id="rId6"/>
              </a:rPr>
              <a:t>Inventory of Complicated Grief – (cornell.edu)</a:t>
            </a:r>
            <a:endParaRPr lang="en-US" dirty="0">
              <a:latin typeface="Georgia" panose="02040502050405020303" pitchFamily="18" charset="0"/>
            </a:endParaRPr>
          </a:p>
          <a:p>
            <a:pPr>
              <a:lnSpc>
                <a:spcPct val="120000"/>
              </a:lnSpc>
              <a:spcBef>
                <a:spcPts val="0"/>
              </a:spcBef>
            </a:pPr>
            <a:r>
              <a:rPr lang="en-US" dirty="0">
                <a:latin typeface="Georgia" panose="02040502050405020303" pitchFamily="18" charset="0"/>
              </a:rPr>
              <a:t>Public Health Questionnaire (PH-9). Retrieved from </a:t>
            </a:r>
            <a:r>
              <a:rPr lang="en-US" dirty="0">
                <a:latin typeface="Georgia" panose="02040502050405020303" pitchFamily="18" charset="0"/>
                <a:hlinkClick r:id="rId7"/>
              </a:rPr>
              <a:t>Depression 03 Update (umich.edu)</a:t>
            </a:r>
            <a:endParaRPr lang="en-US" dirty="0">
              <a:latin typeface="Georgia" panose="02040502050405020303" pitchFamily="18" charset="0"/>
            </a:endParaRPr>
          </a:p>
          <a:p>
            <a:pPr>
              <a:lnSpc>
                <a:spcPct val="120000"/>
              </a:lnSpc>
              <a:spcBef>
                <a:spcPts val="0"/>
              </a:spcBef>
            </a:pPr>
            <a:r>
              <a:rPr lang="en-US" dirty="0">
                <a:latin typeface="Georgia" panose="02040502050405020303" pitchFamily="18" charset="0"/>
              </a:rPr>
              <a:t>The Burns and Depression Anxiety Checklist. Retrieved from </a:t>
            </a:r>
            <a:r>
              <a:rPr lang="en-US" dirty="0">
                <a:latin typeface="Georgia" panose="02040502050405020303" pitchFamily="18" charset="0"/>
                <a:hlinkClick r:id="rId8"/>
              </a:rPr>
              <a:t>Burns-Checklists.pdf (fspcares.org)</a:t>
            </a:r>
            <a:endParaRPr lang="en-US" dirty="0">
              <a:latin typeface="Georgia" panose="02040502050405020303" pitchFamily="18" charset="0"/>
            </a:endParaRPr>
          </a:p>
        </p:txBody>
      </p:sp>
    </p:spTree>
    <p:extLst>
      <p:ext uri="{BB962C8B-B14F-4D97-AF65-F5344CB8AC3E}">
        <p14:creationId xmlns:p14="http://schemas.microsoft.com/office/powerpoint/2010/main" val="19832190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8AAFBC-837A-4363-A9BD-BD1A404B5287}"/>
              </a:ext>
            </a:extLst>
          </p:cNvPr>
          <p:cNvSpPr>
            <a:spLocks noGrp="1"/>
          </p:cNvSpPr>
          <p:nvPr>
            <p:ph type="title"/>
          </p:nvPr>
        </p:nvSpPr>
        <p:spPr>
          <a:xfrm>
            <a:off x="628650" y="365125"/>
            <a:ext cx="4168866" cy="1325563"/>
          </a:xfrm>
        </p:spPr>
        <p:txBody>
          <a:bodyPr>
            <a:normAutofit/>
          </a:bodyPr>
          <a:lstStyle/>
          <a:p>
            <a:r>
              <a:rPr lang="en-US" sz="2800" b="1" dirty="0">
                <a:latin typeface="Georgia" panose="02040502050405020303" pitchFamily="18" charset="0"/>
              </a:rPr>
              <a:t>What is important about Brief Interventions?</a:t>
            </a:r>
            <a:endParaRPr lang="en-US" sz="2800" dirty="0">
              <a:latin typeface="Georgia" panose="02040502050405020303" pitchFamily="18" charset="0"/>
            </a:endParaRP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F60EEF01-905B-4283-A928-487799E4D6DF}"/>
              </a:ext>
            </a:extLst>
          </p:cNvPr>
          <p:cNvSpPr>
            <a:spLocks noGrp="1"/>
          </p:cNvSpPr>
          <p:nvPr>
            <p:ph idx="1"/>
          </p:nvPr>
        </p:nvSpPr>
        <p:spPr>
          <a:xfrm>
            <a:off x="628650" y="1825625"/>
            <a:ext cx="4168866" cy="4351338"/>
          </a:xfrm>
        </p:spPr>
        <p:txBody>
          <a:bodyPr>
            <a:normAutofit/>
          </a:bodyPr>
          <a:lstStyle/>
          <a:p>
            <a:r>
              <a:rPr lang="en-US" altLang="en-US" dirty="0">
                <a:latin typeface="Georgia" panose="02040502050405020303" pitchFamily="18" charset="0"/>
              </a:rPr>
              <a:t>Meeting the client where they are at to: </a:t>
            </a:r>
          </a:p>
          <a:p>
            <a:pPr lvl="1"/>
            <a:r>
              <a:rPr lang="en-US" altLang="en-US" dirty="0">
                <a:latin typeface="Georgia" panose="02040502050405020303" pitchFamily="18" charset="0"/>
              </a:rPr>
              <a:t>Deliver the most effective service</a:t>
            </a:r>
          </a:p>
          <a:p>
            <a:pPr lvl="1"/>
            <a:endParaRPr lang="en-US" altLang="en-US" dirty="0">
              <a:latin typeface="Georgia" panose="02040502050405020303" pitchFamily="18" charset="0"/>
            </a:endParaRPr>
          </a:p>
          <a:p>
            <a:pPr lvl="1"/>
            <a:r>
              <a:rPr lang="en-US" altLang="en-US" dirty="0">
                <a:latin typeface="Georgia" panose="02040502050405020303" pitchFamily="18" charset="0"/>
              </a:rPr>
              <a:t>Save time</a:t>
            </a:r>
          </a:p>
          <a:p>
            <a:pPr lvl="1"/>
            <a:endParaRPr lang="en-US" altLang="en-US" dirty="0">
              <a:latin typeface="Georgia" panose="02040502050405020303" pitchFamily="18" charset="0"/>
            </a:endParaRPr>
          </a:p>
          <a:p>
            <a:pPr lvl="1"/>
            <a:r>
              <a:rPr lang="en-US" altLang="en-US" dirty="0">
                <a:latin typeface="Georgia" panose="02040502050405020303" pitchFamily="18" charset="0"/>
              </a:rPr>
              <a:t>Dedicate limited financial resources</a:t>
            </a:r>
          </a:p>
          <a:p>
            <a:endParaRPr lang="en-US" dirty="0"/>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00234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544" y="847600"/>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8AAFBC-837A-4363-A9BD-BD1A404B5287}"/>
              </a:ext>
            </a:extLst>
          </p:cNvPr>
          <p:cNvSpPr>
            <a:spLocks noGrp="1"/>
          </p:cNvSpPr>
          <p:nvPr>
            <p:ph type="title"/>
          </p:nvPr>
        </p:nvSpPr>
        <p:spPr>
          <a:xfrm>
            <a:off x="1041958" y="1233241"/>
            <a:ext cx="2430380" cy="4064628"/>
          </a:xfrm>
        </p:spPr>
        <p:txBody>
          <a:bodyPr>
            <a:normAutofit/>
          </a:bodyPr>
          <a:lstStyle/>
          <a:p>
            <a:pPr>
              <a:lnSpc>
                <a:spcPct val="100000"/>
              </a:lnSpc>
            </a:pPr>
            <a:r>
              <a:rPr lang="en-US" sz="2400" b="1" dirty="0">
                <a:solidFill>
                  <a:srgbClr val="FFFFFF"/>
                </a:solidFill>
                <a:latin typeface="Georgia" panose="02040502050405020303" pitchFamily="18" charset="0"/>
              </a:rPr>
              <a:t>Brief Interventions/Brief Motivational Interventions</a:t>
            </a:r>
            <a:endParaRPr lang="en-US" sz="2400" dirty="0">
              <a:solidFill>
                <a:srgbClr val="FFFFFF"/>
              </a:solidFill>
              <a:latin typeface="Georgia" panose="02040502050405020303" pitchFamily="18" charset="0"/>
            </a:endParaRP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F60EEF01-905B-4283-A928-487799E4D6DF}"/>
              </a:ext>
            </a:extLst>
          </p:cNvPr>
          <p:cNvSpPr>
            <a:spLocks noGrp="1"/>
          </p:cNvSpPr>
          <p:nvPr>
            <p:ph idx="1"/>
          </p:nvPr>
        </p:nvSpPr>
        <p:spPr>
          <a:xfrm>
            <a:off x="4572000" y="820880"/>
            <a:ext cx="3943349" cy="4889350"/>
          </a:xfrm>
        </p:spPr>
        <p:txBody>
          <a:bodyPr anchor="t">
            <a:normAutofit/>
          </a:bodyPr>
          <a:lstStyle/>
          <a:p>
            <a:r>
              <a:rPr lang="en-US" altLang="en-US" dirty="0">
                <a:latin typeface="Georgia" panose="02040502050405020303" pitchFamily="18" charset="0"/>
              </a:rPr>
              <a:t>Sessions last 10-15 minutes and have four main elements:</a:t>
            </a:r>
          </a:p>
          <a:p>
            <a:pPr lvl="1"/>
            <a:r>
              <a:rPr lang="en-US" altLang="en-US" sz="2800" dirty="0">
                <a:latin typeface="Georgia" panose="02040502050405020303" pitchFamily="18" charset="0"/>
              </a:rPr>
              <a:t>Establish rapport</a:t>
            </a:r>
          </a:p>
          <a:p>
            <a:pPr lvl="1"/>
            <a:endParaRPr lang="en-US" altLang="en-US" sz="2800" dirty="0">
              <a:latin typeface="Georgia" panose="02040502050405020303" pitchFamily="18" charset="0"/>
            </a:endParaRPr>
          </a:p>
          <a:p>
            <a:pPr lvl="1"/>
            <a:r>
              <a:rPr lang="en-US" altLang="en-US" sz="2800" dirty="0">
                <a:latin typeface="Georgia" panose="02040502050405020303" pitchFamily="18" charset="0"/>
              </a:rPr>
              <a:t>Raise the topic</a:t>
            </a:r>
          </a:p>
          <a:p>
            <a:pPr lvl="1"/>
            <a:endParaRPr lang="en-US" altLang="en-US" sz="2800" dirty="0">
              <a:latin typeface="Georgia" panose="02040502050405020303" pitchFamily="18" charset="0"/>
            </a:endParaRPr>
          </a:p>
          <a:p>
            <a:pPr lvl="1"/>
            <a:r>
              <a:rPr lang="en-US" altLang="en-US" sz="2800" dirty="0">
                <a:latin typeface="Georgia" panose="02040502050405020303" pitchFamily="18" charset="0"/>
              </a:rPr>
              <a:t>Provide feedback</a:t>
            </a:r>
          </a:p>
          <a:p>
            <a:pPr lvl="1"/>
            <a:endParaRPr lang="en-US" altLang="en-US" sz="2800" dirty="0">
              <a:latin typeface="Georgia" panose="02040502050405020303" pitchFamily="18" charset="0"/>
            </a:endParaRPr>
          </a:p>
          <a:p>
            <a:pPr lvl="1"/>
            <a:r>
              <a:rPr lang="en-US" altLang="en-US" sz="2800" dirty="0">
                <a:latin typeface="Georgia" panose="02040502050405020303" pitchFamily="18" charset="0"/>
              </a:rPr>
              <a:t>Enhance motivation</a:t>
            </a:r>
            <a:endParaRPr lang="en-US" sz="2800" dirty="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53792"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9574197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A70624B-2458-4127-BF8B-A209062ED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3500" y="255102"/>
            <a:ext cx="5029050" cy="636159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BAE5E18-89E5-4B66-A4ED-71860A613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6944" y="393365"/>
            <a:ext cx="4773539"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48AAFBC-837A-4363-A9BD-BD1A404B5287}"/>
              </a:ext>
            </a:extLst>
          </p:cNvPr>
          <p:cNvSpPr>
            <a:spLocks noGrp="1"/>
          </p:cNvSpPr>
          <p:nvPr>
            <p:ph type="title"/>
          </p:nvPr>
        </p:nvSpPr>
        <p:spPr>
          <a:xfrm>
            <a:off x="4400905" y="892120"/>
            <a:ext cx="4085438" cy="1645920"/>
          </a:xfrm>
        </p:spPr>
        <p:txBody>
          <a:bodyPr>
            <a:normAutofit/>
          </a:bodyPr>
          <a:lstStyle/>
          <a:p>
            <a:r>
              <a:rPr lang="en-US" sz="3700" b="1" dirty="0">
                <a:latin typeface="Georgia" panose="02040502050405020303" pitchFamily="18" charset="0"/>
              </a:rPr>
              <a:t>Conducting a Brief Intervention…</a:t>
            </a:r>
          </a:p>
        </p:txBody>
      </p:sp>
      <p:pic>
        <p:nvPicPr>
          <p:cNvPr id="7" name="Graphic 6" descr="Laptop Secure">
            <a:extLst>
              <a:ext uri="{FF2B5EF4-FFF2-40B4-BE49-F238E27FC236}">
                <a16:creationId xmlns:a16="http://schemas.microsoft.com/office/drawing/2014/main" id="{1EAFF1AE-01C5-47EF-9823-07292E6BEB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664" y="2318446"/>
            <a:ext cx="2218495" cy="2218495"/>
          </a:xfrm>
          <a:prstGeom prst="rect">
            <a:avLst/>
          </a:prstGeom>
        </p:spPr>
      </p:pic>
      <p:sp>
        <p:nvSpPr>
          <p:cNvPr id="3" name="Content Placeholder 2">
            <a:extLst>
              <a:ext uri="{FF2B5EF4-FFF2-40B4-BE49-F238E27FC236}">
                <a16:creationId xmlns:a16="http://schemas.microsoft.com/office/drawing/2014/main" id="{F60EEF01-905B-4283-A928-487799E4D6DF}"/>
              </a:ext>
            </a:extLst>
          </p:cNvPr>
          <p:cNvSpPr>
            <a:spLocks noGrp="1"/>
          </p:cNvSpPr>
          <p:nvPr>
            <p:ph idx="1"/>
          </p:nvPr>
        </p:nvSpPr>
        <p:spPr>
          <a:xfrm>
            <a:off x="4400904" y="2679192"/>
            <a:ext cx="4085439" cy="3291840"/>
          </a:xfrm>
        </p:spPr>
        <p:txBody>
          <a:bodyPr>
            <a:normAutofit fontScale="92500"/>
          </a:bodyPr>
          <a:lstStyle/>
          <a:p>
            <a:pPr>
              <a:lnSpc>
                <a:spcPct val="100000"/>
              </a:lnSpc>
              <a:spcBef>
                <a:spcPts val="0"/>
              </a:spcBef>
              <a:defRPr/>
            </a:pPr>
            <a:r>
              <a:rPr lang="en-US" sz="2400" dirty="0">
                <a:latin typeface="Georgia" panose="02040502050405020303" pitchFamily="18" charset="0"/>
              </a:rPr>
              <a:t>Understand the client’s views of loss and what they feel about the loss in their life</a:t>
            </a:r>
          </a:p>
          <a:p>
            <a:pPr lvl="1">
              <a:lnSpc>
                <a:spcPct val="100000"/>
              </a:lnSpc>
              <a:spcBef>
                <a:spcPts val="0"/>
              </a:spcBef>
              <a:defRPr/>
            </a:pPr>
            <a:endParaRPr lang="en-US" dirty="0">
              <a:latin typeface="Georgia" panose="02040502050405020303" pitchFamily="18" charset="0"/>
            </a:endParaRPr>
          </a:p>
          <a:p>
            <a:pPr>
              <a:lnSpc>
                <a:spcPct val="100000"/>
              </a:lnSpc>
              <a:spcBef>
                <a:spcPts val="0"/>
              </a:spcBef>
              <a:defRPr/>
            </a:pPr>
            <a:r>
              <a:rPr lang="en-US" sz="2400" dirty="0">
                <a:latin typeface="Georgia" panose="02040502050405020303" pitchFamily="18" charset="0"/>
              </a:rPr>
              <a:t>Give information/feedback</a:t>
            </a:r>
          </a:p>
          <a:p>
            <a:pPr>
              <a:lnSpc>
                <a:spcPct val="100000"/>
              </a:lnSpc>
              <a:spcBef>
                <a:spcPts val="0"/>
              </a:spcBef>
              <a:defRPr/>
            </a:pPr>
            <a:endParaRPr lang="en-US" sz="2400" dirty="0">
              <a:latin typeface="Georgia" panose="02040502050405020303" pitchFamily="18" charset="0"/>
            </a:endParaRPr>
          </a:p>
          <a:p>
            <a:pPr>
              <a:lnSpc>
                <a:spcPct val="100000"/>
              </a:lnSpc>
              <a:spcBef>
                <a:spcPts val="0"/>
              </a:spcBef>
              <a:defRPr/>
            </a:pPr>
            <a:r>
              <a:rPr lang="en-US" sz="2400" dirty="0">
                <a:latin typeface="Georgia" panose="02040502050405020303" pitchFamily="18" charset="0"/>
              </a:rPr>
              <a:t>Negotiate a plan </a:t>
            </a:r>
          </a:p>
          <a:p>
            <a:pPr marL="274638" lvl="1" indent="0">
              <a:lnSpc>
                <a:spcPct val="100000"/>
              </a:lnSpc>
              <a:spcBef>
                <a:spcPts val="0"/>
              </a:spcBef>
              <a:buFont typeface="Wingdings" panose="05000000000000000000" pitchFamily="2" charset="2"/>
              <a:buNone/>
              <a:defRPr/>
            </a:pPr>
            <a:endParaRPr lang="en-US" dirty="0">
              <a:latin typeface="Georgia" panose="02040502050405020303" pitchFamily="18" charset="0"/>
            </a:endParaRPr>
          </a:p>
          <a:p>
            <a:pPr>
              <a:lnSpc>
                <a:spcPct val="100000"/>
              </a:lnSpc>
              <a:spcBef>
                <a:spcPts val="0"/>
              </a:spcBef>
              <a:defRPr/>
            </a:pPr>
            <a:r>
              <a:rPr lang="en-US" sz="2400" dirty="0">
                <a:latin typeface="Georgia" panose="02040502050405020303" pitchFamily="18" charset="0"/>
              </a:rPr>
              <a:t>Close</a:t>
            </a:r>
          </a:p>
          <a:p>
            <a:pPr>
              <a:defRPr/>
            </a:pPr>
            <a:endParaRPr lang="en-US" sz="2100" dirty="0">
              <a:latin typeface="Georgia" panose="02040502050405020303" pitchFamily="18" charset="0"/>
            </a:endParaRPr>
          </a:p>
          <a:p>
            <a:endParaRPr lang="en-US" sz="2100" dirty="0"/>
          </a:p>
        </p:txBody>
      </p:sp>
    </p:spTree>
    <p:extLst>
      <p:ext uri="{BB962C8B-B14F-4D97-AF65-F5344CB8AC3E}">
        <p14:creationId xmlns:p14="http://schemas.microsoft.com/office/powerpoint/2010/main" val="10241275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8AAFBC-837A-4363-A9BD-BD1A404B5287}"/>
              </a:ext>
            </a:extLst>
          </p:cNvPr>
          <p:cNvSpPr>
            <a:spLocks noGrp="1"/>
          </p:cNvSpPr>
          <p:nvPr>
            <p:ph type="title"/>
          </p:nvPr>
        </p:nvSpPr>
        <p:spPr>
          <a:xfrm>
            <a:off x="723899" y="851517"/>
            <a:ext cx="3848096" cy="1461778"/>
          </a:xfrm>
        </p:spPr>
        <p:txBody>
          <a:bodyPr>
            <a:normAutofit/>
          </a:bodyPr>
          <a:lstStyle/>
          <a:p>
            <a:r>
              <a:rPr lang="en-US" sz="3200" b="1" dirty="0">
                <a:latin typeface="Georgia" panose="02040502050405020303" pitchFamily="18" charset="0"/>
              </a:rPr>
              <a:t>Brief Negotiated Interview…</a:t>
            </a:r>
          </a:p>
        </p:txBody>
      </p:sp>
      <p:sp>
        <p:nvSpPr>
          <p:cNvPr id="3" name="Content Placeholder 2">
            <a:extLst>
              <a:ext uri="{FF2B5EF4-FFF2-40B4-BE49-F238E27FC236}">
                <a16:creationId xmlns:a16="http://schemas.microsoft.com/office/drawing/2014/main" id="{F60EEF01-905B-4283-A928-487799E4D6DF}"/>
              </a:ext>
            </a:extLst>
          </p:cNvPr>
          <p:cNvSpPr>
            <a:spLocks noGrp="1"/>
          </p:cNvSpPr>
          <p:nvPr>
            <p:ph idx="1"/>
          </p:nvPr>
        </p:nvSpPr>
        <p:spPr>
          <a:xfrm>
            <a:off x="723900" y="2470248"/>
            <a:ext cx="3036258" cy="3536236"/>
          </a:xfrm>
        </p:spPr>
        <p:txBody>
          <a:bodyPr>
            <a:normAutofit fontScale="25000" lnSpcReduction="20000"/>
          </a:bodyPr>
          <a:lstStyle/>
          <a:p>
            <a:pPr>
              <a:lnSpc>
                <a:spcPct val="120000"/>
              </a:lnSpc>
              <a:spcBef>
                <a:spcPts val="0"/>
              </a:spcBef>
            </a:pPr>
            <a:r>
              <a:rPr lang="en-US" sz="11200" i="0" u="none" strike="noStrike" baseline="0" dirty="0">
                <a:latin typeface="Georgia" panose="02040502050405020303" pitchFamily="18" charset="0"/>
              </a:rPr>
              <a:t>Engagement</a:t>
            </a:r>
          </a:p>
          <a:p>
            <a:pPr>
              <a:lnSpc>
                <a:spcPct val="120000"/>
              </a:lnSpc>
              <a:spcBef>
                <a:spcPts val="0"/>
              </a:spcBef>
            </a:pPr>
            <a:r>
              <a:rPr lang="en-US" sz="11200" b="0" dirty="0">
                <a:latin typeface="Georgia" panose="02040502050405020303" pitchFamily="18" charset="0"/>
              </a:rPr>
              <a:t>Pros &amp; Cons</a:t>
            </a:r>
          </a:p>
          <a:p>
            <a:pPr>
              <a:lnSpc>
                <a:spcPct val="120000"/>
              </a:lnSpc>
              <a:spcBef>
                <a:spcPts val="0"/>
              </a:spcBef>
            </a:pPr>
            <a:r>
              <a:rPr lang="en-US" sz="11200" b="0" i="0" u="none" strike="noStrike" baseline="0" dirty="0">
                <a:latin typeface="Georgia" panose="02040502050405020303" pitchFamily="18" charset="0"/>
              </a:rPr>
              <a:t>Feedback</a:t>
            </a:r>
          </a:p>
          <a:p>
            <a:pPr>
              <a:lnSpc>
                <a:spcPct val="120000"/>
              </a:lnSpc>
              <a:spcBef>
                <a:spcPts val="0"/>
              </a:spcBef>
            </a:pPr>
            <a:r>
              <a:rPr lang="en-US" sz="11200" dirty="0">
                <a:latin typeface="Georgia" panose="02040502050405020303" pitchFamily="18" charset="0"/>
              </a:rPr>
              <a:t>Readiness Ruler</a:t>
            </a:r>
          </a:p>
          <a:p>
            <a:pPr>
              <a:lnSpc>
                <a:spcPct val="120000"/>
              </a:lnSpc>
              <a:spcBef>
                <a:spcPts val="0"/>
              </a:spcBef>
            </a:pPr>
            <a:r>
              <a:rPr lang="en-US" sz="11200" b="0" i="0" u="none" strike="noStrike" baseline="0" dirty="0">
                <a:latin typeface="Georgia" panose="02040502050405020303" pitchFamily="18" charset="0"/>
              </a:rPr>
              <a:t>Nego</a:t>
            </a:r>
            <a:r>
              <a:rPr lang="en-US" sz="11200" dirty="0">
                <a:latin typeface="Georgia" panose="02040502050405020303" pitchFamily="18" charset="0"/>
              </a:rPr>
              <a:t>tiate Action Plan</a:t>
            </a:r>
          </a:p>
          <a:p>
            <a:pPr>
              <a:lnSpc>
                <a:spcPct val="120000"/>
              </a:lnSpc>
              <a:spcBef>
                <a:spcPts val="0"/>
              </a:spcBef>
            </a:pPr>
            <a:r>
              <a:rPr lang="en-US" sz="11200" b="0" i="0" u="none" strike="noStrike" baseline="0" dirty="0">
                <a:latin typeface="Georgia" panose="02040502050405020303" pitchFamily="18" charset="0"/>
              </a:rPr>
              <a:t>Summarize and Thank</a:t>
            </a:r>
          </a:p>
          <a:p>
            <a:endParaRPr lang="en-US" altLang="en-US" sz="8600" dirty="0">
              <a:latin typeface="Georgia" panose="02040502050405020303" pitchFamily="18" charset="0"/>
            </a:endParaRPr>
          </a:p>
          <a:p>
            <a:pPr marL="0" indent="0">
              <a:spcBef>
                <a:spcPts val="0"/>
              </a:spcBef>
              <a:buNone/>
            </a:pPr>
            <a:endParaRPr lang="en-US" sz="8600" b="0" i="0" u="none" strike="noStrike" baseline="0" dirty="0">
              <a:latin typeface="Georgia" panose="02040502050405020303" pitchFamily="18" charset="0"/>
            </a:endParaRPr>
          </a:p>
          <a:p>
            <a:pPr marL="0" indent="0">
              <a:spcBef>
                <a:spcPts val="0"/>
              </a:spcBef>
              <a:buNone/>
            </a:pPr>
            <a:r>
              <a:rPr lang="en-US" sz="8600" b="1" i="0" u="none" strike="noStrike" baseline="0" dirty="0">
                <a:latin typeface="Georgia" panose="02040502050405020303" pitchFamily="18" charset="0"/>
              </a:rPr>
              <a:t> </a:t>
            </a:r>
            <a:endParaRPr lang="en-US" sz="8600" b="0" i="0" u="none" strike="noStrike" baseline="0" dirty="0">
              <a:latin typeface="Georgia" panose="02040502050405020303" pitchFamily="18" charset="0"/>
            </a:endParaRPr>
          </a:p>
          <a:p>
            <a:endParaRPr lang="en-US" altLang="en-US" sz="1900" dirty="0"/>
          </a:p>
          <a:p>
            <a:endParaRPr lang="en-US" sz="1900" dirty="0"/>
          </a:p>
        </p:txBody>
      </p:sp>
      <p:sp>
        <p:nvSpPr>
          <p:cNvPr id="19" name="Freeform: Shape 18">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32777" y="851518"/>
            <a:ext cx="4638605"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Graphic 6" descr="Handshake">
            <a:extLst>
              <a:ext uri="{FF2B5EF4-FFF2-40B4-BE49-F238E27FC236}">
                <a16:creationId xmlns:a16="http://schemas.microsoft.com/office/drawing/2014/main" id="{CF61AAFC-4B85-43FB-B65C-4FFC3A1526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51497" y="2507636"/>
            <a:ext cx="2413000" cy="2413000"/>
          </a:xfrm>
          <a:prstGeom prst="rect">
            <a:avLst/>
          </a:prstGeom>
        </p:spPr>
      </p:pic>
    </p:spTree>
    <p:extLst>
      <p:ext uri="{BB962C8B-B14F-4D97-AF65-F5344CB8AC3E}">
        <p14:creationId xmlns:p14="http://schemas.microsoft.com/office/powerpoint/2010/main" val="2277858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0BEAEC8-4E88-46AA-801C-EE35E292AD95}"/>
              </a:ext>
            </a:extLst>
          </p:cNvPr>
          <p:cNvSpPr>
            <a:spLocks noGrp="1"/>
          </p:cNvSpPr>
          <p:nvPr>
            <p:ph type="title"/>
          </p:nvPr>
        </p:nvSpPr>
        <p:spPr>
          <a:xfrm>
            <a:off x="630936" y="548640"/>
            <a:ext cx="2700645" cy="5431536"/>
          </a:xfrm>
        </p:spPr>
        <p:txBody>
          <a:bodyPr>
            <a:normAutofit/>
          </a:bodyPr>
          <a:lstStyle/>
          <a:p>
            <a:r>
              <a:rPr lang="en-US" sz="3300" b="1" dirty="0">
                <a:latin typeface="Georgia" panose="02040502050405020303" pitchFamily="18" charset="0"/>
              </a:rPr>
              <a:t>Enhance Motivation to Change</a:t>
            </a:r>
          </a:p>
        </p:txBody>
      </p:sp>
      <p:sp>
        <p:nvSpPr>
          <p:cNvPr id="14"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0FBD7B5-0DC4-4DA9-99C3-E623BAB1391F}"/>
              </a:ext>
            </a:extLst>
          </p:cNvPr>
          <p:cNvSpPr>
            <a:spLocks noGrp="1"/>
          </p:cNvSpPr>
          <p:nvPr>
            <p:ph idx="1"/>
          </p:nvPr>
        </p:nvSpPr>
        <p:spPr>
          <a:xfrm>
            <a:off x="3844813" y="552091"/>
            <a:ext cx="4668251" cy="5431536"/>
          </a:xfrm>
        </p:spPr>
        <p:txBody>
          <a:bodyPr anchor="ctr">
            <a:normAutofit fontScale="70000" lnSpcReduction="20000"/>
          </a:bodyPr>
          <a:lstStyle/>
          <a:p>
            <a:pPr marL="205740" lvl="1" indent="0">
              <a:lnSpc>
                <a:spcPct val="110000"/>
              </a:lnSpc>
              <a:spcBef>
                <a:spcPts val="0"/>
              </a:spcBef>
              <a:buNone/>
              <a:defRPr/>
            </a:pPr>
            <a:endParaRPr lang="en-US" sz="1900" dirty="0">
              <a:latin typeface="Georgia" panose="02040502050405020303" pitchFamily="18" charset="0"/>
            </a:endParaRPr>
          </a:p>
          <a:p>
            <a:pPr marL="205740" lvl="1" indent="0">
              <a:lnSpc>
                <a:spcPct val="110000"/>
              </a:lnSpc>
              <a:spcBef>
                <a:spcPts val="0"/>
              </a:spcBef>
              <a:buNone/>
              <a:defRPr/>
            </a:pPr>
            <a:endParaRPr lang="en-US" sz="1900" dirty="0">
              <a:latin typeface="Georgia" panose="02040502050405020303" pitchFamily="18" charset="0"/>
            </a:endParaRPr>
          </a:p>
          <a:p>
            <a:pPr marL="205740" lvl="1" indent="0">
              <a:lnSpc>
                <a:spcPct val="120000"/>
              </a:lnSpc>
              <a:spcBef>
                <a:spcPts val="0"/>
              </a:spcBef>
              <a:buNone/>
              <a:defRPr/>
            </a:pPr>
            <a:r>
              <a:rPr lang="en-US" sz="2300" dirty="0">
                <a:latin typeface="Georgia" panose="02040502050405020303" pitchFamily="18" charset="0"/>
              </a:rPr>
              <a:t>Use readiness and confidence scale:</a:t>
            </a:r>
          </a:p>
          <a:p>
            <a:pPr marL="240030" lvl="1" indent="0">
              <a:lnSpc>
                <a:spcPct val="120000"/>
              </a:lnSpc>
              <a:spcBef>
                <a:spcPts val="0"/>
              </a:spcBef>
              <a:buNone/>
              <a:defRPr/>
            </a:pPr>
            <a:r>
              <a:rPr lang="en-US" sz="2300" dirty="0">
                <a:latin typeface="Georgia" panose="02040502050405020303" pitchFamily="18" charset="0"/>
              </a:rPr>
              <a:t>	Readiness scale = “On a scale of 0-10, how ready are you to get counseling or move towards the future? A 10 would mean you are fully ready to change and a 0 means you are not at all ready.” . If clients score a low number, then ask “What would need to happen for you to be at a higher number?”</a:t>
            </a:r>
          </a:p>
          <a:p>
            <a:pPr marL="240030" lvl="1" indent="0">
              <a:lnSpc>
                <a:spcPct val="120000"/>
              </a:lnSpc>
              <a:spcBef>
                <a:spcPts val="0"/>
              </a:spcBef>
              <a:buNone/>
              <a:defRPr/>
            </a:pPr>
            <a:endParaRPr lang="en-US" sz="2300" dirty="0">
              <a:latin typeface="Georgia" panose="02040502050405020303" pitchFamily="18" charset="0"/>
            </a:endParaRPr>
          </a:p>
          <a:p>
            <a:pPr marL="240030" lvl="1" indent="0">
              <a:lnSpc>
                <a:spcPct val="120000"/>
              </a:lnSpc>
              <a:spcBef>
                <a:spcPts val="0"/>
              </a:spcBef>
              <a:buNone/>
              <a:defRPr/>
            </a:pPr>
            <a:r>
              <a:rPr lang="en-US" sz="2300" dirty="0">
                <a:latin typeface="Georgia" panose="02040502050405020303" pitchFamily="18" charset="0"/>
              </a:rPr>
              <a:t>	Confidence Scale = “On a scale of 0-10, how confident do you feel to make changes in your life after your loss? .” “A 10 would mean total confidence and a 0 means no confidence at all.” If clients score a low number on the confidence scale, then ask “What needs to happen for you to feel confident?” Allow clients to discuss.  </a:t>
            </a:r>
          </a:p>
          <a:p>
            <a:pPr marL="0" lvl="8" indent="0">
              <a:lnSpc>
                <a:spcPct val="120000"/>
              </a:lnSpc>
              <a:spcBef>
                <a:spcPts val="0"/>
              </a:spcBef>
              <a:buClr>
                <a:srgbClr val="D16349"/>
              </a:buClr>
              <a:buSzPct val="85000"/>
              <a:buNone/>
              <a:defRPr/>
            </a:pPr>
            <a:endParaRPr lang="en-US" sz="2300" dirty="0">
              <a:latin typeface="Georgia" panose="02040502050405020303" pitchFamily="18" charset="0"/>
            </a:endParaRPr>
          </a:p>
          <a:p>
            <a:pPr marL="0" lvl="8" indent="0">
              <a:lnSpc>
                <a:spcPct val="120000"/>
              </a:lnSpc>
              <a:spcBef>
                <a:spcPts val="0"/>
              </a:spcBef>
              <a:buClr>
                <a:srgbClr val="D16349"/>
              </a:buClr>
              <a:buSzPct val="85000"/>
              <a:buNone/>
              <a:defRPr/>
            </a:pPr>
            <a:endParaRPr lang="en-US" sz="2300" dirty="0">
              <a:latin typeface="Georgia" panose="02040502050405020303" pitchFamily="18" charset="0"/>
            </a:endParaRPr>
          </a:p>
          <a:p>
            <a:pPr marL="0" lvl="8" indent="0">
              <a:lnSpc>
                <a:spcPct val="110000"/>
              </a:lnSpc>
              <a:spcBef>
                <a:spcPts val="0"/>
              </a:spcBef>
              <a:buClr>
                <a:srgbClr val="D16349"/>
              </a:buClr>
              <a:buSzPct val="85000"/>
              <a:buNone/>
              <a:defRPr/>
            </a:pPr>
            <a:endParaRPr lang="en-US" dirty="0">
              <a:latin typeface="Georgia" panose="02040502050405020303" pitchFamily="18" charset="0"/>
            </a:endParaRPr>
          </a:p>
          <a:p>
            <a:pPr marL="0" lvl="8" indent="0" algn="r">
              <a:lnSpc>
                <a:spcPct val="110000"/>
              </a:lnSpc>
              <a:spcBef>
                <a:spcPts val="0"/>
              </a:spcBef>
              <a:buClr>
                <a:srgbClr val="D16349"/>
              </a:buClr>
              <a:buSzPct val="85000"/>
              <a:buNone/>
              <a:defRPr/>
            </a:pPr>
            <a:r>
              <a:rPr lang="en-US" sz="1100" dirty="0">
                <a:latin typeface="Georgia" panose="02040502050405020303" pitchFamily="18" charset="0"/>
              </a:rPr>
              <a:t>MA SBIRT, 2012</a:t>
            </a:r>
          </a:p>
          <a:p>
            <a:endParaRPr lang="en-US" sz="1800" dirty="0"/>
          </a:p>
        </p:txBody>
      </p:sp>
    </p:spTree>
    <p:extLst>
      <p:ext uri="{BB962C8B-B14F-4D97-AF65-F5344CB8AC3E}">
        <p14:creationId xmlns:p14="http://schemas.microsoft.com/office/powerpoint/2010/main" val="35062607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94928-C7B2-4142-982B-DDF2077AA432}"/>
              </a:ext>
            </a:extLst>
          </p:cNvPr>
          <p:cNvSpPr>
            <a:spLocks noGrp="1"/>
          </p:cNvSpPr>
          <p:nvPr>
            <p:ph type="title"/>
          </p:nvPr>
        </p:nvSpPr>
        <p:spPr>
          <a:xfrm>
            <a:off x="325121" y="3433763"/>
            <a:ext cx="2397760" cy="2743200"/>
          </a:xfrm>
        </p:spPr>
        <p:txBody>
          <a:bodyPr anchor="t">
            <a:normAutofit/>
          </a:bodyPr>
          <a:lstStyle/>
          <a:p>
            <a:pPr algn="ctr"/>
            <a:r>
              <a:rPr lang="en-US" sz="2600" b="1" dirty="0">
                <a:latin typeface="Georgia" panose="02040502050405020303" pitchFamily="18" charset="0"/>
              </a:rPr>
              <a:t>Using Motivational Interviewing </a:t>
            </a:r>
          </a:p>
        </p:txBody>
      </p:sp>
      <p:sp>
        <p:nvSpPr>
          <p:cNvPr id="12" name="Rectangle 11">
            <a:extLst>
              <a:ext uri="{FF2B5EF4-FFF2-40B4-BE49-F238E27FC236}">
                <a16:creationId xmlns:a16="http://schemas.microsoft.com/office/drawing/2014/main" id="{BE0C1D5B-DAD5-442B-92B7-5C2B73978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4593"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7" name="Graphic 6" descr="Customer Review">
            <a:extLst>
              <a:ext uri="{FF2B5EF4-FFF2-40B4-BE49-F238E27FC236}">
                <a16:creationId xmlns:a16="http://schemas.microsoft.com/office/drawing/2014/main" id="{1EF7B77D-CB3A-457A-B38F-B795407452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1100" y="2144828"/>
            <a:ext cx="685800" cy="685800"/>
          </a:xfrm>
          <a:prstGeom prst="rect">
            <a:avLst/>
          </a:prstGeom>
        </p:spPr>
      </p:pic>
      <p:sp>
        <p:nvSpPr>
          <p:cNvPr id="3" name="Content Placeholder 2">
            <a:extLst>
              <a:ext uri="{FF2B5EF4-FFF2-40B4-BE49-F238E27FC236}">
                <a16:creationId xmlns:a16="http://schemas.microsoft.com/office/drawing/2014/main" id="{000C83A3-A5BF-4D66-A4BA-98C4DB836B21}"/>
              </a:ext>
            </a:extLst>
          </p:cNvPr>
          <p:cNvSpPr>
            <a:spLocks noGrp="1"/>
          </p:cNvSpPr>
          <p:nvPr>
            <p:ph idx="1"/>
          </p:nvPr>
        </p:nvSpPr>
        <p:spPr>
          <a:xfrm>
            <a:off x="3048000" y="643467"/>
            <a:ext cx="5467349" cy="5533496"/>
          </a:xfrm>
        </p:spPr>
        <p:txBody>
          <a:bodyPr anchor="ctr">
            <a:normAutofit/>
          </a:bodyPr>
          <a:lstStyle/>
          <a:p>
            <a:pPr marL="0" indent="0">
              <a:buNone/>
              <a:defRPr/>
            </a:pPr>
            <a:r>
              <a:rPr lang="en-US" dirty="0">
                <a:latin typeface="Georgia" panose="02040502050405020303" pitchFamily="18" charset="0"/>
                <a:cs typeface="Times New Roman" panose="02020603050405020304" pitchFamily="18" charset="0"/>
              </a:rPr>
              <a:t>Motivational Interviewing encourage clients to talk, explore ambivalence about their grief and losses, and to clarify their reasons for taking this moving forward and taking this journey. </a:t>
            </a:r>
          </a:p>
          <a:p>
            <a:pPr>
              <a:defRPr/>
            </a:pPr>
            <a:r>
              <a:rPr lang="en-US" dirty="0">
                <a:latin typeface="Georgia" panose="02040502050405020303" pitchFamily="18" charset="0"/>
                <a:cs typeface="Times New Roman" panose="02020603050405020304" pitchFamily="18" charset="0"/>
              </a:rPr>
              <a:t>To apply motivational interviewing tools, apply the acronym OARS:</a:t>
            </a:r>
          </a:p>
          <a:p>
            <a:pPr lvl="2">
              <a:defRPr/>
            </a:pPr>
            <a:r>
              <a:rPr lang="en-US" b="1" dirty="0">
                <a:latin typeface="Georgia" panose="02040502050405020303" pitchFamily="18" charset="0"/>
                <a:cs typeface="Times New Roman" panose="02020603050405020304" pitchFamily="18" charset="0"/>
              </a:rPr>
              <a:t>Open questions</a:t>
            </a:r>
            <a:endParaRPr lang="en-US" dirty="0">
              <a:latin typeface="Georgia" panose="02040502050405020303" pitchFamily="18" charset="0"/>
              <a:cs typeface="Times New Roman" panose="02020603050405020304" pitchFamily="18" charset="0"/>
            </a:endParaRPr>
          </a:p>
          <a:p>
            <a:pPr lvl="2">
              <a:defRPr/>
            </a:pPr>
            <a:r>
              <a:rPr lang="en-US" b="1" dirty="0">
                <a:latin typeface="Georgia" panose="02040502050405020303" pitchFamily="18" charset="0"/>
                <a:cs typeface="Times New Roman" panose="02020603050405020304" pitchFamily="18" charset="0"/>
              </a:rPr>
              <a:t>Affirmations </a:t>
            </a:r>
          </a:p>
          <a:p>
            <a:pPr lvl="2">
              <a:defRPr/>
            </a:pPr>
            <a:r>
              <a:rPr lang="en-US" altLang="en-US" b="1" dirty="0">
                <a:latin typeface="Georgia" panose="02040502050405020303" pitchFamily="18" charset="0"/>
                <a:cs typeface="Times New Roman" panose="02020603050405020304" pitchFamily="18" charset="0"/>
              </a:rPr>
              <a:t>Reflective listening</a:t>
            </a:r>
            <a:endParaRPr lang="en-US" altLang="en-US" dirty="0">
              <a:latin typeface="Georgia" panose="02040502050405020303" pitchFamily="18" charset="0"/>
              <a:cs typeface="Times New Roman" panose="02020603050405020304" pitchFamily="18" charset="0"/>
            </a:endParaRPr>
          </a:p>
          <a:p>
            <a:pPr lvl="2">
              <a:defRPr/>
            </a:pPr>
            <a:r>
              <a:rPr lang="en-US" b="1" dirty="0">
                <a:latin typeface="Georgia" panose="02040502050405020303" pitchFamily="18" charset="0"/>
                <a:cs typeface="Times New Roman" panose="02020603050405020304" pitchFamily="18" charset="0"/>
              </a:rPr>
              <a:t>Summarize</a:t>
            </a:r>
          </a:p>
          <a:p>
            <a:pPr lvl="2">
              <a:defRPr/>
            </a:pPr>
            <a:endParaRPr lang="en-US" dirty="0">
              <a:latin typeface="Georgia" panose="02040502050405020303" pitchFamily="18" charset="0"/>
              <a:cs typeface="Times New Roman" panose="02020603050405020304" pitchFamily="18" charset="0"/>
            </a:endParaRPr>
          </a:p>
          <a:p>
            <a:pPr lvl="2">
              <a:defRPr/>
            </a:pPr>
            <a:endParaRPr lang="en-US" dirty="0"/>
          </a:p>
        </p:txBody>
      </p:sp>
    </p:spTree>
    <p:extLst>
      <p:ext uri="{BB962C8B-B14F-4D97-AF65-F5344CB8AC3E}">
        <p14:creationId xmlns:p14="http://schemas.microsoft.com/office/powerpoint/2010/main" val="25007453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E33EF82-457E-43F0-9DB5-DE16BDE930F6}"/>
              </a:ext>
            </a:extLst>
          </p:cNvPr>
          <p:cNvSpPr>
            <a:spLocks noGrp="1"/>
          </p:cNvSpPr>
          <p:nvPr>
            <p:ph type="title"/>
          </p:nvPr>
        </p:nvSpPr>
        <p:spPr>
          <a:xfrm>
            <a:off x="3973321" y="329184"/>
            <a:ext cx="4688333" cy="1783080"/>
          </a:xfrm>
        </p:spPr>
        <p:txBody>
          <a:bodyPr anchor="b">
            <a:normAutofit/>
          </a:bodyPr>
          <a:lstStyle/>
          <a:p>
            <a:r>
              <a:rPr lang="en-US" sz="4700" b="1" dirty="0">
                <a:latin typeface="Georgia" panose="02040502050405020303" pitchFamily="18" charset="0"/>
              </a:rPr>
              <a:t>Elicit-Provide-Elicit</a:t>
            </a:r>
          </a:p>
        </p:txBody>
      </p:sp>
      <p:pic>
        <p:nvPicPr>
          <p:cNvPr id="5" name="Picture 4" descr="Desk with stethoscope and computer keyboard">
            <a:extLst>
              <a:ext uri="{FF2B5EF4-FFF2-40B4-BE49-F238E27FC236}">
                <a16:creationId xmlns:a16="http://schemas.microsoft.com/office/drawing/2014/main" id="{74BA54EA-5C51-41D3-8B26-365C6048E9AC}"/>
              </a:ext>
            </a:extLst>
          </p:cNvPr>
          <p:cNvPicPr>
            <a:picLocks noChangeAspect="1"/>
          </p:cNvPicPr>
          <p:nvPr/>
        </p:nvPicPr>
        <p:blipFill rotWithShape="1">
          <a:blip r:embed="rId3"/>
          <a:srcRect l="60477" r="5525" b="-1"/>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646B292-FEAF-4874-9CBA-3F39286FBAAD}"/>
              </a:ext>
            </a:extLst>
          </p:cNvPr>
          <p:cNvSpPr>
            <a:spLocks noGrp="1"/>
          </p:cNvSpPr>
          <p:nvPr>
            <p:ph idx="1"/>
          </p:nvPr>
        </p:nvSpPr>
        <p:spPr>
          <a:xfrm>
            <a:off x="3973321" y="2706624"/>
            <a:ext cx="4688333" cy="3483864"/>
          </a:xfrm>
        </p:spPr>
        <p:txBody>
          <a:bodyPr>
            <a:normAutofit lnSpcReduction="10000"/>
          </a:bodyPr>
          <a:lstStyle/>
          <a:p>
            <a:pPr>
              <a:buClr>
                <a:srgbClr val="F07F09"/>
              </a:buClr>
            </a:pPr>
            <a:r>
              <a:rPr lang="en-US" altLang="en-US" sz="2400" dirty="0">
                <a:latin typeface="Georgia" panose="02040502050405020303" pitchFamily="18" charset="0"/>
                <a:cs typeface="Times New Roman" panose="02020603050405020304" pitchFamily="18" charset="0"/>
              </a:rPr>
              <a:t>In motivational interviewing , you could </a:t>
            </a:r>
            <a:r>
              <a:rPr lang="en-US" altLang="en-US" sz="2400" b="1" dirty="0">
                <a:latin typeface="Georgia" panose="02040502050405020303" pitchFamily="18" charset="0"/>
                <a:cs typeface="Times New Roman" panose="02020603050405020304" pitchFamily="18" charset="0"/>
              </a:rPr>
              <a:t>elicit-provide-elicit:</a:t>
            </a:r>
          </a:p>
          <a:p>
            <a:pPr lvl="2">
              <a:buClr>
                <a:srgbClr val="F07F09"/>
              </a:buClr>
            </a:pPr>
            <a:r>
              <a:rPr lang="en-US" altLang="en-US" sz="2400" dirty="0">
                <a:latin typeface="Georgia" panose="02040502050405020303" pitchFamily="18" charset="0"/>
                <a:cs typeface="Times New Roman" panose="02020603050405020304" pitchFamily="18" charset="0"/>
              </a:rPr>
              <a:t>Elicit what the client knows</a:t>
            </a:r>
          </a:p>
          <a:p>
            <a:pPr lvl="2">
              <a:buClr>
                <a:srgbClr val="F07F09"/>
              </a:buClr>
            </a:pPr>
            <a:endParaRPr lang="en-US" altLang="en-US" sz="2400" dirty="0">
              <a:latin typeface="Georgia" panose="02040502050405020303" pitchFamily="18" charset="0"/>
              <a:cs typeface="Times New Roman" panose="02020603050405020304" pitchFamily="18" charset="0"/>
            </a:endParaRPr>
          </a:p>
          <a:p>
            <a:pPr lvl="2">
              <a:buClr>
                <a:srgbClr val="F07F09"/>
              </a:buClr>
            </a:pPr>
            <a:r>
              <a:rPr lang="en-US" altLang="en-US" sz="2400" dirty="0">
                <a:latin typeface="Georgia" panose="02040502050405020303" pitchFamily="18" charset="0"/>
                <a:cs typeface="Times New Roman" panose="02020603050405020304" pitchFamily="18" charset="0"/>
              </a:rPr>
              <a:t>Provide new information</a:t>
            </a:r>
          </a:p>
          <a:p>
            <a:pPr lvl="2">
              <a:buClr>
                <a:srgbClr val="F07F09"/>
              </a:buClr>
            </a:pPr>
            <a:endParaRPr lang="en-US" altLang="en-US" sz="2400" dirty="0">
              <a:latin typeface="Georgia" panose="02040502050405020303" pitchFamily="18" charset="0"/>
              <a:cs typeface="Times New Roman" panose="02020603050405020304" pitchFamily="18" charset="0"/>
            </a:endParaRPr>
          </a:p>
          <a:p>
            <a:pPr lvl="2">
              <a:buClr>
                <a:srgbClr val="F07F09"/>
              </a:buClr>
            </a:pPr>
            <a:r>
              <a:rPr lang="en-US" altLang="en-US" sz="2400" dirty="0">
                <a:latin typeface="Georgia" panose="02040502050405020303" pitchFamily="18" charset="0"/>
                <a:cs typeface="Times New Roman" panose="02020603050405020304" pitchFamily="18" charset="0"/>
              </a:rPr>
              <a:t>Elicit the client’s response</a:t>
            </a:r>
          </a:p>
          <a:p>
            <a:pPr marL="0" indent="0">
              <a:buNone/>
            </a:pPr>
            <a:endParaRPr lang="en-US" sz="1900" dirty="0"/>
          </a:p>
        </p:txBody>
      </p:sp>
    </p:spTree>
    <p:extLst>
      <p:ext uri="{BB962C8B-B14F-4D97-AF65-F5344CB8AC3E}">
        <p14:creationId xmlns:p14="http://schemas.microsoft.com/office/powerpoint/2010/main" val="2400811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80" name="Rectangle 74">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673" name="Title 1"/>
          <p:cNvSpPr>
            <a:spLocks noGrp="1"/>
          </p:cNvSpPr>
          <p:nvPr>
            <p:ph type="title"/>
          </p:nvPr>
        </p:nvSpPr>
        <p:spPr>
          <a:xfrm>
            <a:off x="459486" y="1078992"/>
            <a:ext cx="4701577" cy="1536192"/>
          </a:xfrm>
        </p:spPr>
        <p:txBody>
          <a:bodyPr anchor="b">
            <a:normAutofit/>
          </a:bodyPr>
          <a:lstStyle/>
          <a:p>
            <a:pPr eaLnBrk="1" hangingPunct="1"/>
            <a:r>
              <a:rPr lang="en-US" sz="4500" dirty="0"/>
              <a:t>Webinar Presenter</a:t>
            </a:r>
          </a:p>
        </p:txBody>
      </p:sp>
      <p:sp>
        <p:nvSpPr>
          <p:cNvPr id="77" name="Rectangle 76">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30758" y="43196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879" y="2935541"/>
            <a:ext cx="46634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8674" name="Content Placeholder 3"/>
          <p:cNvSpPr>
            <a:spLocks noGrp="1"/>
          </p:cNvSpPr>
          <p:nvPr>
            <p:ph sz="quarter" idx="4294967295"/>
          </p:nvPr>
        </p:nvSpPr>
        <p:spPr>
          <a:xfrm>
            <a:off x="461593" y="3355848"/>
            <a:ext cx="4701578" cy="2825496"/>
          </a:xfrm>
        </p:spPr>
        <p:txBody>
          <a:bodyPr>
            <a:normAutofit/>
          </a:bodyPr>
          <a:lstStyle/>
          <a:p>
            <a:pPr marL="0" indent="0">
              <a:buNone/>
            </a:pPr>
            <a:r>
              <a:rPr lang="en-US" sz="1900" b="1" dirty="0"/>
              <a:t>Lisa R. Connors, LCPC, NCC</a:t>
            </a:r>
          </a:p>
          <a:p>
            <a:pPr marL="0" indent="0">
              <a:buNone/>
            </a:pPr>
            <a:endParaRPr lang="en-US" sz="1900" b="1" dirty="0"/>
          </a:p>
          <a:p>
            <a:pPr marL="0" indent="0">
              <a:buNone/>
            </a:pPr>
            <a:r>
              <a:rPr lang="en-US" sz="1900" dirty="0"/>
              <a:t>Pastor, Counselor, and Professor</a:t>
            </a:r>
          </a:p>
        </p:txBody>
      </p:sp>
      <p:pic>
        <p:nvPicPr>
          <p:cNvPr id="3" name="Picture 2" descr="A person smiling for the camera&#10;&#10;Description automatically generated with medium confidence">
            <a:extLst>
              <a:ext uri="{FF2B5EF4-FFF2-40B4-BE49-F238E27FC236}">
                <a16:creationId xmlns:a16="http://schemas.microsoft.com/office/drawing/2014/main" id="{23C1E0CF-4AD6-7247-B13B-D38B486C6E17}"/>
              </a:ext>
            </a:extLst>
          </p:cNvPr>
          <p:cNvPicPr>
            <a:picLocks noChangeAspect="1"/>
          </p:cNvPicPr>
          <p:nvPr/>
        </p:nvPicPr>
        <p:blipFill rotWithShape="1">
          <a:blip r:embed="rId3"/>
          <a:srcRect l="13651" r="8095"/>
          <a:stretch/>
        </p:blipFill>
        <p:spPr>
          <a:xfrm>
            <a:off x="5763004" y="10"/>
            <a:ext cx="3380995" cy="6857990"/>
          </a:xfrm>
          <a:prstGeom prst="rect">
            <a:avLst/>
          </a:prstGeom>
        </p:spPr>
      </p:pic>
    </p:spTree>
    <p:extLst>
      <p:ext uri="{BB962C8B-B14F-4D97-AF65-F5344CB8AC3E}">
        <p14:creationId xmlns:p14="http://schemas.microsoft.com/office/powerpoint/2010/main" val="1786327564"/>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3113BB-6DEC-46AB-B693-C23E3C96CF75}"/>
              </a:ext>
            </a:extLst>
          </p:cNvPr>
          <p:cNvSpPr>
            <a:spLocks noGrp="1"/>
          </p:cNvSpPr>
          <p:nvPr>
            <p:ph type="title"/>
          </p:nvPr>
        </p:nvSpPr>
        <p:spPr>
          <a:xfrm>
            <a:off x="118532" y="1153572"/>
            <a:ext cx="3006921" cy="4461163"/>
          </a:xfrm>
        </p:spPr>
        <p:txBody>
          <a:bodyPr>
            <a:normAutofit/>
          </a:bodyPr>
          <a:lstStyle/>
          <a:p>
            <a:r>
              <a:rPr lang="en-US" sz="3200" b="1" dirty="0">
                <a:solidFill>
                  <a:srgbClr val="FFFFFF"/>
                </a:solidFill>
                <a:latin typeface="Georgia" panose="02040502050405020303" pitchFamily="18" charset="0"/>
              </a:rPr>
              <a:t>Brief Intervention Questions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9EB324D-35F9-4B36-AB1B-F4D8551DB9E1}"/>
              </a:ext>
            </a:extLst>
          </p:cNvPr>
          <p:cNvSpPr>
            <a:spLocks noGrp="1"/>
          </p:cNvSpPr>
          <p:nvPr>
            <p:ph idx="1"/>
          </p:nvPr>
        </p:nvSpPr>
        <p:spPr>
          <a:xfrm>
            <a:off x="3335481" y="591344"/>
            <a:ext cx="5179868" cy="5585619"/>
          </a:xfrm>
        </p:spPr>
        <p:txBody>
          <a:bodyPr anchor="ctr">
            <a:normAutofit/>
          </a:bodyPr>
          <a:lstStyle/>
          <a:p>
            <a:r>
              <a:rPr lang="en-US" dirty="0">
                <a:latin typeface="Times New Roman" panose="02020603050405020304" pitchFamily="18" charset="0"/>
                <a:cs typeface="Times New Roman" panose="02020603050405020304" pitchFamily="18" charset="0"/>
              </a:rPr>
              <a:t>Name three individuals who have supported you thus far. How have they helped you? How will you continue to utilize them for support? </a:t>
            </a:r>
          </a:p>
          <a:p>
            <a:r>
              <a:rPr lang="en-US" dirty="0">
                <a:latin typeface="Times New Roman" panose="02020603050405020304" pitchFamily="18" charset="0"/>
                <a:cs typeface="Times New Roman" panose="02020603050405020304" pitchFamily="18" charset="0"/>
              </a:rPr>
              <a:t>When you hear the expression, “accept your loss,” what comes to mind?</a:t>
            </a:r>
          </a:p>
          <a:p>
            <a:r>
              <a:rPr lang="en-US" dirty="0">
                <a:latin typeface="Times New Roman" panose="02020603050405020304" pitchFamily="18" charset="0"/>
                <a:cs typeface="Times New Roman" panose="02020603050405020304" pitchFamily="18" charset="0"/>
              </a:rPr>
              <a:t>What makes it difficult for you to accept the loss?</a:t>
            </a:r>
          </a:p>
          <a:p>
            <a:r>
              <a:rPr lang="en-US" dirty="0">
                <a:latin typeface="Times New Roman" panose="02020603050405020304" pitchFamily="18" charset="0"/>
                <a:cs typeface="Times New Roman" panose="02020603050405020304" pitchFamily="18" charset="0"/>
              </a:rPr>
              <a:t>What protective factors do you have to help you with your loss? </a:t>
            </a:r>
          </a:p>
          <a:p>
            <a:endParaRPr lang="en-US"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536377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34933"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4C724D0D-A189-466B-BF53-24EEBF8B2386}"/>
              </a:ext>
            </a:extLst>
          </p:cNvPr>
          <p:cNvSpPr>
            <a:spLocks noGrp="1"/>
          </p:cNvSpPr>
          <p:nvPr>
            <p:ph type="title"/>
          </p:nvPr>
        </p:nvSpPr>
        <p:spPr>
          <a:xfrm>
            <a:off x="891051" y="381935"/>
            <a:ext cx="3006438" cy="5974414"/>
          </a:xfrm>
        </p:spPr>
        <p:txBody>
          <a:bodyPr anchor="ctr">
            <a:normAutofit/>
          </a:bodyPr>
          <a:lstStyle/>
          <a:p>
            <a:r>
              <a:rPr lang="en-US" sz="3300" b="1" dirty="0">
                <a:solidFill>
                  <a:srgbClr val="FFFFFF"/>
                </a:solidFill>
                <a:latin typeface="Georgia" panose="02040502050405020303" pitchFamily="18" charset="0"/>
              </a:rPr>
              <a:t>Brief Intervention may include </a:t>
            </a:r>
          </a:p>
        </p:txBody>
      </p:sp>
      <p:grpSp>
        <p:nvGrpSpPr>
          <p:cNvPr id="12" name="Group 11">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0420" y="554152"/>
            <a:ext cx="430632" cy="1075866"/>
            <a:chOff x="613892" y="554152"/>
            <a:chExt cx="574177" cy="1075866"/>
          </a:xfrm>
          <a:solidFill>
            <a:srgbClr val="FFFFFF"/>
          </a:solidFill>
        </p:grpSpPr>
        <p:sp>
          <p:nvSpPr>
            <p:cNvPr id="1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dirty="0"/>
            </a:p>
          </p:txBody>
        </p:sp>
        <p:sp>
          <p:nvSpPr>
            <p:cNvPr id="1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dirty="0"/>
            </a:p>
          </p:txBody>
        </p:sp>
        <p:sp>
          <p:nvSpPr>
            <p:cNvPr id="2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dirty="0"/>
            </a:p>
          </p:txBody>
        </p:sp>
      </p:grpSp>
      <p:sp>
        <p:nvSpPr>
          <p:cNvPr id="3" name="Content Placeholder 2">
            <a:extLst>
              <a:ext uri="{FF2B5EF4-FFF2-40B4-BE49-F238E27FC236}">
                <a16:creationId xmlns:a16="http://schemas.microsoft.com/office/drawing/2014/main" id="{C1207778-39D7-4D1E-8251-CB09CA9BE21E}"/>
              </a:ext>
            </a:extLst>
          </p:cNvPr>
          <p:cNvSpPr>
            <a:spLocks noGrp="1"/>
          </p:cNvSpPr>
          <p:nvPr>
            <p:ph idx="1"/>
          </p:nvPr>
        </p:nvSpPr>
        <p:spPr>
          <a:xfrm>
            <a:off x="4722924" y="518400"/>
            <a:ext cx="3578706" cy="5837949"/>
          </a:xfrm>
        </p:spPr>
        <p:txBody>
          <a:bodyPr anchor="ctr">
            <a:normAutofit fontScale="92500" lnSpcReduction="20000"/>
          </a:bodyPr>
          <a:lstStyle/>
          <a:p>
            <a:pPr marL="0" indent="0">
              <a:lnSpc>
                <a:spcPct val="110000"/>
              </a:lnSpc>
              <a:spcBef>
                <a:spcPts val="0"/>
              </a:spcBef>
              <a:buNone/>
            </a:pPr>
            <a:r>
              <a:rPr lang="en-US" altLang="en-US" sz="2000" dirty="0">
                <a:solidFill>
                  <a:schemeClr val="tx1">
                    <a:alpha val="80000"/>
                  </a:schemeClr>
                </a:solidFill>
                <a:latin typeface="Georgia" panose="02040502050405020303" pitchFamily="18" charset="0"/>
                <a:cs typeface="Times New Roman" panose="02020603050405020304" pitchFamily="18" charset="0"/>
              </a:rPr>
              <a:t>Capitalizing on a strengths-based approach: </a:t>
            </a:r>
          </a:p>
          <a:p>
            <a:pPr lvl="1">
              <a:lnSpc>
                <a:spcPct val="110000"/>
              </a:lnSpc>
              <a:spcBef>
                <a:spcPts val="0"/>
              </a:spcBef>
            </a:pPr>
            <a:r>
              <a:rPr lang="en-US" altLang="en-US" sz="2000" dirty="0">
                <a:solidFill>
                  <a:schemeClr val="tx1">
                    <a:alpha val="80000"/>
                  </a:schemeClr>
                </a:solidFill>
                <a:latin typeface="Georgia" panose="02040502050405020303" pitchFamily="18" charset="0"/>
                <a:cs typeface="Times New Roman" panose="02020603050405020304" pitchFamily="18" charset="0"/>
              </a:rPr>
              <a:t>Is working  together to find past and present successes and use these to address the challenges being faced </a:t>
            </a:r>
          </a:p>
          <a:p>
            <a:pPr lvl="1">
              <a:lnSpc>
                <a:spcPct val="110000"/>
              </a:lnSpc>
              <a:spcBef>
                <a:spcPts val="0"/>
              </a:spcBef>
            </a:pPr>
            <a:r>
              <a:rPr lang="en-US" altLang="en-US" sz="2000" dirty="0">
                <a:solidFill>
                  <a:schemeClr val="tx1">
                    <a:alpha val="80000"/>
                  </a:schemeClr>
                </a:solidFill>
                <a:latin typeface="Georgia" panose="02040502050405020303" pitchFamily="18" charset="0"/>
                <a:cs typeface="Times New Roman" panose="02020603050405020304" pitchFamily="18" charset="0"/>
              </a:rPr>
              <a:t>Clinicians  should be interested in clients’ strengths vs. weaknesses. </a:t>
            </a:r>
          </a:p>
          <a:p>
            <a:pPr lvl="1">
              <a:lnSpc>
                <a:spcPct val="110000"/>
              </a:lnSpc>
              <a:spcBef>
                <a:spcPts val="0"/>
              </a:spcBef>
            </a:pPr>
            <a:r>
              <a:rPr lang="en-US" altLang="en-US" sz="2000" dirty="0">
                <a:solidFill>
                  <a:schemeClr val="tx1">
                    <a:alpha val="80000"/>
                  </a:schemeClr>
                </a:solidFill>
                <a:latin typeface="Georgia" panose="02040502050405020303" pitchFamily="18" charset="0"/>
                <a:cs typeface="Times New Roman" panose="02020603050405020304" pitchFamily="18" charset="0"/>
              </a:rPr>
              <a:t>Clinicians  should be interested in helping clients build the best things in life vs. repairing the worst</a:t>
            </a:r>
          </a:p>
          <a:p>
            <a:pPr lvl="1">
              <a:lnSpc>
                <a:spcPct val="110000"/>
              </a:lnSpc>
              <a:spcBef>
                <a:spcPts val="0"/>
              </a:spcBef>
            </a:pPr>
            <a:r>
              <a:rPr lang="en-US" altLang="en-US" sz="2000" dirty="0">
                <a:solidFill>
                  <a:schemeClr val="tx1">
                    <a:alpha val="80000"/>
                  </a:schemeClr>
                </a:solidFill>
                <a:latin typeface="Georgia" panose="02040502050405020303" pitchFamily="18" charset="0"/>
                <a:cs typeface="Times New Roman" panose="02020603050405020304" pitchFamily="18" charset="0"/>
              </a:rPr>
              <a:t>Clinicians  should be interested in helping clients make their lives fulfilling vs. focusing on pathology.</a:t>
            </a:r>
          </a:p>
          <a:p>
            <a:endParaRPr lang="en-US" sz="1700" dirty="0">
              <a:solidFill>
                <a:schemeClr val="tx1">
                  <a:alpha val="80000"/>
                </a:schemeClr>
              </a:solidFill>
            </a:endParaRPr>
          </a:p>
        </p:txBody>
      </p:sp>
      <p:cxnSp>
        <p:nvCxnSpPr>
          <p:cNvPr id="25" name="Straight Connector 1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69372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DDD04C-2719-4893-A919-1B5340269626}"/>
              </a:ext>
            </a:extLst>
          </p:cNvPr>
          <p:cNvSpPr>
            <a:spLocks noGrp="1"/>
          </p:cNvSpPr>
          <p:nvPr>
            <p:ph type="title"/>
          </p:nvPr>
        </p:nvSpPr>
        <p:spPr>
          <a:xfrm>
            <a:off x="667753" y="640080"/>
            <a:ext cx="2800511" cy="3566160"/>
          </a:xfrm>
        </p:spPr>
        <p:txBody>
          <a:bodyPr vert="horz" lIns="91440" tIns="45720" rIns="91440" bIns="45720" rtlCol="0" anchor="b">
            <a:normAutofit/>
          </a:bodyPr>
          <a:lstStyle/>
          <a:p>
            <a:r>
              <a:rPr lang="en-US" sz="2800" b="1" dirty="0">
                <a:latin typeface="Georgia" panose="02040502050405020303" pitchFamily="18" charset="0"/>
              </a:rPr>
              <a:t>Brief Intervention may include</a:t>
            </a:r>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descr="Diagram, timeline&#10;&#10;Description automatically generated">
            <a:extLst>
              <a:ext uri="{FF2B5EF4-FFF2-40B4-BE49-F238E27FC236}">
                <a16:creationId xmlns:a16="http://schemas.microsoft.com/office/drawing/2014/main" id="{46D249C6-64D8-4B57-A8AC-98BD24E6A4D8}"/>
              </a:ext>
            </a:extLst>
          </p:cNvPr>
          <p:cNvPicPr>
            <a:picLocks noGrp="1" noChangeAspect="1"/>
          </p:cNvPicPr>
          <p:nvPr>
            <p:ph idx="1"/>
          </p:nvPr>
        </p:nvPicPr>
        <p:blipFill rotWithShape="1">
          <a:blip r:embed="rId3"/>
          <a:srcRect l="2053" r="14823"/>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825819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A4D91-CCF4-470C-BD61-22D31551F633}"/>
              </a:ext>
            </a:extLst>
          </p:cNvPr>
          <p:cNvSpPr>
            <a:spLocks noGrp="1"/>
          </p:cNvSpPr>
          <p:nvPr>
            <p:ph type="title"/>
          </p:nvPr>
        </p:nvSpPr>
        <p:spPr/>
        <p:txBody>
          <a:bodyPr>
            <a:normAutofit/>
          </a:bodyPr>
          <a:lstStyle/>
          <a:p>
            <a:r>
              <a:rPr lang="en-US" sz="3600" b="1" dirty="0">
                <a:latin typeface="Georgia" panose="02040502050405020303" pitchFamily="18" charset="0"/>
              </a:rPr>
              <a:t>Brief Intervention may include exploring Protective Factors…</a:t>
            </a:r>
          </a:p>
        </p:txBody>
      </p:sp>
      <p:sp>
        <p:nvSpPr>
          <p:cNvPr id="3" name="Content Placeholder 2">
            <a:extLst>
              <a:ext uri="{FF2B5EF4-FFF2-40B4-BE49-F238E27FC236}">
                <a16:creationId xmlns:a16="http://schemas.microsoft.com/office/drawing/2014/main" id="{EA8ED376-D384-4E44-B06F-AE63E4AB75F6}"/>
              </a:ext>
            </a:extLst>
          </p:cNvPr>
          <p:cNvSpPr>
            <a:spLocks noGrp="1"/>
          </p:cNvSpPr>
          <p:nvPr>
            <p:ph idx="1"/>
          </p:nvPr>
        </p:nvSpPr>
        <p:spPr/>
        <p:txBody>
          <a:bodyPr>
            <a:normAutofit/>
          </a:bodyPr>
          <a:lstStyle/>
          <a:p>
            <a:r>
              <a:rPr lang="en-US" dirty="0">
                <a:latin typeface="Georgia" panose="02040502050405020303" pitchFamily="18" charset="0"/>
              </a:rPr>
              <a:t>Social Support</a:t>
            </a:r>
          </a:p>
          <a:p>
            <a:r>
              <a:rPr lang="en-US" dirty="0">
                <a:latin typeface="Georgia" panose="02040502050405020303" pitchFamily="18" charset="0"/>
              </a:rPr>
              <a:t>Coping Skills</a:t>
            </a:r>
          </a:p>
          <a:p>
            <a:r>
              <a:rPr lang="en-US" dirty="0">
                <a:latin typeface="Georgia" panose="02040502050405020303" pitchFamily="18" charset="0"/>
              </a:rPr>
              <a:t>Physical Health </a:t>
            </a:r>
          </a:p>
          <a:p>
            <a:r>
              <a:rPr lang="en-US" dirty="0">
                <a:latin typeface="Georgia" panose="02040502050405020303" pitchFamily="18" charset="0"/>
              </a:rPr>
              <a:t>Sense of Purpose</a:t>
            </a:r>
          </a:p>
          <a:p>
            <a:r>
              <a:rPr lang="en-US" dirty="0">
                <a:latin typeface="Georgia" panose="02040502050405020303" pitchFamily="18" charset="0"/>
              </a:rPr>
              <a:t>Self-Esteem </a:t>
            </a:r>
          </a:p>
          <a:p>
            <a:r>
              <a:rPr lang="en-US" dirty="0">
                <a:latin typeface="Georgia" panose="02040502050405020303" pitchFamily="18" charset="0"/>
              </a:rPr>
              <a:t>Healthy Thinking/Mental Health</a:t>
            </a:r>
          </a:p>
          <a:p>
            <a:r>
              <a:rPr lang="en-US" dirty="0">
                <a:latin typeface="Georgia" panose="02040502050405020303" pitchFamily="18" charset="0"/>
              </a:rPr>
              <a:t>Spirituality/Beliefs</a:t>
            </a:r>
          </a:p>
          <a:p>
            <a:pPr marL="0" indent="0" algn="ctr">
              <a:buNone/>
            </a:pPr>
            <a:r>
              <a:rPr lang="en-US" b="1" dirty="0"/>
              <a:t>*</a:t>
            </a:r>
            <a:r>
              <a:rPr lang="en-US" b="1" dirty="0">
                <a:latin typeface="Georgia" panose="02040502050405020303" pitchFamily="18" charset="0"/>
              </a:rPr>
              <a:t>Rank based on Weak, Moderate, Strong*</a:t>
            </a:r>
          </a:p>
          <a:p>
            <a:pPr marL="0" indent="0" algn="r">
              <a:buNone/>
            </a:pPr>
            <a:r>
              <a:rPr lang="en-US" sz="1200" b="1" dirty="0">
                <a:latin typeface="Georgia" panose="02040502050405020303" pitchFamily="18" charset="0"/>
              </a:rPr>
              <a:t>R</a:t>
            </a:r>
            <a:r>
              <a:rPr lang="en-US" sz="1200" dirty="0">
                <a:latin typeface="Georgia" panose="02040502050405020303" pitchFamily="18" charset="0"/>
              </a:rPr>
              <a:t>etrieved from TherapistAid.Com </a:t>
            </a:r>
          </a:p>
        </p:txBody>
      </p:sp>
    </p:spTree>
    <p:extLst>
      <p:ext uri="{BB962C8B-B14F-4D97-AF65-F5344CB8AC3E}">
        <p14:creationId xmlns:p14="http://schemas.microsoft.com/office/powerpoint/2010/main" val="14447088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C2E5C4F-AFEB-417F-ACDE-60E92B4D0EC6}"/>
              </a:ext>
            </a:extLst>
          </p:cNvPr>
          <p:cNvSpPr>
            <a:spLocks noGrp="1"/>
          </p:cNvSpPr>
          <p:nvPr>
            <p:ph type="title"/>
          </p:nvPr>
        </p:nvSpPr>
        <p:spPr>
          <a:xfrm>
            <a:off x="628650" y="365125"/>
            <a:ext cx="7886700" cy="1325563"/>
          </a:xfrm>
        </p:spPr>
        <p:txBody>
          <a:bodyPr>
            <a:normAutofit/>
          </a:bodyPr>
          <a:lstStyle/>
          <a:p>
            <a:r>
              <a:rPr lang="en-US" b="1" dirty="0">
                <a:latin typeface="Georgia" panose="02040502050405020303" pitchFamily="18" charset="0"/>
              </a:rPr>
              <a:t>Using FRAMES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E7FAC6C-6D7D-4692-9AF0-AB195E8CD846}"/>
              </a:ext>
            </a:extLst>
          </p:cNvPr>
          <p:cNvSpPr>
            <a:spLocks noGrp="1"/>
          </p:cNvSpPr>
          <p:nvPr>
            <p:ph idx="1"/>
          </p:nvPr>
        </p:nvSpPr>
        <p:spPr>
          <a:xfrm>
            <a:off x="628650" y="1825625"/>
            <a:ext cx="7886700" cy="4351338"/>
          </a:xfrm>
        </p:spPr>
        <p:txBody>
          <a:bodyPr>
            <a:normAutofit/>
          </a:bodyPr>
          <a:lstStyle/>
          <a:p>
            <a:pPr>
              <a:lnSpc>
                <a:spcPct val="100000"/>
              </a:lnSpc>
              <a:spcBef>
                <a:spcPts val="0"/>
              </a:spcBef>
            </a:pPr>
            <a:r>
              <a:rPr lang="en-US" altLang="en-US" dirty="0">
                <a:latin typeface="Georgia" panose="02040502050405020303" pitchFamily="18" charset="0"/>
              </a:rPr>
              <a:t>To identify key ingredients of brief intervention, Miller and Sanchez (1993) proposed six elements summarized by the acronym FRAMES: </a:t>
            </a:r>
          </a:p>
          <a:p>
            <a:pPr lvl="1">
              <a:lnSpc>
                <a:spcPct val="100000"/>
              </a:lnSpc>
              <a:spcBef>
                <a:spcPts val="0"/>
              </a:spcBef>
            </a:pPr>
            <a:r>
              <a:rPr lang="en-US" altLang="en-US" dirty="0">
                <a:latin typeface="Georgia" panose="02040502050405020303" pitchFamily="18" charset="0"/>
              </a:rPr>
              <a:t>feedback</a:t>
            </a:r>
          </a:p>
          <a:p>
            <a:pPr lvl="1">
              <a:lnSpc>
                <a:spcPct val="100000"/>
              </a:lnSpc>
              <a:spcBef>
                <a:spcPts val="0"/>
              </a:spcBef>
            </a:pPr>
            <a:r>
              <a:rPr lang="en-US" altLang="en-US" dirty="0">
                <a:latin typeface="Georgia" panose="02040502050405020303" pitchFamily="18" charset="0"/>
              </a:rPr>
              <a:t>responsibility </a:t>
            </a:r>
          </a:p>
          <a:p>
            <a:pPr lvl="1">
              <a:lnSpc>
                <a:spcPct val="100000"/>
              </a:lnSpc>
              <a:spcBef>
                <a:spcPts val="0"/>
              </a:spcBef>
            </a:pPr>
            <a:r>
              <a:rPr lang="en-US" altLang="en-US" dirty="0">
                <a:latin typeface="Georgia" panose="02040502050405020303" pitchFamily="18" charset="0"/>
              </a:rPr>
              <a:t>advice</a:t>
            </a:r>
          </a:p>
          <a:p>
            <a:pPr lvl="1">
              <a:lnSpc>
                <a:spcPct val="100000"/>
              </a:lnSpc>
              <a:spcBef>
                <a:spcPts val="0"/>
              </a:spcBef>
            </a:pPr>
            <a:r>
              <a:rPr lang="en-US" altLang="en-US" dirty="0">
                <a:latin typeface="Georgia" panose="02040502050405020303" pitchFamily="18" charset="0"/>
              </a:rPr>
              <a:t>menu of strategies </a:t>
            </a:r>
          </a:p>
          <a:p>
            <a:pPr lvl="1">
              <a:lnSpc>
                <a:spcPct val="100000"/>
              </a:lnSpc>
              <a:spcBef>
                <a:spcPts val="0"/>
              </a:spcBef>
            </a:pPr>
            <a:r>
              <a:rPr lang="en-US" altLang="en-US" dirty="0">
                <a:latin typeface="Georgia" panose="02040502050405020303" pitchFamily="18" charset="0"/>
              </a:rPr>
              <a:t>empathy</a:t>
            </a:r>
          </a:p>
          <a:p>
            <a:pPr lvl="1">
              <a:lnSpc>
                <a:spcPct val="100000"/>
              </a:lnSpc>
              <a:spcBef>
                <a:spcPts val="0"/>
              </a:spcBef>
            </a:pPr>
            <a:r>
              <a:rPr lang="en-US" altLang="en-US" dirty="0">
                <a:latin typeface="Georgia" panose="02040502050405020303" pitchFamily="18" charset="0"/>
              </a:rPr>
              <a:t>self-efficacy </a:t>
            </a:r>
          </a:p>
          <a:p>
            <a:endParaRPr lang="en-US" dirty="0"/>
          </a:p>
        </p:txBody>
      </p:sp>
    </p:spTree>
    <p:extLst>
      <p:ext uri="{BB962C8B-B14F-4D97-AF65-F5344CB8AC3E}">
        <p14:creationId xmlns:p14="http://schemas.microsoft.com/office/powerpoint/2010/main" val="17172548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2E5C4F-AFEB-417F-ACDE-60E92B4D0EC6}"/>
              </a:ext>
            </a:extLst>
          </p:cNvPr>
          <p:cNvSpPr>
            <a:spLocks noGrp="1"/>
          </p:cNvSpPr>
          <p:nvPr>
            <p:ph type="title"/>
          </p:nvPr>
        </p:nvSpPr>
        <p:spPr>
          <a:xfrm>
            <a:off x="515125" y="1153572"/>
            <a:ext cx="2400300" cy="4461163"/>
          </a:xfrm>
        </p:spPr>
        <p:txBody>
          <a:bodyPr>
            <a:normAutofit/>
          </a:bodyPr>
          <a:lstStyle/>
          <a:p>
            <a:r>
              <a:rPr lang="en-US" b="1" dirty="0">
                <a:solidFill>
                  <a:srgbClr val="FFFFFF"/>
                </a:solidFill>
                <a:latin typeface="Georgia" panose="02040502050405020303" pitchFamily="18" charset="0"/>
              </a:rPr>
              <a:t>Using FLO</a:t>
            </a:r>
          </a:p>
        </p:txBody>
      </p:sp>
      <p:sp>
        <p:nvSpPr>
          <p:cNvPr id="36" name="Arc 3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E7FAC6C-6D7D-4692-9AF0-AB195E8CD846}"/>
              </a:ext>
            </a:extLst>
          </p:cNvPr>
          <p:cNvSpPr>
            <a:spLocks noGrp="1"/>
          </p:cNvSpPr>
          <p:nvPr>
            <p:ph idx="1"/>
          </p:nvPr>
        </p:nvSpPr>
        <p:spPr>
          <a:xfrm>
            <a:off x="3335481" y="591344"/>
            <a:ext cx="5179868" cy="5585619"/>
          </a:xfrm>
        </p:spPr>
        <p:txBody>
          <a:bodyPr anchor="ctr">
            <a:normAutofit/>
          </a:bodyPr>
          <a:lstStyle/>
          <a:p>
            <a:pPr marL="0" indent="0" algn="ctr">
              <a:lnSpc>
                <a:spcPct val="100000"/>
              </a:lnSpc>
              <a:spcBef>
                <a:spcPts val="0"/>
              </a:spcBef>
              <a:buNone/>
            </a:pPr>
            <a:r>
              <a:rPr lang="en-US" sz="3600" dirty="0">
                <a:latin typeface="Georgia" panose="02040502050405020303" pitchFamily="18" charset="0"/>
              </a:rPr>
              <a:t>A brief three‐step intervention known as “FLO,” which condenses the main elements of longer brief interventions into three easy steps</a:t>
            </a:r>
          </a:p>
        </p:txBody>
      </p:sp>
    </p:spTree>
    <p:extLst>
      <p:ext uri="{BB962C8B-B14F-4D97-AF65-F5344CB8AC3E}">
        <p14:creationId xmlns:p14="http://schemas.microsoft.com/office/powerpoint/2010/main" val="12649230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776D29F-0A2C-4F75-8582-7C7DFCBD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0C91875-EBC4-479C-9D47-8130F42FA78A}"/>
              </a:ext>
            </a:extLst>
          </p:cNvPr>
          <p:cNvSpPr>
            <a:spLocks noGrp="1"/>
          </p:cNvSpPr>
          <p:nvPr>
            <p:ph type="title"/>
          </p:nvPr>
        </p:nvSpPr>
        <p:spPr>
          <a:xfrm>
            <a:off x="628650" y="1174819"/>
            <a:ext cx="3281363" cy="2858363"/>
          </a:xfrm>
        </p:spPr>
        <p:txBody>
          <a:bodyPr vert="horz" lIns="91440" tIns="45720" rIns="91440" bIns="45720" rtlCol="0" anchor="b">
            <a:normAutofit/>
          </a:bodyPr>
          <a:lstStyle/>
          <a:p>
            <a:r>
              <a:rPr lang="en-US" b="1" dirty="0">
                <a:solidFill>
                  <a:schemeClr val="bg1"/>
                </a:solidFill>
                <a:latin typeface="Georgia" panose="02040502050405020303" pitchFamily="18" charset="0"/>
              </a:rPr>
              <a:t>Using a Coaching Model: GROW </a:t>
            </a:r>
          </a:p>
        </p:txBody>
      </p:sp>
      <p:pic>
        <p:nvPicPr>
          <p:cNvPr id="1026" name="Picture 2">
            <a:extLst>
              <a:ext uri="{FF2B5EF4-FFF2-40B4-BE49-F238E27FC236}">
                <a16:creationId xmlns:a16="http://schemas.microsoft.com/office/drawing/2014/main" id="{E9AB3EA1-36A2-4C36-80D4-A2DBA5D5B7B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031" r="2813"/>
          <a:stretch/>
        </p:blipFill>
        <p:spPr bwMode="auto">
          <a:xfrm>
            <a:off x="4261757" y="1"/>
            <a:ext cx="4882243"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noFill/>
          <a:effectLst>
            <a:outerShdw blurRad="381000" dist="152400" dir="10800000" algn="r"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73" name="Freeform: Shape 72">
            <a:extLst>
              <a:ext uri="{FF2B5EF4-FFF2-40B4-BE49-F238E27FC236}">
                <a16:creationId xmlns:a16="http://schemas.microsoft.com/office/drawing/2014/main" id="{C4D41903-2C9D-4F9E-AA1F-6161F8A6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23558" y="3100710"/>
            <a:ext cx="6857455" cy="656037"/>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5" name="Freeform: Shape 74">
            <a:extLst>
              <a:ext uri="{FF2B5EF4-FFF2-40B4-BE49-F238E27FC236}">
                <a16:creationId xmlns:a16="http://schemas.microsoft.com/office/drawing/2014/main" id="{9E4574B5-C90E-412D-BAB0-B9F483290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23559" y="3100710"/>
            <a:ext cx="6857455" cy="656037"/>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2174383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E50B1DF-34B4-469D-9128-84EDE18FF838}"/>
              </a:ext>
            </a:extLst>
          </p:cNvPr>
          <p:cNvSpPr>
            <a:spLocks noGrp="1"/>
          </p:cNvSpPr>
          <p:nvPr>
            <p:ph type="title"/>
          </p:nvPr>
        </p:nvSpPr>
        <p:spPr>
          <a:xfrm>
            <a:off x="628650" y="365125"/>
            <a:ext cx="7886700" cy="1325563"/>
          </a:xfrm>
        </p:spPr>
        <p:txBody>
          <a:bodyPr>
            <a:normAutofit/>
          </a:bodyPr>
          <a:lstStyle/>
          <a:p>
            <a:r>
              <a:rPr lang="en-US" b="1" dirty="0">
                <a:latin typeface="Georgia" panose="02040502050405020303" pitchFamily="18" charset="0"/>
              </a:rPr>
              <a:t>Using a Coaching Model: GROW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79C7783-F447-4DB4-B38D-3B23E4568B59}"/>
              </a:ext>
            </a:extLst>
          </p:cNvPr>
          <p:cNvSpPr>
            <a:spLocks noGrp="1"/>
          </p:cNvSpPr>
          <p:nvPr>
            <p:ph idx="1"/>
          </p:nvPr>
        </p:nvSpPr>
        <p:spPr>
          <a:xfrm>
            <a:off x="628650" y="1825625"/>
            <a:ext cx="7886700" cy="4351338"/>
          </a:xfrm>
        </p:spPr>
        <p:txBody>
          <a:bodyPr>
            <a:normAutofit/>
          </a:bodyPr>
          <a:lstStyle/>
          <a:p>
            <a:pPr marL="0" indent="0">
              <a:buNone/>
            </a:pPr>
            <a:r>
              <a:rPr lang="en-US" sz="2600" b="0" i="0" dirty="0">
                <a:effectLst/>
                <a:latin typeface="Georgia" panose="02040502050405020303" pitchFamily="18" charset="0"/>
              </a:rPr>
              <a:t>The GROW Model, for coaching, was developed in the 1980s by Sir John Whitmore and his colleagues at Performance Consultants International. </a:t>
            </a:r>
          </a:p>
          <a:p>
            <a:pPr marL="0" indent="0">
              <a:buNone/>
            </a:pPr>
            <a:r>
              <a:rPr lang="en-US" sz="2600" b="0" i="0" dirty="0">
                <a:effectLst/>
                <a:latin typeface="Georgia" panose="02040502050405020303" pitchFamily="18" charset="0"/>
              </a:rPr>
              <a:t>GROW is an acronym that is laid out as follows:</a:t>
            </a:r>
          </a:p>
          <a:p>
            <a:r>
              <a:rPr lang="en-US" sz="2600" b="0" i="0" dirty="0">
                <a:effectLst/>
                <a:latin typeface="Georgia" panose="02040502050405020303" pitchFamily="18" charset="0"/>
              </a:rPr>
              <a:t>G – Goal</a:t>
            </a:r>
          </a:p>
          <a:p>
            <a:r>
              <a:rPr lang="en-US" sz="2600" b="0" i="0" dirty="0">
                <a:effectLst/>
                <a:latin typeface="Georgia" panose="02040502050405020303" pitchFamily="18" charset="0"/>
              </a:rPr>
              <a:t>R – Reality </a:t>
            </a:r>
          </a:p>
          <a:p>
            <a:r>
              <a:rPr lang="en-US" sz="2600" dirty="0">
                <a:latin typeface="Georgia" panose="02040502050405020303" pitchFamily="18" charset="0"/>
              </a:rPr>
              <a:t>O</a:t>
            </a:r>
            <a:r>
              <a:rPr lang="en-US" sz="2600" b="0" i="0" dirty="0">
                <a:effectLst/>
                <a:latin typeface="Georgia" panose="02040502050405020303" pitchFamily="18" charset="0"/>
              </a:rPr>
              <a:t>– Options</a:t>
            </a:r>
          </a:p>
          <a:p>
            <a:r>
              <a:rPr lang="en-US" sz="2600" b="0" i="0" dirty="0">
                <a:effectLst/>
                <a:latin typeface="Georgia" panose="02040502050405020303" pitchFamily="18" charset="0"/>
              </a:rPr>
              <a:t>W – Way Forward (What, When, by Whom and the WILL to do it)</a:t>
            </a:r>
          </a:p>
        </p:txBody>
      </p:sp>
    </p:spTree>
    <p:extLst>
      <p:ext uri="{BB962C8B-B14F-4D97-AF65-F5344CB8AC3E}">
        <p14:creationId xmlns:p14="http://schemas.microsoft.com/office/powerpoint/2010/main" val="39473481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2050" name="Picture 2" descr="See the source image">
            <a:extLst>
              <a:ext uri="{FF2B5EF4-FFF2-40B4-BE49-F238E27FC236}">
                <a16:creationId xmlns:a16="http://schemas.microsoft.com/office/drawing/2014/main" id="{91B8242D-9AF2-4939-9A9D-384465C5D8C5}"/>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9"/>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0345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60" y="321731"/>
            <a:ext cx="3106572" cy="6213425"/>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0756B75-FDAE-4C33-BF7C-491A56CB136F}"/>
              </a:ext>
            </a:extLst>
          </p:cNvPr>
          <p:cNvSpPr>
            <a:spLocks noGrp="1"/>
          </p:cNvSpPr>
          <p:nvPr>
            <p:ph type="title"/>
          </p:nvPr>
        </p:nvSpPr>
        <p:spPr>
          <a:xfrm>
            <a:off x="393192" y="583616"/>
            <a:ext cx="2791605" cy="5520579"/>
          </a:xfrm>
        </p:spPr>
        <p:txBody>
          <a:bodyPr>
            <a:normAutofit/>
          </a:bodyPr>
          <a:lstStyle/>
          <a:p>
            <a:r>
              <a:rPr lang="en-US" sz="3700" b="1" dirty="0">
                <a:solidFill>
                  <a:srgbClr val="FFFFFF"/>
                </a:solidFill>
                <a:latin typeface="Georgia" panose="02040502050405020303" pitchFamily="18" charset="0"/>
              </a:rPr>
              <a:t>Referral to Treatment </a:t>
            </a:r>
          </a:p>
        </p:txBody>
      </p:sp>
      <p:sp>
        <p:nvSpPr>
          <p:cNvPr id="10" name="Rectangle 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127" y="321732"/>
            <a:ext cx="5430574"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02F9A8D-E089-44DA-8D93-61EAF3181A28}"/>
              </a:ext>
            </a:extLst>
          </p:cNvPr>
          <p:cNvSpPr>
            <a:spLocks noGrp="1"/>
          </p:cNvSpPr>
          <p:nvPr>
            <p:ph idx="1"/>
          </p:nvPr>
        </p:nvSpPr>
        <p:spPr>
          <a:xfrm>
            <a:off x="3700701" y="583616"/>
            <a:ext cx="4945642" cy="5520579"/>
          </a:xfrm>
        </p:spPr>
        <p:txBody>
          <a:bodyPr anchor="ctr">
            <a:normAutofit/>
          </a:bodyPr>
          <a:lstStyle/>
          <a:p>
            <a:pPr>
              <a:spcBef>
                <a:spcPts val="0"/>
              </a:spcBef>
              <a:defRPr/>
            </a:pPr>
            <a:r>
              <a:rPr lang="en-US" sz="2600" dirty="0">
                <a:solidFill>
                  <a:srgbClr val="FFFFFF"/>
                </a:solidFill>
                <a:latin typeface="Georgia" panose="02040502050405020303" pitchFamily="18" charset="0"/>
              </a:rPr>
              <a:t>Having a list of resources are essential for referrals and linkages to services and treatment</a:t>
            </a:r>
          </a:p>
          <a:p>
            <a:pPr>
              <a:spcBef>
                <a:spcPts val="0"/>
              </a:spcBef>
              <a:defRPr/>
            </a:pPr>
            <a:r>
              <a:rPr lang="en-US" sz="2600" dirty="0">
                <a:solidFill>
                  <a:srgbClr val="FFFFFF"/>
                </a:solidFill>
                <a:latin typeface="Georgia" panose="02040502050405020303" pitchFamily="18" charset="0"/>
              </a:rPr>
              <a:t>Knowing the different treatment methods of care are important (i.e. counseling, therapy, coaching. </a:t>
            </a:r>
          </a:p>
          <a:p>
            <a:pPr marL="0" indent="0">
              <a:buFont typeface="Wingdings 2" panose="05020102010507070707" pitchFamily="18" charset="2"/>
              <a:buNone/>
              <a:defRPr/>
            </a:pPr>
            <a:r>
              <a:rPr lang="en-US" sz="2600" dirty="0">
                <a:solidFill>
                  <a:srgbClr val="FFFFFF"/>
                </a:solidFill>
                <a:latin typeface="Georgia" panose="02040502050405020303" pitchFamily="18" charset="0"/>
              </a:rPr>
              <a:t>Locator resources: </a:t>
            </a:r>
          </a:p>
          <a:p>
            <a:pPr marL="0" indent="0">
              <a:buFont typeface="Wingdings 2" panose="05020102010507070707" pitchFamily="18" charset="2"/>
              <a:buNone/>
              <a:defRPr/>
            </a:pPr>
            <a:r>
              <a:rPr lang="en-US" sz="2600" dirty="0">
                <a:solidFill>
                  <a:srgbClr val="FFFFFF"/>
                </a:solidFill>
                <a:latin typeface="Georgia" panose="02040502050405020303" pitchFamily="18" charset="0"/>
              </a:rPr>
              <a:t>Psychology Today: </a:t>
            </a:r>
            <a:r>
              <a:rPr lang="en-US" sz="2600" dirty="0">
                <a:solidFill>
                  <a:srgbClr val="FFFFFF"/>
                </a:solidFill>
                <a:latin typeface="Georgia" panose="02040502050405020303" pitchFamily="18" charset="0"/>
                <a:hlinkClick r:id="rId2"/>
              </a:rPr>
              <a:t>Psychology Today: Health, Help, Happiness + Find a Therapist</a:t>
            </a:r>
            <a:endParaRPr lang="en-US" sz="2600" dirty="0">
              <a:solidFill>
                <a:srgbClr val="FFFFFF"/>
              </a:solidFill>
              <a:latin typeface="Georgia" panose="02040502050405020303" pitchFamily="18" charset="0"/>
            </a:endParaRPr>
          </a:p>
        </p:txBody>
      </p:sp>
    </p:spTree>
    <p:extLst>
      <p:ext uri="{BB962C8B-B14F-4D97-AF65-F5344CB8AC3E}">
        <p14:creationId xmlns:p14="http://schemas.microsoft.com/office/powerpoint/2010/main" val="2873687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46" y="554152"/>
            <a:ext cx="4306641"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4159AB-2DF4-D947-8366-D37CC4E437CC}"/>
              </a:ext>
            </a:extLst>
          </p:cNvPr>
          <p:cNvSpPr>
            <a:spLocks noGrp="1"/>
          </p:cNvSpPr>
          <p:nvPr>
            <p:ph type="title"/>
          </p:nvPr>
        </p:nvSpPr>
        <p:spPr>
          <a:xfrm>
            <a:off x="933804" y="1289765"/>
            <a:ext cx="2738325" cy="4270963"/>
          </a:xfrm>
        </p:spPr>
        <p:txBody>
          <a:bodyPr anchor="ctr">
            <a:normAutofit/>
          </a:bodyPr>
          <a:lstStyle/>
          <a:p>
            <a:pPr algn="ctr"/>
            <a:r>
              <a:rPr lang="en-US" sz="3100" b="1" dirty="0">
                <a:solidFill>
                  <a:srgbClr val="FFFFFF"/>
                </a:solidFill>
                <a:latin typeface="Georgia" panose="02040502050405020303" pitchFamily="18" charset="0"/>
              </a:rPr>
              <a:t>Educational Learning Objectives</a:t>
            </a:r>
          </a:p>
        </p:txBody>
      </p:sp>
      <p:sp>
        <p:nvSpPr>
          <p:cNvPr id="16"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619" y="374394"/>
            <a:ext cx="128637"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dirty="0"/>
          </a:p>
        </p:txBody>
      </p:sp>
      <p:sp>
        <p:nvSpPr>
          <p:cNvPr id="18"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581" y="1084507"/>
            <a:ext cx="118159"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dirty="0"/>
          </a:p>
        </p:txBody>
      </p:sp>
      <p:sp>
        <p:nvSpPr>
          <p:cNvPr id="7" name="Content Placeholder 2">
            <a:extLst>
              <a:ext uri="{FF2B5EF4-FFF2-40B4-BE49-F238E27FC236}">
                <a16:creationId xmlns:a16="http://schemas.microsoft.com/office/drawing/2014/main" id="{1E97A96E-6288-1149-9380-B8D01E65DD1F}"/>
              </a:ext>
            </a:extLst>
          </p:cNvPr>
          <p:cNvSpPr>
            <a:spLocks noGrp="1"/>
          </p:cNvSpPr>
          <p:nvPr>
            <p:ph idx="1"/>
          </p:nvPr>
        </p:nvSpPr>
        <p:spPr>
          <a:xfrm>
            <a:off x="4722923" y="518400"/>
            <a:ext cx="3966695" cy="5837949"/>
          </a:xfrm>
        </p:spPr>
        <p:txBody>
          <a:bodyPr anchor="ctr">
            <a:normAutofit lnSpcReduction="10000"/>
          </a:bodyPr>
          <a:lstStyle/>
          <a:p>
            <a:pPr marL="0" indent="0">
              <a:lnSpc>
                <a:spcPct val="100000"/>
              </a:lnSpc>
              <a:spcBef>
                <a:spcPts val="0"/>
              </a:spcBef>
              <a:buNone/>
            </a:pPr>
            <a:r>
              <a:rPr lang="en-US" sz="1800" b="1" dirty="0">
                <a:solidFill>
                  <a:schemeClr val="tx1">
                    <a:alpha val="80000"/>
                  </a:schemeClr>
                </a:solidFill>
                <a:latin typeface="Georgia" panose="02040502050405020303" pitchFamily="18" charset="0"/>
              </a:rPr>
              <a:t>As a result of participating in this webinar, you will be able to:</a:t>
            </a:r>
          </a:p>
          <a:p>
            <a:pPr marL="257175" indent="-257175">
              <a:lnSpc>
                <a:spcPct val="100000"/>
              </a:lnSpc>
              <a:spcBef>
                <a:spcPts val="0"/>
              </a:spcBef>
              <a:buSzPts val="1000"/>
              <a:buFont typeface="Symbol" panose="05050102010706020507" pitchFamily="18" charset="2"/>
              <a:buChar char=""/>
              <a:tabLst>
                <a:tab pos="342900" algn="l"/>
              </a:tabLst>
            </a:pPr>
            <a:r>
              <a:rPr lang="en-US" sz="1800" dirty="0">
                <a:solidFill>
                  <a:schemeClr val="tx1">
                    <a:alpha val="80000"/>
                  </a:schemeClr>
                </a:solidFill>
                <a:latin typeface="Georgia" panose="02040502050405020303" pitchFamily="18" charset="0"/>
                <a:ea typeface="Calibri" panose="020F0502020204030204" pitchFamily="34" charset="0"/>
                <a:cs typeface="Times New Roman" panose="02020603050405020304" pitchFamily="18" charset="0"/>
              </a:rPr>
              <a:t>Define the various components of grief and loss and how it affects adolescents and young adults from a physical, emotional, cognitive, behavioral, and spiritual perspective.</a:t>
            </a:r>
          </a:p>
          <a:p>
            <a:pPr marL="257175" indent="-257175">
              <a:lnSpc>
                <a:spcPct val="100000"/>
              </a:lnSpc>
              <a:spcBef>
                <a:spcPts val="0"/>
              </a:spcBef>
              <a:buSzPts val="1000"/>
              <a:buFont typeface="Symbol" panose="05050102010706020507" pitchFamily="18" charset="2"/>
              <a:buChar char=""/>
              <a:tabLst>
                <a:tab pos="342900" algn="l"/>
              </a:tabLst>
            </a:pPr>
            <a:r>
              <a:rPr lang="en-US" sz="1800" dirty="0">
                <a:solidFill>
                  <a:schemeClr val="tx1">
                    <a:alpha val="80000"/>
                  </a:schemeClr>
                </a:solidFill>
                <a:latin typeface="Georgia" panose="02040502050405020303" pitchFamily="18" charset="0"/>
                <a:ea typeface="Calibri" panose="020F0502020204030204" pitchFamily="34" charset="0"/>
                <a:cs typeface="Times New Roman" panose="02020603050405020304" pitchFamily="18" charset="0"/>
              </a:rPr>
              <a:t>Explore ambiguous, stigmatized, traumatic losses, and anticipatory, disenfranchised, and complicated grief. </a:t>
            </a:r>
          </a:p>
          <a:p>
            <a:pPr marL="257175" indent="-257175">
              <a:lnSpc>
                <a:spcPct val="100000"/>
              </a:lnSpc>
              <a:spcBef>
                <a:spcPts val="0"/>
              </a:spcBef>
              <a:buSzPts val="1000"/>
              <a:buFont typeface="Symbol" panose="05050102010706020507" pitchFamily="18" charset="2"/>
              <a:buChar char=""/>
              <a:tabLst>
                <a:tab pos="342900" algn="l"/>
              </a:tabLst>
            </a:pPr>
            <a:r>
              <a:rPr lang="en-US" sz="1800" dirty="0">
                <a:solidFill>
                  <a:schemeClr val="tx1">
                    <a:alpha val="80000"/>
                  </a:schemeClr>
                </a:solidFill>
                <a:latin typeface="Georgia" panose="02040502050405020303" pitchFamily="18" charset="0"/>
                <a:ea typeface="Calibri" panose="020F0502020204030204" pitchFamily="34" charset="0"/>
                <a:cs typeface="Times New Roman" panose="02020603050405020304" pitchFamily="18" charset="0"/>
              </a:rPr>
              <a:t>Recognize the importance of screening for loss with their adolescent and young adult clients.</a:t>
            </a:r>
          </a:p>
          <a:p>
            <a:pPr marL="257175" indent="-257175">
              <a:lnSpc>
                <a:spcPct val="100000"/>
              </a:lnSpc>
              <a:spcBef>
                <a:spcPts val="0"/>
              </a:spcBef>
              <a:buSzPts val="1000"/>
              <a:buFont typeface="Symbol" panose="05050102010706020507" pitchFamily="18" charset="2"/>
              <a:buChar char=""/>
              <a:tabLst>
                <a:tab pos="342900" algn="l"/>
              </a:tabLst>
            </a:pPr>
            <a:r>
              <a:rPr lang="en-US" sz="1800" dirty="0">
                <a:solidFill>
                  <a:schemeClr val="tx1">
                    <a:alpha val="80000"/>
                  </a:schemeClr>
                </a:solidFill>
                <a:latin typeface="Georgia" panose="02040502050405020303" pitchFamily="18" charset="0"/>
                <a:ea typeface="Calibri" panose="020F0502020204030204" pitchFamily="34" charset="0"/>
                <a:cs typeface="Times New Roman" panose="02020603050405020304" pitchFamily="18" charset="0"/>
              </a:rPr>
              <a:t>Identify ways to screen, conduct brief interventions, and refer high-risk individuals to appropriate services. </a:t>
            </a:r>
          </a:p>
          <a:p>
            <a:pPr marL="0" indent="0">
              <a:buNone/>
            </a:pPr>
            <a:endParaRPr lang="en-US" sz="1800" b="1" dirty="0">
              <a:solidFill>
                <a:schemeClr val="tx1">
                  <a:alpha val="80000"/>
                </a:schemeClr>
              </a:solidFill>
              <a:latin typeface="Lucida Calligraphy" panose="03010101010101010101" pitchFamily="66" charset="0"/>
            </a:endParaRPr>
          </a:p>
          <a:p>
            <a:endParaRPr lang="en-US" sz="1700" dirty="0">
              <a:solidFill>
                <a:schemeClr val="tx1">
                  <a:alpha val="80000"/>
                </a:schemeClr>
              </a:solidFill>
            </a:endParaRPr>
          </a:p>
        </p:txBody>
      </p:sp>
      <p:sp>
        <p:nvSpPr>
          <p:cNvPr id="20"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7410" y="5751820"/>
            <a:ext cx="84319"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dirty="0"/>
          </a:p>
        </p:txBody>
      </p:sp>
      <p:cxnSp>
        <p:nvCxnSpPr>
          <p:cNvPr id="22" name="Straight Connector 2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43339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8FE076-000B-4673-B963-930C838B4EA9}"/>
              </a:ext>
            </a:extLst>
          </p:cNvPr>
          <p:cNvSpPr>
            <a:spLocks noGrp="1"/>
          </p:cNvSpPr>
          <p:nvPr>
            <p:ph type="title"/>
          </p:nvPr>
        </p:nvSpPr>
        <p:spPr>
          <a:xfrm>
            <a:off x="429369" y="238539"/>
            <a:ext cx="8263890" cy="1434415"/>
          </a:xfrm>
        </p:spPr>
        <p:txBody>
          <a:bodyPr anchor="b">
            <a:normAutofit/>
          </a:bodyPr>
          <a:lstStyle/>
          <a:p>
            <a:r>
              <a:rPr lang="en-US" sz="4700" b="1" dirty="0">
                <a:latin typeface="Georgia" panose="02040502050405020303" pitchFamily="18" charset="0"/>
              </a:rPr>
              <a:t>SBIRT: Key Points</a:t>
            </a:r>
          </a:p>
        </p:txBody>
      </p:sp>
      <p:sp>
        <p:nvSpPr>
          <p:cNvPr id="5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B7DFFC2-6F23-4B2D-9FD4-9913D716B83C}"/>
              </a:ext>
            </a:extLst>
          </p:cNvPr>
          <p:cNvSpPr>
            <a:spLocks noGrp="1"/>
          </p:cNvSpPr>
          <p:nvPr>
            <p:ph idx="1"/>
          </p:nvPr>
        </p:nvSpPr>
        <p:spPr>
          <a:xfrm>
            <a:off x="429369" y="2071316"/>
            <a:ext cx="5035164" cy="4119172"/>
          </a:xfrm>
        </p:spPr>
        <p:txBody>
          <a:bodyPr anchor="t">
            <a:normAutofit fontScale="25000" lnSpcReduction="20000"/>
          </a:bodyPr>
          <a:lstStyle/>
          <a:p>
            <a:pPr marL="0" indent="0">
              <a:lnSpc>
                <a:spcPct val="120000"/>
              </a:lnSpc>
              <a:spcBef>
                <a:spcPts val="0"/>
              </a:spcBef>
              <a:buFont typeface="Wingdings 2" panose="05020102010507070707" pitchFamily="18" charset="2"/>
              <a:buNone/>
              <a:defRPr/>
            </a:pPr>
            <a:r>
              <a:rPr lang="en-US" sz="6400" dirty="0">
                <a:latin typeface="Georgia" panose="02040502050405020303" pitchFamily="18" charset="0"/>
              </a:rPr>
              <a:t>Before using SBIRT, please consider:</a:t>
            </a:r>
          </a:p>
          <a:p>
            <a:pPr>
              <a:lnSpc>
                <a:spcPct val="120000"/>
              </a:lnSpc>
              <a:spcBef>
                <a:spcPts val="0"/>
              </a:spcBef>
              <a:defRPr/>
            </a:pPr>
            <a:r>
              <a:rPr lang="en-US" sz="6400" dirty="0">
                <a:latin typeface="Georgia" panose="02040502050405020303" pitchFamily="18" charset="0"/>
              </a:rPr>
              <a:t>What screening and assessment tools will be used?</a:t>
            </a:r>
          </a:p>
          <a:p>
            <a:pPr>
              <a:lnSpc>
                <a:spcPct val="120000"/>
              </a:lnSpc>
              <a:spcBef>
                <a:spcPts val="0"/>
              </a:spcBef>
              <a:defRPr/>
            </a:pPr>
            <a:r>
              <a:rPr lang="en-US" sz="6400" dirty="0">
                <a:latin typeface="Georgia" panose="02040502050405020303" pitchFamily="18" charset="0"/>
              </a:rPr>
              <a:t>Will the same person perform the screening, brief intervention, and referrals?</a:t>
            </a:r>
          </a:p>
          <a:p>
            <a:pPr>
              <a:lnSpc>
                <a:spcPct val="120000"/>
              </a:lnSpc>
              <a:spcBef>
                <a:spcPts val="0"/>
              </a:spcBef>
              <a:defRPr/>
            </a:pPr>
            <a:r>
              <a:rPr lang="en-US" sz="6400" dirty="0">
                <a:latin typeface="Georgia" panose="02040502050405020303" pitchFamily="18" charset="0"/>
              </a:rPr>
              <a:t>How will staff be continuously trained and informed about SBIRT?</a:t>
            </a:r>
          </a:p>
          <a:p>
            <a:pPr>
              <a:lnSpc>
                <a:spcPct val="120000"/>
              </a:lnSpc>
              <a:spcBef>
                <a:spcPts val="0"/>
              </a:spcBef>
              <a:defRPr/>
            </a:pPr>
            <a:r>
              <a:rPr lang="en-US" sz="6400" dirty="0">
                <a:latin typeface="Georgia" panose="02040502050405020303" pitchFamily="18" charset="0"/>
              </a:rPr>
              <a:t>Which clients might be excluded from screening?</a:t>
            </a:r>
          </a:p>
          <a:p>
            <a:pPr>
              <a:lnSpc>
                <a:spcPct val="120000"/>
              </a:lnSpc>
              <a:spcBef>
                <a:spcPts val="0"/>
              </a:spcBef>
              <a:defRPr/>
            </a:pPr>
            <a:r>
              <a:rPr lang="en-US" sz="6400" dirty="0">
                <a:latin typeface="Georgia" panose="02040502050405020303" pitchFamily="18" charset="0"/>
              </a:rPr>
              <a:t>How often will clients be screened?</a:t>
            </a:r>
          </a:p>
          <a:p>
            <a:pPr>
              <a:lnSpc>
                <a:spcPct val="120000"/>
              </a:lnSpc>
              <a:spcBef>
                <a:spcPts val="0"/>
              </a:spcBef>
              <a:defRPr/>
            </a:pPr>
            <a:r>
              <a:rPr lang="en-US" sz="6400" dirty="0">
                <a:latin typeface="Georgia" panose="02040502050405020303" pitchFamily="18" charset="0"/>
              </a:rPr>
              <a:t>Will educational materials be distributed to clients? If so, which ones?</a:t>
            </a:r>
          </a:p>
          <a:p>
            <a:pPr>
              <a:lnSpc>
                <a:spcPct val="120000"/>
              </a:lnSpc>
              <a:spcBef>
                <a:spcPts val="0"/>
              </a:spcBef>
              <a:defRPr/>
            </a:pPr>
            <a:r>
              <a:rPr lang="en-US" sz="6400" dirty="0">
                <a:latin typeface="Georgia" panose="02040502050405020303" pitchFamily="18" charset="0"/>
              </a:rPr>
              <a:t>Where/how will client needing further assessment or referral be referred? What referrals are currently used? </a:t>
            </a:r>
          </a:p>
          <a:p>
            <a:pPr>
              <a:lnSpc>
                <a:spcPct val="120000"/>
              </a:lnSpc>
              <a:spcBef>
                <a:spcPts val="0"/>
              </a:spcBef>
              <a:defRPr/>
            </a:pPr>
            <a:r>
              <a:rPr lang="en-US" sz="6400" dirty="0">
                <a:latin typeface="Georgia" panose="02040502050405020303" pitchFamily="18" charset="0"/>
              </a:rPr>
              <a:t>How will SBIRT results be documented? Will it be entered into EMR?</a:t>
            </a:r>
          </a:p>
          <a:p>
            <a:pPr>
              <a:lnSpc>
                <a:spcPct val="120000"/>
              </a:lnSpc>
              <a:spcBef>
                <a:spcPts val="0"/>
              </a:spcBef>
              <a:defRPr/>
            </a:pPr>
            <a:r>
              <a:rPr lang="en-US" sz="6400" dirty="0">
                <a:latin typeface="Georgia" panose="02040502050405020303" pitchFamily="18" charset="0"/>
              </a:rPr>
              <a:t>Who will assure that SBIRT procedures occur regularly?</a:t>
            </a:r>
          </a:p>
          <a:p>
            <a:pPr>
              <a:lnSpc>
                <a:spcPct val="120000"/>
              </a:lnSpc>
              <a:spcBef>
                <a:spcPts val="0"/>
              </a:spcBef>
              <a:defRPr/>
            </a:pPr>
            <a:r>
              <a:rPr lang="en-US" sz="6400" dirty="0">
                <a:latin typeface="Georgia" panose="02040502050405020303" pitchFamily="18" charset="0"/>
              </a:rPr>
              <a:t>Can SBIRT generate revenue?</a:t>
            </a:r>
          </a:p>
          <a:p>
            <a:pPr marL="0" lvl="8" indent="0" algn="r">
              <a:spcBef>
                <a:spcPts val="0"/>
              </a:spcBef>
              <a:buClr>
                <a:schemeClr val="accent1"/>
              </a:buClr>
              <a:buSzPct val="85000"/>
              <a:buFontTx/>
              <a:buNone/>
              <a:defRPr/>
            </a:pPr>
            <a:endParaRPr lang="en-US" sz="1300" dirty="0">
              <a:latin typeface="Georgia" panose="02040502050405020303" pitchFamily="18" charset="0"/>
            </a:endParaRPr>
          </a:p>
          <a:p>
            <a:pPr marL="0" lvl="8" indent="0">
              <a:spcBef>
                <a:spcPts val="0"/>
              </a:spcBef>
              <a:buClr>
                <a:schemeClr val="accent1"/>
              </a:buClr>
              <a:buSzPct val="85000"/>
              <a:buFontTx/>
              <a:buNone/>
              <a:defRPr/>
            </a:pPr>
            <a:endParaRPr lang="en-US" sz="1300" dirty="0">
              <a:latin typeface="Georgia" panose="02040502050405020303" pitchFamily="18" charset="0"/>
            </a:endParaRPr>
          </a:p>
          <a:p>
            <a:pPr marL="0" lvl="8" indent="0">
              <a:spcBef>
                <a:spcPts val="0"/>
              </a:spcBef>
              <a:buClr>
                <a:schemeClr val="accent1"/>
              </a:buClr>
              <a:buSzPct val="85000"/>
              <a:buFontTx/>
              <a:buNone/>
              <a:defRPr/>
            </a:pPr>
            <a:endParaRPr lang="en-US" sz="1300" dirty="0">
              <a:latin typeface="Georgia" panose="02040502050405020303" pitchFamily="18" charset="0"/>
            </a:endParaRPr>
          </a:p>
          <a:p>
            <a:pPr marL="0" lvl="8" indent="0" algn="r">
              <a:spcBef>
                <a:spcPts val="0"/>
              </a:spcBef>
              <a:buClr>
                <a:schemeClr val="accent1"/>
              </a:buClr>
              <a:buSzPct val="85000"/>
              <a:buFontTx/>
              <a:buNone/>
              <a:defRPr/>
            </a:pPr>
            <a:r>
              <a:rPr lang="en-US" sz="4000" dirty="0">
                <a:latin typeface="Georgia" panose="02040502050405020303" pitchFamily="18" charset="0"/>
              </a:rPr>
              <a:t>MA SBIRT, 2012</a:t>
            </a:r>
          </a:p>
          <a:p>
            <a:endParaRPr lang="en-US" sz="1300" dirty="0"/>
          </a:p>
        </p:txBody>
      </p:sp>
      <p:pic>
        <p:nvPicPr>
          <p:cNvPr id="43" name="Picture 42" descr="Desk with stethoscope and computer keyboard">
            <a:extLst>
              <a:ext uri="{FF2B5EF4-FFF2-40B4-BE49-F238E27FC236}">
                <a16:creationId xmlns:a16="http://schemas.microsoft.com/office/drawing/2014/main" id="{B898B169-EC65-40F4-8BCB-775FBBF6C075}"/>
              </a:ext>
            </a:extLst>
          </p:cNvPr>
          <p:cNvPicPr>
            <a:picLocks noChangeAspect="1"/>
          </p:cNvPicPr>
          <p:nvPr/>
        </p:nvPicPr>
        <p:blipFill rotWithShape="1">
          <a:blip r:embed="rId2"/>
          <a:srcRect l="51836" r="2" b="2"/>
          <a:stretch/>
        </p:blipFill>
        <p:spPr>
          <a:xfrm>
            <a:off x="5756743" y="2093976"/>
            <a:ext cx="2955798" cy="4096512"/>
          </a:xfrm>
          <a:prstGeom prst="rect">
            <a:avLst/>
          </a:prstGeom>
        </p:spPr>
      </p:pic>
    </p:spTree>
    <p:extLst>
      <p:ext uri="{BB962C8B-B14F-4D97-AF65-F5344CB8AC3E}">
        <p14:creationId xmlns:p14="http://schemas.microsoft.com/office/powerpoint/2010/main" val="42023238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794604" y="-1108988"/>
            <a:ext cx="5384871"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3BA000B3-12DB-4C1D-AE48-56CD7BED47E4}"/>
              </a:ext>
            </a:extLst>
          </p:cNvPr>
          <p:cNvSpPr>
            <a:spLocks noGrp="1"/>
          </p:cNvSpPr>
          <p:nvPr>
            <p:ph type="title"/>
          </p:nvPr>
        </p:nvSpPr>
        <p:spPr>
          <a:xfrm>
            <a:off x="630934" y="673770"/>
            <a:ext cx="2733367" cy="2414488"/>
          </a:xfrm>
        </p:spPr>
        <p:txBody>
          <a:bodyPr anchor="t">
            <a:normAutofit/>
          </a:bodyPr>
          <a:lstStyle/>
          <a:p>
            <a:r>
              <a:rPr lang="en-US" sz="3300" b="1" dirty="0">
                <a:solidFill>
                  <a:srgbClr val="FFFFFF"/>
                </a:solidFill>
                <a:latin typeface="Georgia" panose="02040502050405020303" pitchFamily="18" charset="0"/>
              </a:rPr>
              <a:t>Helping a </a:t>
            </a:r>
            <a:r>
              <a:rPr lang="en-US" sz="3300" b="1" i="0" u="none" strike="noStrike" baseline="0" dirty="0">
                <a:solidFill>
                  <a:srgbClr val="FFFFFF"/>
                </a:solidFill>
                <a:latin typeface="Georgia" panose="02040502050405020303" pitchFamily="18" charset="0"/>
              </a:rPr>
              <a:t>Grieving Adolescent and Young Adult </a:t>
            </a:r>
            <a:endParaRPr lang="en-US" sz="3300" dirty="0">
              <a:solidFill>
                <a:srgbClr val="FFFFFF"/>
              </a:solidFill>
              <a:latin typeface="Georgia" panose="02040502050405020303" pitchFamily="18" charset="0"/>
            </a:endParaRPr>
          </a:p>
        </p:txBody>
      </p:sp>
      <p:sp>
        <p:nvSpPr>
          <p:cNvPr id="3" name="Content Placeholder 2">
            <a:extLst>
              <a:ext uri="{FF2B5EF4-FFF2-40B4-BE49-F238E27FC236}">
                <a16:creationId xmlns:a16="http://schemas.microsoft.com/office/drawing/2014/main" id="{DD8DE308-D439-4A9C-B211-B8C2CEA6E8F6}"/>
              </a:ext>
            </a:extLst>
          </p:cNvPr>
          <p:cNvSpPr>
            <a:spLocks noGrp="1"/>
          </p:cNvSpPr>
          <p:nvPr>
            <p:ph idx="1"/>
          </p:nvPr>
        </p:nvSpPr>
        <p:spPr>
          <a:xfrm>
            <a:off x="4571999" y="882315"/>
            <a:ext cx="3941065" cy="5294647"/>
          </a:xfrm>
        </p:spPr>
        <p:txBody>
          <a:bodyPr>
            <a:normAutofit/>
          </a:bodyPr>
          <a:lstStyle/>
          <a:p>
            <a:pPr>
              <a:lnSpc>
                <a:spcPct val="100000"/>
              </a:lnSpc>
              <a:spcBef>
                <a:spcPts val="0"/>
              </a:spcBef>
            </a:pPr>
            <a:r>
              <a:rPr lang="en-US" sz="2000" b="0" i="0" u="none" strike="noStrike" baseline="0" dirty="0">
                <a:latin typeface="Georgia" panose="02040502050405020303" pitchFamily="18" charset="0"/>
              </a:rPr>
              <a:t>Understand thei</a:t>
            </a:r>
            <a:r>
              <a:rPr lang="en-US" sz="2000" dirty="0">
                <a:latin typeface="Georgia" panose="02040502050405020303" pitchFamily="18" charset="0"/>
              </a:rPr>
              <a:t>r loss </a:t>
            </a:r>
            <a:r>
              <a:rPr lang="en-US" sz="2000" b="0" i="0" u="none" strike="noStrike" baseline="0" dirty="0">
                <a:latin typeface="Georgia" panose="02040502050405020303" pitchFamily="18" charset="0"/>
              </a:rPr>
              <a:t>in new ways at each developmental milestone or life transition. </a:t>
            </a:r>
          </a:p>
          <a:p>
            <a:pPr>
              <a:lnSpc>
                <a:spcPct val="100000"/>
              </a:lnSpc>
              <a:spcBef>
                <a:spcPts val="0"/>
              </a:spcBef>
            </a:pPr>
            <a:r>
              <a:rPr lang="en-US" sz="2000" b="0" i="0" u="none" strike="noStrike" baseline="0" dirty="0">
                <a:latin typeface="Georgia" panose="02040502050405020303" pitchFamily="18" charset="0"/>
              </a:rPr>
              <a:t>Adolescents and young adults are more likely to talk with their friends about their grief than with their parents and caregivers. </a:t>
            </a:r>
          </a:p>
          <a:p>
            <a:pPr>
              <a:lnSpc>
                <a:spcPct val="100000"/>
              </a:lnSpc>
              <a:spcBef>
                <a:spcPts val="0"/>
              </a:spcBef>
            </a:pPr>
            <a:r>
              <a:rPr lang="en-US" sz="2000" b="0" i="0" u="none" strike="noStrike" baseline="0" dirty="0">
                <a:latin typeface="Georgia" panose="02040502050405020303" pitchFamily="18" charset="0"/>
              </a:rPr>
              <a:t>Adolescents and young adults yearn to discover the significance or reason behind the loss and what it means for them and their lives. </a:t>
            </a:r>
          </a:p>
          <a:p>
            <a:pPr>
              <a:lnSpc>
                <a:spcPct val="100000"/>
              </a:lnSpc>
              <a:spcBef>
                <a:spcPts val="0"/>
              </a:spcBef>
            </a:pPr>
            <a:r>
              <a:rPr lang="en-US" sz="2000" i="0" u="none" strike="noStrike" baseline="0" dirty="0">
                <a:latin typeface="Georgia" panose="02040502050405020303" pitchFamily="18" charset="0"/>
              </a:rPr>
              <a:t>Don’t assume that an adolescent and young adult aren’t grieving.</a:t>
            </a:r>
            <a:endParaRPr lang="en-US" sz="2000" dirty="0">
              <a:latin typeface="Georgia" panose="02040502050405020303" pitchFamily="18" charset="0"/>
            </a:endParaRPr>
          </a:p>
        </p:txBody>
      </p:sp>
    </p:spTree>
    <p:extLst>
      <p:ext uri="{BB962C8B-B14F-4D97-AF65-F5344CB8AC3E}">
        <p14:creationId xmlns:p14="http://schemas.microsoft.com/office/powerpoint/2010/main" val="35698108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BE8D2E-163D-4920-95A4-FD3972C25A8A}"/>
              </a:ext>
            </a:extLst>
          </p:cNvPr>
          <p:cNvSpPr>
            <a:spLocks noGrp="1"/>
          </p:cNvSpPr>
          <p:nvPr>
            <p:ph type="title"/>
          </p:nvPr>
        </p:nvSpPr>
        <p:spPr>
          <a:xfrm>
            <a:off x="476250" y="640823"/>
            <a:ext cx="2563994" cy="5583148"/>
          </a:xfrm>
        </p:spPr>
        <p:txBody>
          <a:bodyPr anchor="ctr">
            <a:normAutofit/>
          </a:bodyPr>
          <a:lstStyle/>
          <a:p>
            <a:r>
              <a:rPr lang="en-US" sz="3600" b="1" dirty="0">
                <a:latin typeface="Georgia" panose="02040502050405020303" pitchFamily="18" charset="0"/>
              </a:rPr>
              <a:t>Key Points when providing support…</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BFBB4F64-4BA3-42C6-9ED8-561305D43A7A}"/>
              </a:ext>
            </a:extLst>
          </p:cNvPr>
          <p:cNvGraphicFramePr>
            <a:graphicFrameLocks noGrp="1"/>
          </p:cNvGraphicFramePr>
          <p:nvPr>
            <p:ph idx="1"/>
            <p:extLst>
              <p:ext uri="{D42A27DB-BD31-4B8C-83A1-F6EECF244321}">
                <p14:modId xmlns:p14="http://schemas.microsoft.com/office/powerpoint/2010/main" val="3788463309"/>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64549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BD80EA-3680-4C6F-B72F-1E173D13385E}"/>
              </a:ext>
            </a:extLst>
          </p:cNvPr>
          <p:cNvSpPr>
            <a:spLocks noGrp="1"/>
          </p:cNvSpPr>
          <p:nvPr>
            <p:ph type="title"/>
          </p:nvPr>
        </p:nvSpPr>
        <p:spPr>
          <a:xfrm>
            <a:off x="630936" y="548640"/>
            <a:ext cx="2700645" cy="5431536"/>
          </a:xfrm>
        </p:spPr>
        <p:txBody>
          <a:bodyPr>
            <a:normAutofit/>
          </a:bodyPr>
          <a:lstStyle/>
          <a:p>
            <a:r>
              <a:rPr lang="en-US" sz="4000" b="1" dirty="0">
                <a:latin typeface="Georgia" panose="02040502050405020303" pitchFamily="18" charset="0"/>
              </a:rPr>
              <a:t>Best Practices in the Field </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FDDCECD8-30E7-450F-986B-45668F76A662}"/>
              </a:ext>
            </a:extLst>
          </p:cNvPr>
          <p:cNvSpPr>
            <a:spLocks noGrp="1"/>
          </p:cNvSpPr>
          <p:nvPr>
            <p:ph idx="1"/>
          </p:nvPr>
        </p:nvSpPr>
        <p:spPr>
          <a:xfrm>
            <a:off x="3844813" y="552091"/>
            <a:ext cx="4668251" cy="5431536"/>
          </a:xfrm>
        </p:spPr>
        <p:txBody>
          <a:bodyPr anchor="ctr">
            <a:normAutofit/>
          </a:bodyPr>
          <a:lstStyle/>
          <a:p>
            <a:pPr>
              <a:lnSpc>
                <a:spcPct val="100000"/>
              </a:lnSpc>
              <a:spcBef>
                <a:spcPts val="0"/>
              </a:spcBef>
              <a:buFont typeface="Arial" panose="020B0604020202020204" pitchFamily="34" charset="0"/>
              <a:buChar char="•"/>
            </a:pPr>
            <a:r>
              <a:rPr lang="en-US" sz="2400" b="0" i="0" dirty="0">
                <a:effectLst/>
                <a:latin typeface="Georgia" panose="02040502050405020303" pitchFamily="18" charset="0"/>
              </a:rPr>
              <a:t>Help the client or patient acknowledge past accomplishments as a way of re-establishing self-esteem.</a:t>
            </a:r>
          </a:p>
          <a:p>
            <a:pPr>
              <a:lnSpc>
                <a:spcPct val="100000"/>
              </a:lnSpc>
              <a:spcBef>
                <a:spcPts val="0"/>
              </a:spcBef>
              <a:buFont typeface="Arial" panose="020B0604020202020204" pitchFamily="34" charset="0"/>
              <a:buChar char="•"/>
            </a:pPr>
            <a:r>
              <a:rPr lang="en-US" sz="2400" b="0" i="0" dirty="0">
                <a:effectLst/>
                <a:latin typeface="Georgia" panose="02040502050405020303" pitchFamily="18" charset="0"/>
              </a:rPr>
              <a:t>Affirm his/her ability to survive the current loss.</a:t>
            </a:r>
          </a:p>
          <a:p>
            <a:pPr>
              <a:lnSpc>
                <a:spcPct val="100000"/>
              </a:lnSpc>
              <a:spcBef>
                <a:spcPts val="0"/>
              </a:spcBef>
              <a:buFont typeface="Arial" panose="020B0604020202020204" pitchFamily="34" charset="0"/>
              <a:buChar char="•"/>
            </a:pPr>
            <a:r>
              <a:rPr lang="en-US" sz="2400" b="0" i="0" dirty="0">
                <a:effectLst/>
                <a:latin typeface="Georgia" panose="02040502050405020303" pitchFamily="18" charset="0"/>
              </a:rPr>
              <a:t>Help him/her identify feelings of loss and feel pain. </a:t>
            </a:r>
          </a:p>
          <a:p>
            <a:pPr>
              <a:lnSpc>
                <a:spcPct val="100000"/>
              </a:lnSpc>
              <a:spcBef>
                <a:spcPts val="0"/>
              </a:spcBef>
              <a:buFont typeface="Arial" panose="020B0604020202020204" pitchFamily="34" charset="0"/>
              <a:buChar char="•"/>
            </a:pPr>
            <a:r>
              <a:rPr lang="en-US" sz="2400" b="0" i="0" dirty="0">
                <a:effectLst/>
                <a:latin typeface="Georgia" panose="02040502050405020303" pitchFamily="18" charset="0"/>
              </a:rPr>
              <a:t>Give him/her permission to cry—and permission to feel relieved if he/she does experience relief.</a:t>
            </a:r>
          </a:p>
          <a:p>
            <a:endParaRPr lang="en-US" sz="1900" dirty="0"/>
          </a:p>
        </p:txBody>
      </p:sp>
    </p:spTree>
    <p:extLst>
      <p:ext uri="{BB962C8B-B14F-4D97-AF65-F5344CB8AC3E}">
        <p14:creationId xmlns:p14="http://schemas.microsoft.com/office/powerpoint/2010/main" val="14714188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46" y="554152"/>
            <a:ext cx="4306641"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96D105-AA1A-41CE-9156-CDA9064D2ACB}"/>
              </a:ext>
            </a:extLst>
          </p:cNvPr>
          <p:cNvSpPr>
            <a:spLocks noGrp="1"/>
          </p:cNvSpPr>
          <p:nvPr>
            <p:ph type="title"/>
          </p:nvPr>
        </p:nvSpPr>
        <p:spPr>
          <a:xfrm>
            <a:off x="933804" y="1289765"/>
            <a:ext cx="2738325" cy="4270963"/>
          </a:xfrm>
        </p:spPr>
        <p:txBody>
          <a:bodyPr anchor="ctr">
            <a:normAutofit/>
          </a:bodyPr>
          <a:lstStyle/>
          <a:p>
            <a:pPr algn="ctr"/>
            <a:r>
              <a:rPr lang="en-US" sz="4900" b="1" dirty="0">
                <a:solidFill>
                  <a:srgbClr val="FFFFFF"/>
                </a:solidFill>
                <a:latin typeface="Georgia" panose="02040502050405020303" pitchFamily="18" charset="0"/>
              </a:rPr>
              <a:t>This is what I need you to know…</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619" y="374394"/>
            <a:ext cx="128637"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dirty="0"/>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581" y="1084507"/>
            <a:ext cx="118159"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dirty="0"/>
          </a:p>
        </p:txBody>
      </p:sp>
      <p:sp>
        <p:nvSpPr>
          <p:cNvPr id="3" name="Content Placeholder 2">
            <a:extLst>
              <a:ext uri="{FF2B5EF4-FFF2-40B4-BE49-F238E27FC236}">
                <a16:creationId xmlns:a16="http://schemas.microsoft.com/office/drawing/2014/main" id="{8CFAD04B-5F0C-4BB9-BE54-E3D485D7AA45}"/>
              </a:ext>
            </a:extLst>
          </p:cNvPr>
          <p:cNvSpPr>
            <a:spLocks noGrp="1"/>
          </p:cNvSpPr>
          <p:nvPr>
            <p:ph idx="1"/>
          </p:nvPr>
        </p:nvSpPr>
        <p:spPr>
          <a:xfrm>
            <a:off x="4722924" y="518400"/>
            <a:ext cx="3578706" cy="5837949"/>
          </a:xfrm>
        </p:spPr>
        <p:txBody>
          <a:bodyPr anchor="ctr">
            <a:normAutofit fontScale="92500" lnSpcReduction="20000"/>
          </a:bodyPr>
          <a:lstStyle/>
          <a:p>
            <a:pPr>
              <a:lnSpc>
                <a:spcPct val="110000"/>
              </a:lnSpc>
              <a:spcBef>
                <a:spcPts val="0"/>
              </a:spcBef>
            </a:pPr>
            <a:r>
              <a:rPr lang="en-US" sz="1800" b="0" i="0" u="none" strike="noStrike" baseline="0" dirty="0">
                <a:solidFill>
                  <a:schemeClr val="tx1">
                    <a:alpha val="80000"/>
                  </a:schemeClr>
                </a:solidFill>
                <a:latin typeface="Georgia" panose="02040502050405020303" pitchFamily="18" charset="0"/>
              </a:rPr>
              <a:t>Don’t force me to talk … there may be times that I’d rather be quiet.</a:t>
            </a:r>
          </a:p>
          <a:p>
            <a:pPr>
              <a:lnSpc>
                <a:spcPct val="110000"/>
              </a:lnSpc>
              <a:spcBef>
                <a:spcPts val="0"/>
              </a:spcBef>
            </a:pPr>
            <a:r>
              <a:rPr lang="en-US" sz="1800" b="0" i="0" u="none" strike="noStrike" baseline="0" dirty="0">
                <a:solidFill>
                  <a:schemeClr val="tx1">
                    <a:alpha val="80000"/>
                  </a:schemeClr>
                </a:solidFill>
                <a:latin typeface="Georgia" panose="02040502050405020303" pitchFamily="18" charset="0"/>
              </a:rPr>
              <a:t>Check in with me sometimes. Even though I’m venturing out on my own, I still need adults and a parent around to guide me.</a:t>
            </a:r>
          </a:p>
          <a:p>
            <a:pPr>
              <a:lnSpc>
                <a:spcPct val="110000"/>
              </a:lnSpc>
              <a:spcBef>
                <a:spcPts val="0"/>
              </a:spcBef>
            </a:pPr>
            <a:r>
              <a:rPr lang="en-US" sz="1800" b="0" i="0" u="none" strike="noStrike" baseline="0" dirty="0">
                <a:solidFill>
                  <a:schemeClr val="tx1">
                    <a:alpha val="80000"/>
                  </a:schemeClr>
                </a:solidFill>
                <a:latin typeface="Georgia" panose="02040502050405020303" pitchFamily="18" charset="0"/>
              </a:rPr>
              <a:t>Instead of saying “I know how you feel,” ask “What is that like for you?” or “What are you feeling?”</a:t>
            </a:r>
          </a:p>
          <a:p>
            <a:pPr>
              <a:lnSpc>
                <a:spcPct val="110000"/>
              </a:lnSpc>
              <a:spcBef>
                <a:spcPts val="0"/>
              </a:spcBef>
            </a:pPr>
            <a:r>
              <a:rPr lang="en-US" sz="1800" b="0" i="0" u="none" strike="noStrike" baseline="0" dirty="0">
                <a:solidFill>
                  <a:schemeClr val="tx1">
                    <a:alpha val="80000"/>
                  </a:schemeClr>
                </a:solidFill>
                <a:latin typeface="Georgia" panose="02040502050405020303" pitchFamily="18" charset="0"/>
              </a:rPr>
              <a:t>Listen to me and what my grief is like. We’re all different in our grief, and I may be grieving differently from the way you do.. Listening to me shows you respect me.</a:t>
            </a:r>
          </a:p>
          <a:p>
            <a:pPr>
              <a:lnSpc>
                <a:spcPct val="110000"/>
              </a:lnSpc>
              <a:spcBef>
                <a:spcPts val="0"/>
              </a:spcBef>
            </a:pPr>
            <a:r>
              <a:rPr lang="en-US" sz="1800" b="0" i="0" u="none" strike="noStrike" baseline="0" dirty="0">
                <a:solidFill>
                  <a:schemeClr val="tx1">
                    <a:alpha val="80000"/>
                  </a:schemeClr>
                </a:solidFill>
                <a:latin typeface="Georgia" panose="02040502050405020303" pitchFamily="18" charset="0"/>
              </a:rPr>
              <a:t>• Don’t tell me to “be strong.” I’m learning that it’s OK to feel and show vulnerable emotions, and it helps when you remind me of that, too.</a:t>
            </a:r>
          </a:p>
          <a:p>
            <a:pPr marL="0" indent="0">
              <a:spcBef>
                <a:spcPts val="0"/>
              </a:spcBef>
              <a:spcAft>
                <a:spcPts val="600"/>
              </a:spcAft>
              <a:buNone/>
            </a:pPr>
            <a:endParaRPr lang="en-US" sz="1300" dirty="0">
              <a:solidFill>
                <a:schemeClr val="tx1">
                  <a:alpha val="80000"/>
                </a:schemeClr>
              </a:solidFill>
              <a:latin typeface="Georgia" panose="02040502050405020303" pitchFamily="18" charset="0"/>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7410" y="5751820"/>
            <a:ext cx="84319"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6621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Slide Background Fill">
            <a:extLst>
              <a:ext uri="{FF2B5EF4-FFF2-40B4-BE49-F238E27FC236}">
                <a16:creationId xmlns:a16="http://schemas.microsoft.com/office/drawing/2014/main" id="{44D65982-4F00-4330-8DAA-DE6A9E4D6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lor Cover">
            <a:extLst>
              <a:ext uri="{FF2B5EF4-FFF2-40B4-BE49-F238E27FC236}">
                <a16:creationId xmlns:a16="http://schemas.microsoft.com/office/drawing/2014/main" id="{56AD21CA-472C-4EA1-A897-F639017AF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0"/>
            <a:ext cx="914171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B29A5F49-8CEE-44D2-A717-96965326A5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4" cy="6858000"/>
            <a:chOff x="651279" y="598259"/>
            <a:chExt cx="10889442" cy="5680742"/>
          </a:xfrm>
        </p:grpSpPr>
        <p:sp>
          <p:nvSpPr>
            <p:cNvPr id="26" name="Color">
              <a:extLst>
                <a:ext uri="{FF2B5EF4-FFF2-40B4-BE49-F238E27FC236}">
                  <a16:creationId xmlns:a16="http://schemas.microsoft.com/office/drawing/2014/main" id="{A4758941-095E-4760-9F3E-0E9F079AA2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lor">
              <a:extLst>
                <a:ext uri="{FF2B5EF4-FFF2-40B4-BE49-F238E27FC236}">
                  <a16:creationId xmlns:a16="http://schemas.microsoft.com/office/drawing/2014/main" id="{9BA7B350-F1EB-47CD-8531-349F4BD68B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30" name="Freeform: Shape 29">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31" name="Freeform: Shape 30">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32" name="Freeform: Shape 31">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33" name="Freeform: Shape 32">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34" name="Freeform: Shape 33">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35" name="Freeform: Shape 34">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36" name="Freeform: Shape 35">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grpSp>
      <p:sp>
        <p:nvSpPr>
          <p:cNvPr id="2" name="Title 1">
            <a:extLst>
              <a:ext uri="{FF2B5EF4-FFF2-40B4-BE49-F238E27FC236}">
                <a16:creationId xmlns:a16="http://schemas.microsoft.com/office/drawing/2014/main" id="{7138FF50-BB14-407A-A590-5512143FEAF7}"/>
              </a:ext>
            </a:extLst>
          </p:cNvPr>
          <p:cNvSpPr>
            <a:spLocks noGrp="1"/>
          </p:cNvSpPr>
          <p:nvPr>
            <p:ph type="title"/>
          </p:nvPr>
        </p:nvSpPr>
        <p:spPr>
          <a:xfrm rot="16200000">
            <a:off x="-994410" y="1947672"/>
            <a:ext cx="4471416" cy="2788920"/>
          </a:xfrm>
        </p:spPr>
        <p:txBody>
          <a:bodyPr anchor="ctr">
            <a:normAutofit/>
          </a:bodyPr>
          <a:lstStyle/>
          <a:p>
            <a:r>
              <a:rPr lang="en-US" sz="3600" b="1" dirty="0">
                <a:solidFill>
                  <a:schemeClr val="bg1"/>
                </a:solidFill>
                <a:latin typeface="Georgia" panose="02040502050405020303" pitchFamily="18" charset="0"/>
              </a:rPr>
              <a:t>Teen’s Bill of Rights by adolescents and young adults at the Dougy Center</a:t>
            </a:r>
          </a:p>
        </p:txBody>
      </p:sp>
      <p:sp>
        <p:nvSpPr>
          <p:cNvPr id="38" name="Rectangle 37">
            <a:extLst>
              <a:ext uri="{FF2B5EF4-FFF2-40B4-BE49-F238E27FC236}">
                <a16:creationId xmlns:a16="http://schemas.microsoft.com/office/drawing/2014/main" id="{C05FE506-AB9A-470B-89C8-008269966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36475" y="252484"/>
            <a:ext cx="4683084" cy="6244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526DFA0-C0E1-43EE-A9F4-8CDF3A1DD5D2}"/>
              </a:ext>
            </a:extLst>
          </p:cNvPr>
          <p:cNvSpPr>
            <a:spLocks noGrp="1"/>
          </p:cNvSpPr>
          <p:nvPr>
            <p:ph idx="1"/>
          </p:nvPr>
        </p:nvSpPr>
        <p:spPr>
          <a:xfrm>
            <a:off x="3751188" y="540048"/>
            <a:ext cx="4239072" cy="5641293"/>
          </a:xfrm>
        </p:spPr>
        <p:txBody>
          <a:bodyPr anchor="ctr">
            <a:normAutofit/>
          </a:bodyPr>
          <a:lstStyle/>
          <a:p>
            <a:pPr marL="0" marR="0" indent="0">
              <a:spcBef>
                <a:spcPts val="0"/>
              </a:spcBef>
              <a:buNone/>
            </a:pPr>
            <a:r>
              <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rPr>
              <a:t>A grieving teen has the right….</a:t>
            </a:r>
            <a:br>
              <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rPr>
            </a:br>
            <a:r>
              <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rPr>
              <a:t>...to know the truth about the death, the deceased, and the circumstances.</a:t>
            </a:r>
            <a:br>
              <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rPr>
            </a:br>
            <a:r>
              <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rPr>
              <a:t>...to have questions answered honestly.</a:t>
            </a:r>
            <a:br>
              <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rPr>
            </a:br>
            <a:r>
              <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rPr>
              <a:t>...to be heard with dignity and respect.</a:t>
            </a:r>
            <a:br>
              <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rPr>
            </a:br>
            <a:r>
              <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rPr>
              <a:t>...to be silent and not tell you her/his grief emotions and thoughts.</a:t>
            </a:r>
            <a:br>
              <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rPr>
            </a:br>
            <a:r>
              <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rPr>
              <a:t>...to not agree with your perceptions and conclusions.</a:t>
            </a:r>
            <a:br>
              <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rPr>
            </a:br>
            <a:r>
              <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rPr>
              <a:t>...to see the person who died and the place of the death.</a:t>
            </a:r>
            <a:br>
              <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rPr>
            </a:br>
            <a:r>
              <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rPr>
              <a:t>...to grieve anyway she/he wants without hurting self or others.</a:t>
            </a:r>
            <a:br>
              <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rPr>
            </a:br>
            <a:r>
              <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rPr>
              <a:t>...to feel all the feelings and to think all the thoughts of his/her own unique grief.</a:t>
            </a:r>
            <a:br>
              <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rPr>
            </a:br>
            <a:r>
              <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rPr>
              <a:t>...to not have to follow the “Stages of Grief” as outlined in a high school health book.</a:t>
            </a:r>
            <a:br>
              <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rPr>
            </a:br>
            <a:r>
              <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rPr>
              <a:t>...to grieve in one’s own unique, individual way without censorship.</a:t>
            </a:r>
            <a:br>
              <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rPr>
            </a:br>
            <a:r>
              <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rPr>
              <a:t>...to be angry at death, at the person who died, at God, at self, and at others.</a:t>
            </a:r>
            <a:br>
              <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rPr>
            </a:br>
            <a:r>
              <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rPr>
              <a:t>...to have his/her own theological and philosophical beliefs about life and death.</a:t>
            </a:r>
            <a:br>
              <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rPr>
            </a:br>
            <a:r>
              <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rPr>
              <a:t>...to be involved in the decisions about the rituals related to the death.</a:t>
            </a:r>
            <a:br>
              <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rPr>
            </a:br>
            <a:r>
              <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rPr>
              <a:t>...to not be taken advantage of in this vulnerable mourning condition and circumstances.</a:t>
            </a:r>
            <a:br>
              <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rPr>
            </a:br>
            <a:r>
              <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rPr>
              <a:t>...to have guilt about how he/she could have intervened to stop the death.</a:t>
            </a:r>
          </a:p>
          <a:p>
            <a:pPr marL="0" marR="0" indent="0">
              <a:spcBef>
                <a:spcPts val="0"/>
              </a:spcBef>
              <a:buNone/>
            </a:pPr>
            <a:endPar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endParaRPr>
          </a:p>
          <a:p>
            <a:pPr marL="0" marR="0">
              <a:spcBef>
                <a:spcPts val="0"/>
              </a:spcBef>
            </a:pPr>
            <a:endPar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endParaRPr>
          </a:p>
          <a:p>
            <a:pPr marL="0" marR="0" indent="0">
              <a:spcBef>
                <a:spcPts val="0"/>
              </a:spcBef>
              <a:buNone/>
            </a:pPr>
            <a:r>
              <a:rPr lang="en-US" sz="1200" dirty="0">
                <a:solidFill>
                  <a:schemeClr val="tx2"/>
                </a:solidFill>
                <a:effectLst/>
                <a:latin typeface="Georgia" panose="02040502050405020303" pitchFamily="18" charset="0"/>
                <a:ea typeface="Calibri" panose="020F0502020204030204" pitchFamily="34" charset="0"/>
                <a:cs typeface="Times New Roman" panose="02020603050405020304" pitchFamily="18" charset="0"/>
              </a:rPr>
              <a:t>*This Bill of Rights was developed by participating adolescents and young adults at The Dougy Center and does not represent “official” policies of the Center.</a:t>
            </a:r>
          </a:p>
          <a:p>
            <a:endParaRPr lang="en-US" sz="1200" dirty="0">
              <a:solidFill>
                <a:schemeClr val="tx2"/>
              </a:solidFill>
            </a:endParaRPr>
          </a:p>
        </p:txBody>
      </p:sp>
    </p:spTree>
    <p:extLst>
      <p:ext uri="{BB962C8B-B14F-4D97-AF65-F5344CB8AC3E}">
        <p14:creationId xmlns:p14="http://schemas.microsoft.com/office/powerpoint/2010/main" val="5314271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461737"/>
            <a:ext cx="1612020"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Rectangle 1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64453" y="453981"/>
            <a:ext cx="500634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a:extLst>
              <a:ext uri="{FF2B5EF4-FFF2-40B4-BE49-F238E27FC236}">
                <a16:creationId xmlns:a16="http://schemas.microsoft.com/office/drawing/2014/main" id="{4C724D0D-A189-466B-BF53-24EEBF8B2386}"/>
              </a:ext>
            </a:extLst>
          </p:cNvPr>
          <p:cNvSpPr>
            <a:spLocks noGrp="1"/>
          </p:cNvSpPr>
          <p:nvPr>
            <p:ph type="title"/>
          </p:nvPr>
        </p:nvSpPr>
        <p:spPr>
          <a:xfrm>
            <a:off x="2283909" y="731520"/>
            <a:ext cx="4567428" cy="1426464"/>
          </a:xfrm>
        </p:spPr>
        <p:txBody>
          <a:bodyPr>
            <a:normAutofit/>
          </a:bodyPr>
          <a:lstStyle/>
          <a:p>
            <a:pPr algn="ctr"/>
            <a:r>
              <a:rPr lang="en-US" sz="3600" b="1" dirty="0">
                <a:solidFill>
                  <a:srgbClr val="FFFFFF"/>
                </a:solidFill>
                <a:latin typeface="Georgia" panose="02040502050405020303" pitchFamily="18" charset="0"/>
              </a:rPr>
              <a:t>Closing Reading…</a:t>
            </a:r>
          </a:p>
        </p:txBody>
      </p:sp>
      <p:sp>
        <p:nvSpPr>
          <p:cNvPr id="13" name="Rectangle 12">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0326" y="453155"/>
            <a:ext cx="161201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Rectangle 1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0" y="2480956"/>
            <a:ext cx="8448154"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699CA37E-6C0B-48EF-AC05-F6B1AC10F24A}"/>
              </a:ext>
            </a:extLst>
          </p:cNvPr>
          <p:cNvGraphicFramePr>
            <a:graphicFrameLocks noGrp="1"/>
          </p:cNvGraphicFramePr>
          <p:nvPr>
            <p:ph idx="1"/>
            <p:extLst>
              <p:ext uri="{D42A27DB-BD31-4B8C-83A1-F6EECF244321}">
                <p14:modId xmlns:p14="http://schemas.microsoft.com/office/powerpoint/2010/main" val="2769191179"/>
              </p:ext>
            </p:extLst>
          </p:nvPr>
        </p:nvGraphicFramePr>
        <p:xfrm>
          <a:off x="591741" y="2798763"/>
          <a:ext cx="7948612" cy="3282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49543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530289"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grpSp>
      <p:sp>
        <p:nvSpPr>
          <p:cNvPr id="2" name="Title 1">
            <a:extLst>
              <a:ext uri="{FF2B5EF4-FFF2-40B4-BE49-F238E27FC236}">
                <a16:creationId xmlns:a16="http://schemas.microsoft.com/office/drawing/2014/main" id="{52D300E9-8BD0-4734-A27D-5766AFEBE88F}"/>
              </a:ext>
            </a:extLst>
          </p:cNvPr>
          <p:cNvSpPr>
            <a:spLocks noGrp="1"/>
          </p:cNvSpPr>
          <p:nvPr>
            <p:ph type="title"/>
          </p:nvPr>
        </p:nvSpPr>
        <p:spPr>
          <a:xfrm>
            <a:off x="269198" y="841248"/>
            <a:ext cx="2843854" cy="5340097"/>
          </a:xfrm>
        </p:spPr>
        <p:txBody>
          <a:bodyPr anchor="ctr">
            <a:normAutofit/>
          </a:bodyPr>
          <a:lstStyle/>
          <a:p>
            <a:r>
              <a:rPr lang="en-US" sz="3600" b="1" dirty="0">
                <a:solidFill>
                  <a:schemeClr val="bg1"/>
                </a:solidFill>
                <a:latin typeface="Georgia" panose="02040502050405020303" pitchFamily="18" charset="0"/>
              </a:rPr>
              <a:t>Remember…</a:t>
            </a:r>
          </a:p>
        </p:txBody>
      </p:sp>
      <p:graphicFrame>
        <p:nvGraphicFramePr>
          <p:cNvPr id="5" name="Content Placeholder 2">
            <a:extLst>
              <a:ext uri="{FF2B5EF4-FFF2-40B4-BE49-F238E27FC236}">
                <a16:creationId xmlns:a16="http://schemas.microsoft.com/office/drawing/2014/main" id="{1E7FA327-3CE3-4AFE-9EA5-A0C962C47144}"/>
              </a:ext>
            </a:extLst>
          </p:cNvPr>
          <p:cNvGraphicFramePr>
            <a:graphicFrameLocks noGrp="1"/>
          </p:cNvGraphicFramePr>
          <p:nvPr>
            <p:ph idx="1"/>
            <p:extLst>
              <p:ext uri="{D42A27DB-BD31-4B8C-83A1-F6EECF244321}">
                <p14:modId xmlns:p14="http://schemas.microsoft.com/office/powerpoint/2010/main" val="934631295"/>
              </p:ext>
            </p:extLst>
          </p:nvPr>
        </p:nvGraphicFramePr>
        <p:xfrm>
          <a:off x="3739414" y="231006"/>
          <a:ext cx="4775935" cy="640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4409056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365125"/>
            <a:ext cx="7886700" cy="1325563"/>
          </a:xfrm>
        </p:spPr>
        <p:txBody>
          <a:bodyPr>
            <a:normAutofit/>
          </a:bodyPr>
          <a:lstStyle/>
          <a:p>
            <a:r>
              <a:rPr lang="en-US" sz="4700" b="1" dirty="0">
                <a:latin typeface="Georgia" panose="02040502050405020303" pitchFamily="18" charset="0"/>
              </a:rPr>
              <a:t>References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sz="quarter" idx="1"/>
          </p:nvPr>
        </p:nvSpPr>
        <p:spPr>
          <a:xfrm>
            <a:off x="628650" y="1929384"/>
            <a:ext cx="7886700" cy="4251960"/>
          </a:xfrm>
        </p:spPr>
        <p:txBody>
          <a:bodyPr>
            <a:normAutofit fontScale="92500"/>
          </a:bodyPr>
          <a:lstStyle/>
          <a:p>
            <a:pPr>
              <a:spcBef>
                <a:spcPts val="0"/>
              </a:spcBef>
              <a:spcAft>
                <a:spcPts val="600"/>
              </a:spcAft>
            </a:pPr>
            <a:r>
              <a:rPr lang="en-US" sz="1900" dirty="0">
                <a:latin typeface="Georgia" panose="02040502050405020303" pitchFamily="18" charset="0"/>
              </a:rPr>
              <a:t>Australian Centre for Grief and Bereavement (2015). Adolescents and grief. Retrieved from </a:t>
            </a:r>
            <a:r>
              <a:rPr lang="en-US" sz="1900" dirty="0">
                <a:latin typeface="Georgia" panose="02040502050405020303" pitchFamily="18" charset="0"/>
                <a:hlinkClick r:id="rId3"/>
              </a:rPr>
              <a:t>Adolescents-and-Grief.pdf (kinstacdn.com)</a:t>
            </a:r>
            <a:endParaRPr lang="en-US" sz="1900" dirty="0">
              <a:latin typeface="Georgia" panose="02040502050405020303" pitchFamily="18" charset="0"/>
            </a:endParaRPr>
          </a:p>
          <a:p>
            <a:pPr>
              <a:spcBef>
                <a:spcPts val="0"/>
              </a:spcBef>
              <a:spcAft>
                <a:spcPts val="600"/>
              </a:spcAft>
            </a:pPr>
            <a:r>
              <a:rPr lang="en-US" sz="1900" dirty="0">
                <a:latin typeface="Georgia" panose="02040502050405020303" pitchFamily="18" charset="0"/>
                <a:cs typeface="Times New Roman" panose="02020603050405020304" pitchFamily="18" charset="0"/>
              </a:rPr>
              <a:t>Boss, P. (2018). Four questions about ambiguous loss. Retrieved from </a:t>
            </a:r>
            <a:r>
              <a:rPr lang="en-US" sz="1900" dirty="0">
                <a:latin typeface="Georgia" panose="02040502050405020303" pitchFamily="18" charset="0"/>
                <a:cs typeface="Times New Roman" panose="02020603050405020304" pitchFamily="18" charset="0"/>
                <a:hlinkClick r:id="rId4"/>
              </a:rPr>
              <a:t>http://www.ambiguousloss.com/four_questions.php</a:t>
            </a:r>
            <a:endParaRPr lang="en-US" sz="1900" dirty="0">
              <a:latin typeface="Georgia" panose="02040502050405020303" pitchFamily="18" charset="0"/>
              <a:cs typeface="Times New Roman" panose="02020603050405020304" pitchFamily="18" charset="0"/>
            </a:endParaRPr>
          </a:p>
          <a:p>
            <a:pPr>
              <a:spcBef>
                <a:spcPts val="0"/>
              </a:spcBef>
              <a:spcAft>
                <a:spcPts val="600"/>
              </a:spcAft>
            </a:pPr>
            <a:r>
              <a:rPr lang="en-US" sz="1900" dirty="0">
                <a:latin typeface="Georgia" panose="02040502050405020303" pitchFamily="18" charset="0"/>
                <a:cs typeface="Times New Roman" panose="02020603050405020304" pitchFamily="18" charset="0"/>
              </a:rPr>
              <a:t>Center for Life and Loss Transition (2016). Helping teenagers cope with grief. Retrieved from </a:t>
            </a:r>
            <a:r>
              <a:rPr lang="en-US" sz="1400" dirty="0">
                <a:latin typeface="Georgia" panose="02040502050405020303" pitchFamily="18" charset="0"/>
                <a:hlinkClick r:id="rId5"/>
              </a:rPr>
              <a:t>Helping Teenagers Cope with Grief - Center for Loss &amp; Life Transition</a:t>
            </a:r>
            <a:endParaRPr lang="en-US" sz="1900" dirty="0">
              <a:latin typeface="Georgia" panose="02040502050405020303" pitchFamily="18" charset="0"/>
              <a:cs typeface="Times New Roman" panose="02020603050405020304" pitchFamily="18" charset="0"/>
            </a:endParaRPr>
          </a:p>
          <a:p>
            <a:pPr>
              <a:spcBef>
                <a:spcPts val="0"/>
              </a:spcBef>
              <a:spcAft>
                <a:spcPts val="600"/>
              </a:spcAft>
            </a:pPr>
            <a:r>
              <a:rPr lang="en-US" sz="1900" dirty="0">
                <a:latin typeface="Georgia" panose="02040502050405020303" pitchFamily="18" charset="0"/>
                <a:cs typeface="Times New Roman" panose="02020603050405020304" pitchFamily="18" charset="0"/>
              </a:rPr>
              <a:t>Community Care of North Carolina [nod]. FRAMES and BNI. </a:t>
            </a:r>
          </a:p>
          <a:p>
            <a:pPr>
              <a:spcBef>
                <a:spcPts val="0"/>
              </a:spcBef>
              <a:spcAft>
                <a:spcPts val="600"/>
              </a:spcAft>
            </a:pPr>
            <a:r>
              <a:rPr lang="en-US" altLang="en-US" sz="1900" dirty="0">
                <a:latin typeface="Georgia" panose="02040502050405020303" pitchFamily="18" charset="0"/>
                <a:cs typeface="Times New Roman" panose="02020603050405020304" pitchFamily="18" charset="0"/>
              </a:rPr>
              <a:t>Department of Health and Human Services (2014). </a:t>
            </a:r>
            <a:r>
              <a:rPr lang="en-US" altLang="en-US" sz="1900" i="1" dirty="0">
                <a:latin typeface="Georgia" panose="02040502050405020303" pitchFamily="18" charset="0"/>
                <a:cs typeface="Times New Roman" panose="02020603050405020304" pitchFamily="18" charset="0"/>
              </a:rPr>
              <a:t>Screening, brief intervention, and referral to treatment (SBIRT) services</a:t>
            </a:r>
            <a:r>
              <a:rPr lang="en-US" altLang="en-US" sz="1900" dirty="0">
                <a:latin typeface="Georgia" panose="02040502050405020303" pitchFamily="18" charset="0"/>
                <a:cs typeface="Times New Roman" panose="02020603050405020304" pitchFamily="18" charset="0"/>
              </a:rPr>
              <a:t>. Department of Health and Human Services, Centers for Medicare &amp; Medicaid Services, Baltimore, MD. Retrieved from </a:t>
            </a:r>
            <a:r>
              <a:rPr lang="en-US" altLang="en-US" sz="1900" dirty="0">
                <a:latin typeface="Georgia" panose="02040502050405020303" pitchFamily="18" charset="0"/>
                <a:cs typeface="Times New Roman" panose="02020603050405020304" pitchFamily="18" charset="0"/>
                <a:hlinkClick r:id="rId6"/>
              </a:rPr>
              <a:t>https://www.cms.gov/Outreach-and-Education/Medicare-Learning-Network-MLN/MLNProducts/downloads/SBIRT_Factsheet_ICN904084.pdf</a:t>
            </a:r>
            <a:r>
              <a:rPr lang="en-US" altLang="en-US" sz="1900" dirty="0">
                <a:latin typeface="Georgia" panose="02040502050405020303" pitchFamily="18" charset="0"/>
                <a:cs typeface="Times New Roman" panose="02020603050405020304" pitchFamily="18" charset="0"/>
              </a:rPr>
              <a:t>.</a:t>
            </a:r>
          </a:p>
          <a:p>
            <a:pPr>
              <a:spcBef>
                <a:spcPts val="0"/>
              </a:spcBef>
              <a:spcAft>
                <a:spcPts val="600"/>
              </a:spcAft>
            </a:pPr>
            <a:r>
              <a:rPr lang="en-US" sz="1900" dirty="0">
                <a:latin typeface="Georgia" panose="02040502050405020303" pitchFamily="18" charset="0"/>
                <a:cs typeface="Times New Roman" panose="02020603050405020304" pitchFamily="18" charset="0"/>
              </a:rPr>
              <a:t>Doka, K. (2014). 6 ways that adolescent grief is different. Retrieved from </a:t>
            </a:r>
            <a:r>
              <a:rPr lang="en-US" sz="1400" dirty="0">
                <a:latin typeface="Georgia" panose="02040502050405020303" pitchFamily="18" charset="0"/>
                <a:hlinkClick r:id="rId7"/>
              </a:rPr>
              <a:t>6 Ways That Adolescent Grief Is Different | HuffPost Life</a:t>
            </a:r>
            <a:endParaRPr lang="en-US" sz="1900" dirty="0">
              <a:latin typeface="Georgia" panose="02040502050405020303" pitchFamily="18" charset="0"/>
              <a:cs typeface="Times New Roman" panose="02020603050405020304" pitchFamily="18" charset="0"/>
            </a:endParaRPr>
          </a:p>
        </p:txBody>
      </p:sp>
    </p:spTree>
    <p:extLst>
      <p:ext uri="{BB962C8B-B14F-4D97-AF65-F5344CB8AC3E}">
        <p14:creationId xmlns:p14="http://schemas.microsoft.com/office/powerpoint/2010/main" val="823884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95143D8-6BD6-49FF-A5F4-CD9F04B7B3F4}"/>
              </a:ext>
            </a:extLst>
          </p:cNvPr>
          <p:cNvSpPr>
            <a:spLocks noGrp="1"/>
          </p:cNvSpPr>
          <p:nvPr>
            <p:ph type="title"/>
          </p:nvPr>
        </p:nvSpPr>
        <p:spPr>
          <a:xfrm>
            <a:off x="628650" y="365125"/>
            <a:ext cx="7886700" cy="1325563"/>
          </a:xfrm>
        </p:spPr>
        <p:txBody>
          <a:bodyPr>
            <a:normAutofit/>
          </a:bodyPr>
          <a:lstStyle/>
          <a:p>
            <a:r>
              <a:rPr lang="en-US" sz="4700" b="1" dirty="0">
                <a:latin typeface="Georgia" panose="02040502050405020303" pitchFamily="18" charset="0"/>
              </a:rPr>
              <a:t>References, </a:t>
            </a:r>
            <a:r>
              <a:rPr lang="en-US" sz="4700" b="1" i="1" dirty="0">
                <a:latin typeface="Georgia" panose="02040502050405020303" pitchFamily="18" charset="0"/>
              </a:rPr>
              <a:t>continued</a:t>
            </a:r>
            <a:endParaRPr lang="en-US" sz="4700" i="1" dirty="0">
              <a:latin typeface="Georgia" panose="02040502050405020303" pitchFamily="18" charset="0"/>
            </a:endParaRP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8654A8D-047E-498A-BEB4-C66E76041EAE}"/>
              </a:ext>
            </a:extLst>
          </p:cNvPr>
          <p:cNvSpPr>
            <a:spLocks noGrp="1"/>
          </p:cNvSpPr>
          <p:nvPr>
            <p:ph sz="quarter" idx="1"/>
          </p:nvPr>
        </p:nvSpPr>
        <p:spPr>
          <a:xfrm>
            <a:off x="628650" y="1929384"/>
            <a:ext cx="7886700" cy="4251960"/>
          </a:xfrm>
        </p:spPr>
        <p:txBody>
          <a:bodyPr>
            <a:normAutofit lnSpcReduction="10000"/>
          </a:bodyPr>
          <a:lstStyle/>
          <a:p>
            <a:pPr>
              <a:spcBef>
                <a:spcPts val="0"/>
              </a:spcBef>
              <a:spcAft>
                <a:spcPts val="600"/>
              </a:spcAft>
            </a:pPr>
            <a:r>
              <a:rPr lang="en-US" sz="1900" dirty="0">
                <a:latin typeface="Georgia" panose="02040502050405020303" pitchFamily="18" charset="0"/>
                <a:cs typeface="Times New Roman" panose="02020603050405020304" pitchFamily="18" charset="0"/>
              </a:rPr>
              <a:t>Dougy Center (2020). How to help a grieving teen. Retrieved from </a:t>
            </a:r>
            <a:r>
              <a:rPr lang="en-US" sz="1900" dirty="0">
                <a:latin typeface="Georgia" panose="02040502050405020303" pitchFamily="18" charset="0"/>
                <a:hlinkClick r:id="rId3"/>
              </a:rPr>
              <a:t>The Dougy Center for Grieving Children &amp; Families | Portland, OR</a:t>
            </a:r>
            <a:endParaRPr lang="en-US" sz="1900" dirty="0">
              <a:latin typeface="Georgia" panose="02040502050405020303" pitchFamily="18" charset="0"/>
              <a:cs typeface="Times New Roman" panose="02020603050405020304" pitchFamily="18" charset="0"/>
            </a:endParaRPr>
          </a:p>
          <a:p>
            <a:pPr>
              <a:spcBef>
                <a:spcPts val="0"/>
              </a:spcBef>
              <a:spcAft>
                <a:spcPts val="600"/>
              </a:spcAft>
            </a:pPr>
            <a:r>
              <a:rPr lang="en-US" sz="1900" dirty="0">
                <a:latin typeface="Georgia" panose="02040502050405020303" pitchFamily="18" charset="0"/>
                <a:cs typeface="Times New Roman" panose="02020603050405020304" pitchFamily="18" charset="0"/>
              </a:rPr>
              <a:t>Ducoat, L. J. (2018). The stigma of grief. Retrieved from </a:t>
            </a:r>
            <a:r>
              <a:rPr lang="en-US" sz="1900" dirty="0">
                <a:latin typeface="Georgia" panose="02040502050405020303" pitchFamily="18" charset="0"/>
                <a:cs typeface="Times New Roman" panose="02020603050405020304" pitchFamily="18" charset="0"/>
                <a:hlinkClick r:id="rId4"/>
              </a:rPr>
              <a:t>https://blogs.psychcentral.com/grief/2017/06/the-stigma-of-grief/</a:t>
            </a:r>
            <a:endParaRPr lang="en-US" sz="1900" dirty="0">
              <a:latin typeface="Georgia" panose="02040502050405020303" pitchFamily="18" charset="0"/>
              <a:cs typeface="Times New Roman" panose="02020603050405020304" pitchFamily="18" charset="0"/>
            </a:endParaRPr>
          </a:p>
          <a:p>
            <a:pPr>
              <a:spcBef>
                <a:spcPts val="0"/>
              </a:spcBef>
              <a:spcAft>
                <a:spcPts val="600"/>
              </a:spcAft>
            </a:pPr>
            <a:r>
              <a:rPr lang="en-US" sz="1900" b="0" i="0" u="none" strike="noStrike" baseline="0" dirty="0">
                <a:latin typeface="Georgia" panose="02040502050405020303" pitchFamily="18" charset="0"/>
              </a:rPr>
              <a:t>Dunn, C. &amp; Fields, C. (2007). </a:t>
            </a:r>
            <a:r>
              <a:rPr lang="en-US" sz="1900" b="0" i="1" u="none" strike="noStrike" baseline="0" dirty="0">
                <a:latin typeface="Georgia" panose="02040502050405020303" pitchFamily="18" charset="0"/>
              </a:rPr>
              <a:t>SBI Training for Trauma Care Providers</a:t>
            </a:r>
            <a:r>
              <a:rPr lang="en-US" sz="1900" b="0" i="0" u="none" strike="noStrike" baseline="0" dirty="0">
                <a:latin typeface="Georgia" panose="02040502050405020303" pitchFamily="18" charset="0"/>
              </a:rPr>
              <a:t>. Substance Abuse and Mental Health Services Administration, CSAT. Washington, DC: George Washington University. </a:t>
            </a:r>
          </a:p>
          <a:p>
            <a:pPr>
              <a:spcBef>
                <a:spcPts val="0"/>
              </a:spcBef>
              <a:spcAft>
                <a:spcPts val="600"/>
              </a:spcAft>
            </a:pPr>
            <a:r>
              <a:rPr lang="en-US" sz="1900" b="0" i="0" dirty="0">
                <a:effectLst/>
                <a:latin typeface="Georgia" panose="02040502050405020303" pitchFamily="18" charset="0"/>
              </a:rPr>
              <a:t>Ewing J, A. (1984). Detecting alcoholism: The CAGE questionnaire. JAMA: Journal of the American Medical Association, 252:1905-1907. Retrieved from </a:t>
            </a:r>
            <a:r>
              <a:rPr lang="en-US" sz="1900" dirty="0">
                <a:latin typeface="Georgia" panose="02040502050405020303" pitchFamily="18" charset="0"/>
                <a:hlinkClick r:id="rId5"/>
              </a:rPr>
              <a:t>Instruments Catalog: Search Results (washington.edu)</a:t>
            </a:r>
            <a:endParaRPr lang="en-US" sz="1900" b="0" i="0" dirty="0">
              <a:effectLst/>
              <a:latin typeface="Georgia" panose="02040502050405020303" pitchFamily="18" charset="0"/>
            </a:endParaRPr>
          </a:p>
          <a:p>
            <a:pPr>
              <a:spcBef>
                <a:spcPts val="0"/>
              </a:spcBef>
              <a:spcAft>
                <a:spcPts val="600"/>
              </a:spcAft>
            </a:pPr>
            <a:r>
              <a:rPr lang="en-US" sz="1900" dirty="0">
                <a:latin typeface="Georgia" panose="02040502050405020303" pitchFamily="18" charset="0"/>
                <a:cs typeface="Times New Roman" panose="02020603050405020304" pitchFamily="18" charset="0"/>
              </a:rPr>
              <a:t>FRAMES model [n.d.]. Retrieved from </a:t>
            </a:r>
            <a:r>
              <a:rPr lang="en-US" sz="1900" dirty="0">
                <a:latin typeface="Georgia" panose="02040502050405020303" pitchFamily="18" charset="0"/>
                <a:hlinkClick r:id="rId6"/>
              </a:rPr>
              <a:t>Brief Interventions : FRAMES Model | Methoide (arizona.edu)</a:t>
            </a:r>
            <a:endParaRPr lang="en-US" sz="1900" dirty="0">
              <a:latin typeface="Georgia" panose="02040502050405020303" pitchFamily="18" charset="0"/>
            </a:endParaRPr>
          </a:p>
          <a:p>
            <a:pPr>
              <a:spcBef>
                <a:spcPts val="0"/>
              </a:spcBef>
              <a:spcAft>
                <a:spcPts val="600"/>
              </a:spcAft>
            </a:pPr>
            <a:r>
              <a:rPr lang="en-US" sz="1900" dirty="0">
                <a:latin typeface="Georgia" panose="02040502050405020303" pitchFamily="18" charset="0"/>
                <a:cs typeface="Times New Roman" panose="02020603050405020304" pitchFamily="18" charset="0"/>
              </a:rPr>
              <a:t>Hitchens, J. (2017). Navigating grief: A coach for grief. Retrieved from </a:t>
            </a:r>
            <a:r>
              <a:rPr lang="en-US" sz="1900" dirty="0">
                <a:latin typeface="Georgia" panose="02040502050405020303" pitchFamily="18" charset="0"/>
                <a:cs typeface="Times New Roman" panose="02020603050405020304" pitchFamily="18" charset="0"/>
                <a:hlinkClick r:id="rId7"/>
              </a:rPr>
              <a:t>http://www.navigatinggrief.com/about-coaching/</a:t>
            </a:r>
            <a:r>
              <a:rPr lang="en-US" sz="1900" dirty="0">
                <a:latin typeface="Georgia" panose="02040502050405020303" pitchFamily="18" charset="0"/>
                <a:cs typeface="Times New Roman" panose="02020603050405020304" pitchFamily="18" charset="0"/>
              </a:rPr>
              <a:t>.</a:t>
            </a:r>
          </a:p>
        </p:txBody>
      </p:sp>
    </p:spTree>
    <p:extLst>
      <p:ext uri="{BB962C8B-B14F-4D97-AF65-F5344CB8AC3E}">
        <p14:creationId xmlns:p14="http://schemas.microsoft.com/office/powerpoint/2010/main" val="17549893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EVY_NIH 2016-11-14 M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7187</Words>
  <Application>Microsoft Macintosh PowerPoint</Application>
  <PresentationFormat>On-screen Show (4:3)</PresentationFormat>
  <Paragraphs>800</Paragraphs>
  <Slides>112</Slides>
  <Notes>40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112</vt:i4>
      </vt:variant>
    </vt:vector>
  </HeadingPairs>
  <TitlesOfParts>
    <vt:vector size="124" baseType="lpstr">
      <vt:lpstr>Calibri Light</vt:lpstr>
      <vt:lpstr>Symbol</vt:lpstr>
      <vt:lpstr>Georgia</vt:lpstr>
      <vt:lpstr>Times New Roman</vt:lpstr>
      <vt:lpstr>Lucida Calligraphy</vt:lpstr>
      <vt:lpstr>Calibri</vt:lpstr>
      <vt:lpstr>Arial</vt:lpstr>
      <vt:lpstr>Wingdings 2</vt:lpstr>
      <vt:lpstr>Wingdings</vt:lpstr>
      <vt:lpstr>2_Office Theme</vt:lpstr>
      <vt:lpstr>Custom Design</vt:lpstr>
      <vt:lpstr>LEVY_NIH 2016-11-14 MD</vt:lpstr>
      <vt:lpstr>Integrating Grief and Loss Conversations into the SBIRT Model</vt:lpstr>
      <vt:lpstr>Webinar Moderator</vt:lpstr>
      <vt:lpstr>Produced in Partnership…</vt:lpstr>
      <vt:lpstr>PowerPoint Presentation</vt:lpstr>
      <vt:lpstr>Access Materials</vt:lpstr>
      <vt:lpstr>Access PowerPoint Slides</vt:lpstr>
      <vt:lpstr>Ask Questions</vt:lpstr>
      <vt:lpstr>Webinar Presenter</vt:lpstr>
      <vt:lpstr>Educational Learning Objectives</vt:lpstr>
      <vt:lpstr>Opening Reading</vt:lpstr>
      <vt:lpstr>Ask yourself….</vt:lpstr>
      <vt:lpstr>Grief IQ: True or False?</vt:lpstr>
      <vt:lpstr>Grief IQ: True or False?</vt:lpstr>
      <vt:lpstr>Grief IQ: True or False?</vt:lpstr>
      <vt:lpstr>Grief IQ: True or False?</vt:lpstr>
      <vt:lpstr>Grief: What is it?</vt:lpstr>
      <vt:lpstr>Grief: A Reaction to Loss </vt:lpstr>
      <vt:lpstr>The Nature of Grief</vt:lpstr>
      <vt:lpstr>Definition of Loss</vt:lpstr>
      <vt:lpstr>Death Loss is…</vt:lpstr>
      <vt:lpstr>Non-Death Loss is…</vt:lpstr>
      <vt:lpstr>Reflective Activity </vt:lpstr>
      <vt:lpstr>Various Losses </vt:lpstr>
      <vt:lpstr>Various Losses  </vt:lpstr>
      <vt:lpstr>Various Losses  </vt:lpstr>
      <vt:lpstr>Various Losses  </vt:lpstr>
      <vt:lpstr>Is it just loss or Ambiguous Losses? </vt:lpstr>
      <vt:lpstr>What are Traumatic Losses?   </vt:lpstr>
      <vt:lpstr>What are Stigmatized Losses?   </vt:lpstr>
      <vt:lpstr>Think about it! </vt:lpstr>
      <vt:lpstr>Anticipatory Grief </vt:lpstr>
      <vt:lpstr>Disenfranchised Grief </vt:lpstr>
      <vt:lpstr>Uncomplicated vs Complicated</vt:lpstr>
      <vt:lpstr>Complicated Loss </vt:lpstr>
      <vt:lpstr>Signs and Symptoms of Complicated Loss </vt:lpstr>
      <vt:lpstr>Complicated Grief continues when…</vt:lpstr>
      <vt:lpstr>Risk Factors of Complicated Grief</vt:lpstr>
      <vt:lpstr>Reflective Activity </vt:lpstr>
      <vt:lpstr>Cognitive Responses to Loss</vt:lpstr>
      <vt:lpstr>Behavioral Responses to Loss</vt:lpstr>
      <vt:lpstr>Emotional Responses to Loss</vt:lpstr>
      <vt:lpstr>Emotional Responses to Loss</vt:lpstr>
      <vt:lpstr>Physical Responses to Loss</vt:lpstr>
      <vt:lpstr>Spiritual Responses to Loss</vt:lpstr>
      <vt:lpstr>Inspirational Reading</vt:lpstr>
      <vt:lpstr>Brainstorm Activity</vt:lpstr>
      <vt:lpstr>Common Things individuals When Others are Grieving </vt:lpstr>
      <vt:lpstr>Common Things individuals When Others are Grieving </vt:lpstr>
      <vt:lpstr>What can you say or do?</vt:lpstr>
      <vt:lpstr>The two most difficult emotions are...</vt:lpstr>
      <vt:lpstr>Brainstorm Activity: Some thoughts about how we can help, if grief is so stigmatized</vt:lpstr>
      <vt:lpstr>NO MORE STIGMA!</vt:lpstr>
      <vt:lpstr>Some principles of grief </vt:lpstr>
      <vt:lpstr>When an adolescent or young adult are not coping, you might see…</vt:lpstr>
      <vt:lpstr>Risks Factors in Adolescents and Young Adults</vt:lpstr>
      <vt:lpstr>Some Tips on Adolescents</vt:lpstr>
      <vt:lpstr>Some Tips on Young Adults</vt:lpstr>
      <vt:lpstr>Helping adolescents and young adults navigate their grief experience </vt:lpstr>
      <vt:lpstr>Using SBIRT in Grief and Loss Conversations</vt:lpstr>
      <vt:lpstr>The Benefits of SBIRT are…</vt:lpstr>
      <vt:lpstr>Various Settings for Grief and Loss Conversations</vt:lpstr>
      <vt:lpstr>Benefits of various settings…</vt:lpstr>
      <vt:lpstr>Brief Interventions in Opportunistic Settings</vt:lpstr>
      <vt:lpstr>When having grief and loss conversations…</vt:lpstr>
      <vt:lpstr>When Conducting a Grief and Loss Screening &amp; Doing a BI</vt:lpstr>
      <vt:lpstr>What can you do in a Screening? </vt:lpstr>
      <vt:lpstr>Screening for Grief and Loss Using Brief Grief Questionnaire </vt:lpstr>
      <vt:lpstr>Screening for Grief and Loss:  Brief Grief Questionnaire (BGQ)</vt:lpstr>
      <vt:lpstr>Brief Grief Questionnaire (Shear &amp; Essock)   </vt:lpstr>
      <vt:lpstr>Screening for Grief and Loss:  CAGE</vt:lpstr>
      <vt:lpstr>Scoring for CAGE</vt:lpstr>
      <vt:lpstr>For further assessments, you can use..</vt:lpstr>
      <vt:lpstr>What is important about Brief Interventions?</vt:lpstr>
      <vt:lpstr>Brief Interventions/Brief Motivational Interventions</vt:lpstr>
      <vt:lpstr>Conducting a Brief Intervention…</vt:lpstr>
      <vt:lpstr>Brief Negotiated Interview…</vt:lpstr>
      <vt:lpstr>Enhance Motivation to Change</vt:lpstr>
      <vt:lpstr>Using Motivational Interviewing </vt:lpstr>
      <vt:lpstr>Elicit-Provide-Elicit</vt:lpstr>
      <vt:lpstr>Brief Intervention Questions</vt:lpstr>
      <vt:lpstr>Brief Intervention may include </vt:lpstr>
      <vt:lpstr>Brief Intervention may include</vt:lpstr>
      <vt:lpstr>Brief Intervention may include exploring Protective Factors…</vt:lpstr>
      <vt:lpstr>Using FRAMES</vt:lpstr>
      <vt:lpstr>Using FLO</vt:lpstr>
      <vt:lpstr>Using a Coaching Model: GROW </vt:lpstr>
      <vt:lpstr>Using a Coaching Model: GROW </vt:lpstr>
      <vt:lpstr>PowerPoint Presentation</vt:lpstr>
      <vt:lpstr>Referral to Treatment </vt:lpstr>
      <vt:lpstr>SBIRT: Key Points</vt:lpstr>
      <vt:lpstr>Helping a Grieving Adolescent and Young Adult </vt:lpstr>
      <vt:lpstr>Key Points when providing support…</vt:lpstr>
      <vt:lpstr>Best Practices in the Field </vt:lpstr>
      <vt:lpstr>This is what I need you to know…</vt:lpstr>
      <vt:lpstr>Teen’s Bill of Rights by adolescents and young adults at the Dougy Center</vt:lpstr>
      <vt:lpstr>Closing Reading…</vt:lpstr>
      <vt:lpstr>Remember…</vt:lpstr>
      <vt:lpstr>References</vt:lpstr>
      <vt:lpstr>References, continued</vt:lpstr>
      <vt:lpstr>References, continued</vt:lpstr>
      <vt:lpstr>References, continued</vt:lpstr>
      <vt:lpstr>References, continued</vt:lpstr>
      <vt:lpstr>References, continued</vt:lpstr>
      <vt:lpstr>References, continued</vt:lpstr>
      <vt:lpstr>References, continued</vt:lpstr>
      <vt:lpstr>Thank You!</vt:lpstr>
      <vt:lpstr>In Our Last Few Moments…</vt:lpstr>
      <vt:lpstr>PowerPoint Presentation</vt:lpstr>
      <vt:lpstr>PowerPoint Presentation</vt:lpstr>
      <vt:lpstr>PowerPoint Presentation</vt:lpstr>
      <vt:lpstr>PowerPoint Presentation</vt:lpstr>
      <vt:lpstr>Integrating Grief and Loss Conversations into the SBIRT Model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Integrating Grief and Loss Conversations into the SBIRT Model</dc:title>
  <dc:creator>Lisa C</dc:creator>
  <cp:lastModifiedBy>Misti Storie</cp:lastModifiedBy>
  <cp:revision>11</cp:revision>
  <dcterms:created xsi:type="dcterms:W3CDTF">2021-02-03T17:26:09Z</dcterms:created>
  <dcterms:modified xsi:type="dcterms:W3CDTF">2021-02-04T19:18:31Z</dcterms:modified>
</cp:coreProperties>
</file>