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ppt/tags/tag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8" r:id="rId3"/>
    <p:sldId id="1181" r:id="rId4"/>
    <p:sldId id="1182" r:id="rId5"/>
    <p:sldId id="1982" r:id="rId6"/>
    <p:sldId id="844" r:id="rId7"/>
    <p:sldId id="938" r:id="rId8"/>
    <p:sldId id="843" r:id="rId9"/>
    <p:sldId id="881" r:id="rId10"/>
    <p:sldId id="504" r:id="rId11"/>
    <p:sldId id="942" r:id="rId12"/>
    <p:sldId id="848" r:id="rId13"/>
    <p:sldId id="275" r:id="rId14"/>
    <p:sldId id="847" r:id="rId15"/>
    <p:sldId id="652" r:id="rId16"/>
    <p:sldId id="924" r:id="rId17"/>
    <p:sldId id="931" r:id="rId18"/>
    <p:sldId id="897" r:id="rId19"/>
    <p:sldId id="563" r:id="rId20"/>
    <p:sldId id="944" r:id="rId21"/>
    <p:sldId id="562" r:id="rId22"/>
    <p:sldId id="573" r:id="rId23"/>
    <p:sldId id="582" r:id="rId24"/>
    <p:sldId id="673" r:id="rId25"/>
    <p:sldId id="932" r:id="rId26"/>
    <p:sldId id="270" r:id="rId27"/>
    <p:sldId id="933" r:id="rId28"/>
    <p:sldId id="928" r:id="rId29"/>
    <p:sldId id="849" r:id="rId30"/>
    <p:sldId id="934" r:id="rId31"/>
    <p:sldId id="926" r:id="rId32"/>
    <p:sldId id="287" r:id="rId33"/>
    <p:sldId id="469" r:id="rId34"/>
    <p:sldId id="921" r:id="rId35"/>
    <p:sldId id="922" r:id="rId36"/>
    <p:sldId id="583" r:id="rId37"/>
    <p:sldId id="884" r:id="rId38"/>
    <p:sldId id="257" r:id="rId39"/>
    <p:sldId id="930" r:id="rId40"/>
    <p:sldId id="946" r:id="rId41"/>
    <p:sldId id="873" r:id="rId42"/>
    <p:sldId id="867" r:id="rId43"/>
    <p:sldId id="870" r:id="rId44"/>
    <p:sldId id="869" r:id="rId45"/>
    <p:sldId id="874" r:id="rId46"/>
    <p:sldId id="875" r:id="rId47"/>
    <p:sldId id="941" r:id="rId48"/>
    <p:sldId id="937" r:id="rId49"/>
    <p:sldId id="947" r:id="rId50"/>
    <p:sldId id="948" r:id="rId51"/>
    <p:sldId id="876" r:id="rId52"/>
    <p:sldId id="819" r:id="rId53"/>
    <p:sldId id="877" r:id="rId54"/>
    <p:sldId id="878" r:id="rId55"/>
    <p:sldId id="613" r:id="rId56"/>
    <p:sldId id="627" r:id="rId57"/>
    <p:sldId id="626" r:id="rId58"/>
    <p:sldId id="929" r:id="rId59"/>
    <p:sldId id="620" r:id="rId60"/>
    <p:sldId id="918" r:id="rId61"/>
    <p:sldId id="949" r:id="rId62"/>
    <p:sldId id="323" r:id="rId63"/>
    <p:sldId id="1183" r:id="rId64"/>
    <p:sldId id="1979" r:id="rId65"/>
    <p:sldId id="1978" r:id="rId66"/>
    <p:sldId id="1981" r:id="rId67"/>
    <p:sldId id="1980" r:id="rId68"/>
    <p:sldId id="1983" r:id="rId69"/>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Aussem" initials="PA" lastIdx="2" clrIdx="0"/>
  <p:cmAuthor id="2" name="Kevin Collins" initials="KC" lastIdx="1" clrIdx="1">
    <p:extLst>
      <p:ext uri="{19B8F6BF-5375-455C-9EA6-DF929625EA0E}">
        <p15:presenceInfo xmlns:p15="http://schemas.microsoft.com/office/powerpoint/2012/main" userId="S::kcollins@centeronaddiction.org::590e950e-38e2-4e61-ae34-c9028ef2aa44" providerId="AD"/>
      </p:ext>
    </p:extLst>
  </p:cmAuthor>
  <p:cmAuthor id="3" name="Claire Kelly" initials="CK" lastIdx="1" clrIdx="2">
    <p:extLst>
      <p:ext uri="{19B8F6BF-5375-455C-9EA6-DF929625EA0E}">
        <p15:presenceInfo xmlns:p15="http://schemas.microsoft.com/office/powerpoint/2012/main" userId="S::ckelly@centeronaddiction.org::0ed1b27c-0ff4-4d05-adb2-4b2c79c975d7" providerId="AD"/>
      </p:ext>
    </p:extLst>
  </p:cmAuthor>
  <p:cmAuthor id="4" name="Kevin Collins" initials="KC [3]" lastIdx="4" clrIdx="3">
    <p:extLst>
      <p:ext uri="{19B8F6BF-5375-455C-9EA6-DF929625EA0E}">
        <p15:presenceInfo xmlns:p15="http://schemas.microsoft.com/office/powerpoint/2012/main" userId="S::kcollins@toendaddiction.org::590e950e-38e2-4e61-ae34-c9028ef2aa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280" autoAdjust="0"/>
  </p:normalViewPr>
  <p:slideViewPr>
    <p:cSldViewPr>
      <p:cViewPr varScale="1">
        <p:scale>
          <a:sx n="98" d="100"/>
          <a:sy n="98" d="100"/>
        </p:scale>
        <p:origin x="1760"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muench\Desktop\drinking%20outcomes.xlsx" TargetMode="External"/></Relationships>
</file>

<file path=ppt/charts/_rels/chart2.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99577888554261E-2"/>
          <c:y val="0.18930128946561681"/>
          <c:w val="0.82281099975884253"/>
          <c:h val="0.71968503937008677"/>
        </c:manualLayout>
      </c:layout>
      <c:barChart>
        <c:barDir val="col"/>
        <c:grouping val="clustered"/>
        <c:varyColors val="0"/>
        <c:ser>
          <c:idx val="0"/>
          <c:order val="0"/>
          <c:tx>
            <c:strRef>
              <c:f>'Discharge drug freq'!$B$1</c:f>
              <c:strCache>
                <c:ptCount val="1"/>
                <c:pt idx="0">
                  <c:v>4pm</c:v>
                </c:pt>
              </c:strCache>
            </c:strRef>
          </c:tx>
          <c:invertIfNegative val="0"/>
          <c:dLbls>
            <c:delete val="1"/>
          </c:dLbls>
          <c:cat>
            <c:strRef>
              <c:f>'Discharge drug freq'!$A$2:$A$4</c:f>
              <c:strCache>
                <c:ptCount val="3"/>
                <c:pt idx="0">
                  <c:v>Drink Sum</c:v>
                </c:pt>
                <c:pt idx="1">
                  <c:v>Drink Days</c:v>
                </c:pt>
                <c:pt idx="2">
                  <c:v>Drink Binge</c:v>
                </c:pt>
              </c:strCache>
            </c:strRef>
          </c:cat>
          <c:val>
            <c:numRef>
              <c:f>'Discharge drug freq'!$B$2:$B$4</c:f>
              <c:numCache>
                <c:formatCode>####.000</c:formatCode>
                <c:ptCount val="3"/>
                <c:pt idx="0">
                  <c:v>0.26497110027967347</c:v>
                </c:pt>
                <c:pt idx="1">
                  <c:v>0.26314988481069401</c:v>
                </c:pt>
                <c:pt idx="2">
                  <c:v>0.29866328468385406</c:v>
                </c:pt>
              </c:numCache>
            </c:numRef>
          </c:val>
          <c:extLst>
            <c:ext xmlns:c16="http://schemas.microsoft.com/office/drawing/2014/chart" uri="{C3380CC4-5D6E-409C-BE32-E72D297353CC}">
              <c16:uniqueId val="{00000000-46D8-40E9-8F99-1F2A2C335444}"/>
            </c:ext>
          </c:extLst>
        </c:ser>
        <c:ser>
          <c:idx val="1"/>
          <c:order val="1"/>
          <c:tx>
            <c:strRef>
              <c:f>'Discharge drug freq'!$C$1</c:f>
              <c:strCache>
                <c:ptCount val="1"/>
                <c:pt idx="0">
                  <c:v>6pm</c:v>
                </c:pt>
              </c:strCache>
            </c:strRef>
          </c:tx>
          <c:invertIfNegative val="0"/>
          <c:dLbls>
            <c:delete val="1"/>
          </c:dLbls>
          <c:cat>
            <c:strRef>
              <c:f>'Discharge drug freq'!$A$2:$A$4</c:f>
              <c:strCache>
                <c:ptCount val="3"/>
                <c:pt idx="0">
                  <c:v>Drink Sum</c:v>
                </c:pt>
                <c:pt idx="1">
                  <c:v>Drink Days</c:v>
                </c:pt>
                <c:pt idx="2">
                  <c:v>Drink Binge</c:v>
                </c:pt>
              </c:strCache>
            </c:strRef>
          </c:cat>
          <c:val>
            <c:numRef>
              <c:f>'Discharge drug freq'!$C$2:$C$4</c:f>
              <c:numCache>
                <c:formatCode>####.000</c:formatCode>
                <c:ptCount val="3"/>
                <c:pt idx="0">
                  <c:v>-9.3380496788380563E-2</c:v>
                </c:pt>
                <c:pt idx="1">
                  <c:v>-6.2935513436760834E-2</c:v>
                </c:pt>
                <c:pt idx="2">
                  <c:v>-0.12158307862719116</c:v>
                </c:pt>
              </c:numCache>
            </c:numRef>
          </c:val>
          <c:extLst>
            <c:ext xmlns:c16="http://schemas.microsoft.com/office/drawing/2014/chart" uri="{C3380CC4-5D6E-409C-BE32-E72D297353CC}">
              <c16:uniqueId val="{00000001-46D8-40E9-8F99-1F2A2C335444}"/>
            </c:ext>
          </c:extLst>
        </c:ser>
        <c:ser>
          <c:idx val="2"/>
          <c:order val="2"/>
          <c:tx>
            <c:strRef>
              <c:f>'Discharge drug freq'!$D$1</c:f>
              <c:strCache>
                <c:ptCount val="1"/>
                <c:pt idx="0">
                  <c:v>8pm</c:v>
                </c:pt>
              </c:strCache>
            </c:strRef>
          </c:tx>
          <c:invertIfNegative val="0"/>
          <c:dLbls>
            <c:delete val="1"/>
          </c:dLbls>
          <c:cat>
            <c:strRef>
              <c:f>'Discharge drug freq'!$A$2:$A$4</c:f>
              <c:strCache>
                <c:ptCount val="3"/>
                <c:pt idx="0">
                  <c:v>Drink Sum</c:v>
                </c:pt>
                <c:pt idx="1">
                  <c:v>Drink Days</c:v>
                </c:pt>
                <c:pt idx="2">
                  <c:v>Drink Binge</c:v>
                </c:pt>
              </c:strCache>
            </c:strRef>
          </c:cat>
          <c:val>
            <c:numRef>
              <c:f>'Discharge drug freq'!$D$2:$D$4</c:f>
              <c:numCache>
                <c:formatCode>####.000</c:formatCode>
                <c:ptCount val="3"/>
                <c:pt idx="0">
                  <c:v>-2.1700180562297836E-2</c:v>
                </c:pt>
                <c:pt idx="1">
                  <c:v>2.3702731501043312E-2</c:v>
                </c:pt>
                <c:pt idx="2">
                  <c:v>-0.11066748109624551</c:v>
                </c:pt>
              </c:numCache>
            </c:numRef>
          </c:val>
          <c:extLst>
            <c:ext xmlns:c16="http://schemas.microsoft.com/office/drawing/2014/chart" uri="{C3380CC4-5D6E-409C-BE32-E72D297353CC}">
              <c16:uniqueId val="{00000002-46D8-40E9-8F99-1F2A2C335444}"/>
            </c:ext>
          </c:extLst>
        </c:ser>
        <c:dLbls>
          <c:showLegendKey val="0"/>
          <c:showVal val="0"/>
          <c:showCatName val="0"/>
          <c:showSerName val="1"/>
          <c:showPercent val="0"/>
          <c:showBubbleSize val="0"/>
        </c:dLbls>
        <c:gapWidth val="150"/>
        <c:axId val="102117760"/>
        <c:axId val="102120064"/>
      </c:barChart>
      <c:catAx>
        <c:axId val="102117760"/>
        <c:scaling>
          <c:orientation val="minMax"/>
        </c:scaling>
        <c:delete val="0"/>
        <c:axPos val="b"/>
        <c:numFmt formatCode="General" sourceLinked="1"/>
        <c:majorTickMark val="out"/>
        <c:minorTickMark val="none"/>
        <c:tickLblPos val="low"/>
        <c:txPr>
          <a:bodyPr rot="0" vert="horz"/>
          <a:lstStyle/>
          <a:p>
            <a:pPr>
              <a:defRPr/>
            </a:pPr>
            <a:endParaRPr lang="en-US"/>
          </a:p>
        </c:txPr>
        <c:crossAx val="102120064"/>
        <c:crosses val="autoZero"/>
        <c:auto val="1"/>
        <c:lblAlgn val="ctr"/>
        <c:lblOffset val="100"/>
        <c:tickMarkSkip val="1"/>
        <c:noMultiLvlLbl val="0"/>
      </c:catAx>
      <c:valAx>
        <c:axId val="102120064"/>
        <c:scaling>
          <c:orientation val="minMax"/>
          <c:max val="0.5"/>
          <c:min val="-0.5"/>
        </c:scaling>
        <c:delete val="0"/>
        <c:axPos val="l"/>
        <c:majorGridlines/>
        <c:numFmt formatCode="####.000" sourceLinked="1"/>
        <c:majorTickMark val="out"/>
        <c:minorTickMark val="none"/>
        <c:tickLblPos val="nextTo"/>
        <c:txPr>
          <a:bodyPr rot="0" vert="horz"/>
          <a:lstStyle/>
          <a:p>
            <a:pPr>
              <a:defRPr/>
            </a:pPr>
            <a:endParaRPr lang="en-US"/>
          </a:p>
        </c:txPr>
        <c:crossAx val="102117760"/>
        <c:crosses val="autoZero"/>
        <c:crossBetween val="between"/>
        <c:majorUnit val="0.1"/>
      </c:valAx>
    </c:plotArea>
    <c:legend>
      <c:legendPos val="r"/>
      <c:layout>
        <c:manualLayout>
          <c:xMode val="edge"/>
          <c:yMode val="edge"/>
          <c:x val="0.78750880681666258"/>
          <c:y val="0.19068968491614618"/>
          <c:w val="0.11628312245083509"/>
          <c:h val="0.32719151838303678"/>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757248430531642E-2"/>
          <c:y val="3.6186073348030957E-2"/>
          <c:w val="0.90564811599064932"/>
          <c:h val="0.79798305380541434"/>
        </c:manualLayout>
      </c:layout>
      <c:lineChart>
        <c:grouping val="standard"/>
        <c:varyColors val="0"/>
        <c:ser>
          <c:idx val="0"/>
          <c:order val="0"/>
          <c:tx>
            <c:strRef>
              <c:f>'Med Retention by Orientation'!$A$2</c:f>
              <c:strCache>
                <c:ptCount val="1"/>
                <c:pt idx="0">
                  <c:v>Any primary technique (n=37)</c:v>
                </c:pt>
              </c:strCache>
            </c:strRef>
          </c:tx>
          <c:spPr>
            <a:ln w="28575" cap="rnd">
              <a:solidFill>
                <a:schemeClr val="accent1"/>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Orientation'!$C$2:$AF$2</c:f>
              <c:numCache>
                <c:formatCode>0.00%</c:formatCode>
                <c:ptCount val="30"/>
                <c:pt idx="0">
                  <c:v>0.65154762740417305</c:v>
                </c:pt>
                <c:pt idx="1">
                  <c:v>0.37956731736091698</c:v>
                </c:pt>
                <c:pt idx="2">
                  <c:v>0.24326642799425399</c:v>
                </c:pt>
                <c:pt idx="3">
                  <c:v>0.170559438039455</c:v>
                </c:pt>
                <c:pt idx="4">
                  <c:v>0.15000000000003799</c:v>
                </c:pt>
                <c:pt idx="5">
                  <c:v>0.12737067499556301</c:v>
                </c:pt>
                <c:pt idx="6">
                  <c:v>0.10322686115278799</c:v>
                </c:pt>
                <c:pt idx="7">
                  <c:v>9.7930445406963995E-2</c:v>
                </c:pt>
                <c:pt idx="8">
                  <c:v>8.7493040023385996E-2</c:v>
                </c:pt>
                <c:pt idx="9">
                  <c:v>7.5000000000018802E-2</c:v>
                </c:pt>
                <c:pt idx="10">
                  <c:v>6.6474670953152196E-2</c:v>
                </c:pt>
                <c:pt idx="11">
                  <c:v>6.52173913043365E-2</c:v>
                </c:pt>
                <c:pt idx="12">
                  <c:v>5.0231008959780298E-2</c:v>
                </c:pt>
                <c:pt idx="13">
                  <c:v>4.3217699064009199E-2</c:v>
                </c:pt>
                <c:pt idx="14">
                  <c:v>3.9130434782601899E-2</c:v>
                </c:pt>
                <c:pt idx="15">
                  <c:v>4.0318631249434897E-2</c:v>
                </c:pt>
                <c:pt idx="16">
                  <c:v>5.1086383783307002E-2</c:v>
                </c:pt>
                <c:pt idx="17">
                  <c:v>3.4722222222222203E-2</c:v>
                </c:pt>
                <c:pt idx="18">
                  <c:v>2.7596202757748E-2</c:v>
                </c:pt>
                <c:pt idx="19">
                  <c:v>2.8868238837768401E-2</c:v>
                </c:pt>
                <c:pt idx="20">
                  <c:v>2.6666666666639999E-2</c:v>
                </c:pt>
                <c:pt idx="21">
                  <c:v>3.33278218694847E-2</c:v>
                </c:pt>
                <c:pt idx="22">
                  <c:v>3.4722222222222203E-2</c:v>
                </c:pt>
                <c:pt idx="23">
                  <c:v>2.9629653980502199E-2</c:v>
                </c:pt>
                <c:pt idx="24">
                  <c:v>3.4722222222222203E-2</c:v>
                </c:pt>
                <c:pt idx="25">
                  <c:v>3.7037053165359997E-2</c:v>
                </c:pt>
                <c:pt idx="26">
                  <c:v>3.4722222222222203E-2</c:v>
                </c:pt>
                <c:pt idx="27">
                  <c:v>4.4444448914728797E-2</c:v>
                </c:pt>
                <c:pt idx="28">
                  <c:v>2.97470669560158E-2</c:v>
                </c:pt>
                <c:pt idx="29">
                  <c:v>3.4722222222222203E-2</c:v>
                </c:pt>
              </c:numCache>
            </c:numRef>
          </c:val>
          <c:smooth val="0"/>
          <c:extLst>
            <c:ext xmlns:c16="http://schemas.microsoft.com/office/drawing/2014/chart" uri="{C3380CC4-5D6E-409C-BE32-E72D297353CC}">
              <c16:uniqueId val="{00000000-57C8-4C83-9761-31D23E495AF4}"/>
            </c:ext>
          </c:extLst>
        </c:ser>
        <c:ser>
          <c:idx val="1"/>
          <c:order val="1"/>
          <c:tx>
            <c:strRef>
              <c:f>'Med Retention by Orientation'!$A$3</c:f>
              <c:strCache>
                <c:ptCount val="1"/>
                <c:pt idx="0">
                  <c:v>Mindfulness/meditation (n=14)</c:v>
                </c:pt>
              </c:strCache>
            </c:strRef>
          </c:tx>
          <c:spPr>
            <a:ln w="28575" cap="rnd">
              <a:solidFill>
                <a:schemeClr val="accent2"/>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Orientation'!$C$3:$AF$3</c:f>
              <c:numCache>
                <c:formatCode>0.00%</c:formatCode>
                <c:ptCount val="30"/>
                <c:pt idx="0">
                  <c:v>0.613188193406487</c:v>
                </c:pt>
                <c:pt idx="1">
                  <c:v>0.36349613041920598</c:v>
                </c:pt>
                <c:pt idx="2">
                  <c:v>0.22667510193371701</c:v>
                </c:pt>
                <c:pt idx="3">
                  <c:v>0.16928654929464701</c:v>
                </c:pt>
                <c:pt idx="4">
                  <c:v>0.12842107079743401</c:v>
                </c:pt>
                <c:pt idx="5">
                  <c:v>0.105989910104884</c:v>
                </c:pt>
                <c:pt idx="6">
                  <c:v>9.8754542514566696E-2</c:v>
                </c:pt>
                <c:pt idx="7">
                  <c:v>8.7522653747837797E-2</c:v>
                </c:pt>
                <c:pt idx="8">
                  <c:v>7.6766964052206996E-2</c:v>
                </c:pt>
                <c:pt idx="9">
                  <c:v>7.4340325989876804E-2</c:v>
                </c:pt>
                <c:pt idx="10">
                  <c:v>7.7439971232011198E-2</c:v>
                </c:pt>
                <c:pt idx="11">
                  <c:v>6.5632547781765499E-2</c:v>
                </c:pt>
                <c:pt idx="12">
                  <c:v>6.8708024268218995E-2</c:v>
                </c:pt>
                <c:pt idx="13">
                  <c:v>7.7635479303639607E-2</c:v>
                </c:pt>
                <c:pt idx="14">
                  <c:v>4.8852244665807003E-2</c:v>
                </c:pt>
                <c:pt idx="15">
                  <c:v>6.4454465407501105E-2</c:v>
                </c:pt>
                <c:pt idx="16">
                  <c:v>5.7870316968751299E-2</c:v>
                </c:pt>
                <c:pt idx="17">
                  <c:v>5.4992351863045699E-2</c:v>
                </c:pt>
                <c:pt idx="18">
                  <c:v>4.6559444591671301E-2</c:v>
                </c:pt>
                <c:pt idx="19">
                  <c:v>4.1329441228574598E-2</c:v>
                </c:pt>
                <c:pt idx="20">
                  <c:v>4.5422326425184803E-2</c:v>
                </c:pt>
                <c:pt idx="21">
                  <c:v>6.0517388865086799E-2</c:v>
                </c:pt>
                <c:pt idx="22">
                  <c:v>5.8645864073999597E-2</c:v>
                </c:pt>
                <c:pt idx="23">
                  <c:v>4.81397945891281E-2</c:v>
                </c:pt>
                <c:pt idx="24">
                  <c:v>4.47612861909997E-2</c:v>
                </c:pt>
                <c:pt idx="25">
                  <c:v>5.0613275257266402E-2</c:v>
                </c:pt>
                <c:pt idx="26">
                  <c:v>5.0932374577319701E-2</c:v>
                </c:pt>
                <c:pt idx="27">
                  <c:v>4.9811919437210701E-2</c:v>
                </c:pt>
                <c:pt idx="28">
                  <c:v>4.8315344401269202E-2</c:v>
                </c:pt>
                <c:pt idx="29">
                  <c:v>4.7236752367744203E-2</c:v>
                </c:pt>
              </c:numCache>
            </c:numRef>
          </c:val>
          <c:smooth val="0"/>
          <c:extLst>
            <c:ext xmlns:c16="http://schemas.microsoft.com/office/drawing/2014/chart" uri="{C3380CC4-5D6E-409C-BE32-E72D297353CC}">
              <c16:uniqueId val="{00000001-57C8-4C83-9761-31D23E495AF4}"/>
            </c:ext>
          </c:extLst>
        </c:ser>
        <c:ser>
          <c:idx val="2"/>
          <c:order val="2"/>
          <c:tx>
            <c:strRef>
              <c:f>'Med Retention by Orientation'!$A$4</c:f>
              <c:strCache>
                <c:ptCount val="1"/>
                <c:pt idx="0">
                  <c:v>Peer-support (n=2)</c:v>
                </c:pt>
              </c:strCache>
            </c:strRef>
          </c:tx>
          <c:spPr>
            <a:ln w="28575" cap="rnd">
              <a:solidFill>
                <a:schemeClr val="accent3"/>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Orientation'!$C$4:$AF$4</c:f>
              <c:numCache>
                <c:formatCode>0.00%</c:formatCode>
                <c:ptCount val="30"/>
                <c:pt idx="0">
                  <c:v>0.73228188963945495</c:v>
                </c:pt>
                <c:pt idx="1">
                  <c:v>0.497210346885543</c:v>
                </c:pt>
                <c:pt idx="2">
                  <c:v>0.34956649356515301</c:v>
                </c:pt>
                <c:pt idx="3">
                  <c:v>0.25111197110330102</c:v>
                </c:pt>
                <c:pt idx="4">
                  <c:v>0.211028969792043</c:v>
                </c:pt>
                <c:pt idx="5">
                  <c:v>0.17658424751604401</c:v>
                </c:pt>
                <c:pt idx="6">
                  <c:v>0.18692887830004201</c:v>
                </c:pt>
                <c:pt idx="7">
                  <c:v>0.167295329310298</c:v>
                </c:pt>
                <c:pt idx="8">
                  <c:v>0.16485794855986299</c:v>
                </c:pt>
                <c:pt idx="9">
                  <c:v>0.155206634958271</c:v>
                </c:pt>
                <c:pt idx="10">
                  <c:v>0.140914935830427</c:v>
                </c:pt>
                <c:pt idx="11">
                  <c:v>0.113112536749986</c:v>
                </c:pt>
                <c:pt idx="12">
                  <c:v>0.104623127182457</c:v>
                </c:pt>
                <c:pt idx="13">
                  <c:v>0.108170904677475</c:v>
                </c:pt>
                <c:pt idx="14">
                  <c:v>0.119167770370448</c:v>
                </c:pt>
                <c:pt idx="15">
                  <c:v>0.122255630965229</c:v>
                </c:pt>
                <c:pt idx="16">
                  <c:v>0.11797737803072</c:v>
                </c:pt>
                <c:pt idx="17">
                  <c:v>0.104020748530083</c:v>
                </c:pt>
                <c:pt idx="18">
                  <c:v>8.8902616382559502E-2</c:v>
                </c:pt>
                <c:pt idx="19">
                  <c:v>7.3318551127584203E-2</c:v>
                </c:pt>
                <c:pt idx="20">
                  <c:v>7.2554011957386894E-2</c:v>
                </c:pt>
                <c:pt idx="21">
                  <c:v>7.9976906824623994E-2</c:v>
                </c:pt>
                <c:pt idx="22">
                  <c:v>9.0338862383438204E-2</c:v>
                </c:pt>
                <c:pt idx="23">
                  <c:v>9.6977692979512503E-2</c:v>
                </c:pt>
                <c:pt idx="24">
                  <c:v>8.6664539117301695E-2</c:v>
                </c:pt>
                <c:pt idx="25">
                  <c:v>9.3936237120814003E-2</c:v>
                </c:pt>
                <c:pt idx="26">
                  <c:v>8.9350504680709902E-2</c:v>
                </c:pt>
                <c:pt idx="27">
                  <c:v>7.6306049996877595E-2</c:v>
                </c:pt>
                <c:pt idx="28">
                  <c:v>5.6237374918404102E-2</c:v>
                </c:pt>
                <c:pt idx="29">
                  <c:v>8.92865283922335E-2</c:v>
                </c:pt>
              </c:numCache>
            </c:numRef>
          </c:val>
          <c:smooth val="0"/>
          <c:extLst>
            <c:ext xmlns:c16="http://schemas.microsoft.com/office/drawing/2014/chart" uri="{C3380CC4-5D6E-409C-BE32-E72D297353CC}">
              <c16:uniqueId val="{00000002-57C8-4C83-9761-31D23E495AF4}"/>
            </c:ext>
          </c:extLst>
        </c:ser>
        <c:ser>
          <c:idx val="3"/>
          <c:order val="3"/>
          <c:tx>
            <c:strRef>
              <c:f>'Med Retention by Orientation'!$A$5</c:f>
              <c:strCache>
                <c:ptCount val="1"/>
                <c:pt idx="0">
                  <c:v>Psychoeducation (n=3)</c:v>
                </c:pt>
              </c:strCache>
            </c:strRef>
          </c:tx>
          <c:spPr>
            <a:ln w="28575" cap="rnd">
              <a:solidFill>
                <a:schemeClr val="accent4"/>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Orientation'!$C$5:$AF$5</c:f>
              <c:numCache>
                <c:formatCode>0.00%</c:formatCode>
                <c:ptCount val="30"/>
                <c:pt idx="0">
                  <c:v>0.68750000000004696</c:v>
                </c:pt>
                <c:pt idx="1">
                  <c:v>0.424999999999981</c:v>
                </c:pt>
                <c:pt idx="2">
                  <c:v>0.27500000000001901</c:v>
                </c:pt>
                <c:pt idx="3">
                  <c:v>0.32500000000005602</c:v>
                </c:pt>
                <c:pt idx="4">
                  <c:v>0.168147229822382</c:v>
                </c:pt>
                <c:pt idx="5">
                  <c:v>0.18447332421357801</c:v>
                </c:pt>
                <c:pt idx="6">
                  <c:v>0.124940150478924</c:v>
                </c:pt>
                <c:pt idx="7">
                  <c:v>8.08225034200101E-2</c:v>
                </c:pt>
                <c:pt idx="8">
                  <c:v>7.5000000000018802E-2</c:v>
                </c:pt>
                <c:pt idx="9">
                  <c:v>7.5000000000018802E-2</c:v>
                </c:pt>
                <c:pt idx="10">
                  <c:v>7.5000000000018802E-2</c:v>
                </c:pt>
                <c:pt idx="11">
                  <c:v>7.5000000000018802E-2</c:v>
                </c:pt>
                <c:pt idx="12">
                  <c:v>1.6159370725051199E-2</c:v>
                </c:pt>
                <c:pt idx="13">
                  <c:v>1.6169235692228001E-2</c:v>
                </c:pt>
                <c:pt idx="14">
                  <c:v>8.1074660875366904E-3</c:v>
                </c:pt>
                <c:pt idx="15">
                  <c:v>8.4734273968696695E-3</c:v>
                </c:pt>
                <c:pt idx="16">
                  <c:v>1.15024092428363E-2</c:v>
                </c:pt>
                <c:pt idx="17">
                  <c:v>2.2927367333569901E-2</c:v>
                </c:pt>
                <c:pt idx="18">
                  <c:v>1.14631176200637E-2</c:v>
                </c:pt>
                <c:pt idx="19">
                  <c:v>8.4222758276008905E-3</c:v>
                </c:pt>
                <c:pt idx="20">
                  <c:v>5.3889941903729798E-3</c:v>
                </c:pt>
                <c:pt idx="21">
                  <c:v>1.07736992895713E-2</c:v>
                </c:pt>
                <c:pt idx="22">
                  <c:v>1.1927358961834E-2</c:v>
                </c:pt>
                <c:pt idx="23">
                  <c:v>1.5774680889881602E-2</c:v>
                </c:pt>
                <c:pt idx="24">
                  <c:v>3.03250649961198E-2</c:v>
                </c:pt>
                <c:pt idx="25">
                  <c:v>2.1405920075843399E-2</c:v>
                </c:pt>
                <c:pt idx="26">
                  <c:v>2.3189747145063801E-2</c:v>
                </c:pt>
                <c:pt idx="27">
                  <c:v>8.3245249507355509E-3</c:v>
                </c:pt>
                <c:pt idx="28">
                  <c:v>8.3245249507355509E-3</c:v>
                </c:pt>
                <c:pt idx="29">
                  <c:v>8.3245249507355509E-3</c:v>
                </c:pt>
              </c:numCache>
            </c:numRef>
          </c:val>
          <c:smooth val="0"/>
          <c:extLst>
            <c:ext xmlns:c16="http://schemas.microsoft.com/office/drawing/2014/chart" uri="{C3380CC4-5D6E-409C-BE32-E72D297353CC}">
              <c16:uniqueId val="{00000003-57C8-4C83-9761-31D23E495AF4}"/>
            </c:ext>
          </c:extLst>
        </c:ser>
        <c:ser>
          <c:idx val="4"/>
          <c:order val="4"/>
          <c:tx>
            <c:strRef>
              <c:f>'Med Retention by Orientation'!$A$6</c:f>
              <c:strCache>
                <c:ptCount val="1"/>
                <c:pt idx="0">
                  <c:v>Tracker (n=13)</c:v>
                </c:pt>
              </c:strCache>
            </c:strRef>
          </c:tx>
          <c:spPr>
            <a:ln w="28575" cap="rnd">
              <a:solidFill>
                <a:schemeClr val="accent5"/>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Orientation'!$C$6:$AF$6</c:f>
              <c:numCache>
                <c:formatCode>0.00%</c:formatCode>
                <c:ptCount val="30"/>
                <c:pt idx="0">
                  <c:v>0.75</c:v>
                </c:pt>
                <c:pt idx="1">
                  <c:v>0.59173913043474902</c:v>
                </c:pt>
                <c:pt idx="2">
                  <c:v>0.3</c:v>
                </c:pt>
                <c:pt idx="3">
                  <c:v>0.30000000000012</c:v>
                </c:pt>
                <c:pt idx="4">
                  <c:v>0.27</c:v>
                </c:pt>
                <c:pt idx="5">
                  <c:v>0.17981366459621201</c:v>
                </c:pt>
                <c:pt idx="6">
                  <c:v>0.135453474676061</c:v>
                </c:pt>
                <c:pt idx="7">
                  <c:v>0.101295641931682</c:v>
                </c:pt>
                <c:pt idx="8">
                  <c:v>0.1</c:v>
                </c:pt>
                <c:pt idx="9">
                  <c:v>0.1</c:v>
                </c:pt>
                <c:pt idx="10">
                  <c:v>6.6474670953152196E-2</c:v>
                </c:pt>
                <c:pt idx="11">
                  <c:v>6.52173913043365E-2</c:v>
                </c:pt>
                <c:pt idx="12">
                  <c:v>5.2083333333333301E-2</c:v>
                </c:pt>
                <c:pt idx="13">
                  <c:v>5.8695652173902803E-2</c:v>
                </c:pt>
                <c:pt idx="14">
                  <c:v>5.2083333333333301E-2</c:v>
                </c:pt>
                <c:pt idx="15">
                  <c:v>4.2150429076237297E-2</c:v>
                </c:pt>
                <c:pt idx="16">
                  <c:v>1.9999999999988E-2</c:v>
                </c:pt>
                <c:pt idx="17">
                  <c:v>1.9999999999988E-2</c:v>
                </c:pt>
                <c:pt idx="18">
                  <c:v>1.9999999999988E-2</c:v>
                </c:pt>
                <c:pt idx="19">
                  <c:v>2.8868238837768401E-2</c:v>
                </c:pt>
                <c:pt idx="20">
                  <c:v>2.4530030574855199E-2</c:v>
                </c:pt>
                <c:pt idx="21">
                  <c:v>4.2249871420676398E-2</c:v>
                </c:pt>
                <c:pt idx="22">
                  <c:v>5.2083333333333301E-2</c:v>
                </c:pt>
                <c:pt idx="23">
                  <c:v>5.6562297473105497E-2</c:v>
                </c:pt>
                <c:pt idx="24">
                  <c:v>5.2707086867191201E-2</c:v>
                </c:pt>
                <c:pt idx="25">
                  <c:v>3.9575971731431799E-2</c:v>
                </c:pt>
                <c:pt idx="26">
                  <c:v>3.5335689045919799E-2</c:v>
                </c:pt>
                <c:pt idx="27">
                  <c:v>5.6537102473480101E-2</c:v>
                </c:pt>
                <c:pt idx="28">
                  <c:v>4.8816376377960498E-2</c:v>
                </c:pt>
                <c:pt idx="29">
                  <c:v>6.0467403244765301E-2</c:v>
                </c:pt>
              </c:numCache>
            </c:numRef>
          </c:val>
          <c:smooth val="0"/>
          <c:extLst>
            <c:ext xmlns:c16="http://schemas.microsoft.com/office/drawing/2014/chart" uri="{C3380CC4-5D6E-409C-BE32-E72D297353CC}">
              <c16:uniqueId val="{00000004-57C8-4C83-9761-31D23E495AF4}"/>
            </c:ext>
          </c:extLst>
        </c:ser>
        <c:ser>
          <c:idx val="5"/>
          <c:order val="5"/>
          <c:tx>
            <c:strRef>
              <c:f>'Med Retention by Orientation'!$A$7</c:f>
              <c:strCache>
                <c:ptCount val="1"/>
                <c:pt idx="0">
                  <c:v>Breathing exercise (n=5)</c:v>
                </c:pt>
              </c:strCache>
            </c:strRef>
          </c:tx>
          <c:spPr>
            <a:ln w="28575" cap="rnd">
              <a:solidFill>
                <a:schemeClr val="accent6"/>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Orientation'!$C$7:$AF$7</c:f>
              <c:numCache>
                <c:formatCode>0.00%</c:formatCode>
                <c:ptCount val="30"/>
                <c:pt idx="0">
                  <c:v>0.45370370370366703</c:v>
                </c:pt>
                <c:pt idx="1">
                  <c:v>0.18888888888886701</c:v>
                </c:pt>
                <c:pt idx="2">
                  <c:v>0.1</c:v>
                </c:pt>
                <c:pt idx="3">
                  <c:v>0.1</c:v>
                </c:pt>
                <c:pt idx="4">
                  <c:v>0.05</c:v>
                </c:pt>
                <c:pt idx="5">
                  <c:v>0.05</c:v>
                </c:pt>
                <c:pt idx="6">
                  <c:v>0.05</c:v>
                </c:pt>
                <c:pt idx="7">
                  <c:v>0.05</c:v>
                </c:pt>
                <c:pt idx="8">
                  <c:v>0.05</c:v>
                </c:pt>
                <c:pt idx="9">
                  <c:v>0.05</c:v>
                </c:pt>
                <c:pt idx="10">
                  <c:v>4.8237349178067102E-2</c:v>
                </c:pt>
                <c:pt idx="11">
                  <c:v>0.05</c:v>
                </c:pt>
                <c:pt idx="12">
                  <c:v>2.5951663187891501E-2</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smooth val="0"/>
          <c:extLst>
            <c:ext xmlns:c16="http://schemas.microsoft.com/office/drawing/2014/chart" uri="{C3380CC4-5D6E-409C-BE32-E72D297353CC}">
              <c16:uniqueId val="{00000005-57C8-4C83-9761-31D23E495AF4}"/>
            </c:ext>
          </c:extLst>
        </c:ser>
        <c:ser>
          <c:idx val="6"/>
          <c:order val="6"/>
          <c:tx>
            <c:strRef>
              <c:f>'Med Retention by Orientation'!$A$8</c:f>
              <c:strCache>
                <c:ptCount val="1"/>
                <c:pt idx="0">
                  <c:v>2 or more technuiques (n=22) </c:v>
                </c:pt>
              </c:strCache>
            </c:strRef>
          </c:tx>
          <c:spPr>
            <a:ln w="28575" cap="rnd">
              <a:solidFill>
                <a:schemeClr val="accent1">
                  <a:lumMod val="60000"/>
                </a:schemeClr>
              </a:solidFill>
              <a:round/>
            </a:ln>
            <a:effectLst/>
          </c:spPr>
          <c:marker>
            <c:symbol val="none"/>
          </c:marker>
          <c:cat>
            <c:numRef>
              <c:f>'Med Retention by Orientation'!$C$1:$AF$1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cat>
          <c:val>
            <c:numRef>
              <c:f>'Med Retention by Orientation'!$C$8:$AF$8</c:f>
              <c:numCache>
                <c:formatCode>0.00%</c:formatCode>
                <c:ptCount val="30"/>
                <c:pt idx="0">
                  <c:v>0.74043615984405398</c:v>
                </c:pt>
                <c:pt idx="1">
                  <c:v>0.40927750410531299</c:v>
                </c:pt>
                <c:pt idx="2">
                  <c:v>0.24014175900967299</c:v>
                </c:pt>
                <c:pt idx="3">
                  <c:v>0.124144772851674</c:v>
                </c:pt>
                <c:pt idx="4">
                  <c:v>0.1125</c:v>
                </c:pt>
                <c:pt idx="5">
                  <c:v>0.09</c:v>
                </c:pt>
                <c:pt idx="6">
                  <c:v>7.5666576966866295E-2</c:v>
                </c:pt>
                <c:pt idx="7">
                  <c:v>6.1904761904729801E-2</c:v>
                </c:pt>
                <c:pt idx="8">
                  <c:v>5.7171109895590898E-2</c:v>
                </c:pt>
                <c:pt idx="9">
                  <c:v>5.8137882439954602E-2</c:v>
                </c:pt>
                <c:pt idx="10">
                  <c:v>3.8959143285683798E-2</c:v>
                </c:pt>
                <c:pt idx="11">
                  <c:v>6.3333333333293995E-2</c:v>
                </c:pt>
                <c:pt idx="12">
                  <c:v>6.0292514099479201E-2</c:v>
                </c:pt>
                <c:pt idx="13">
                  <c:v>3.0186788520115301E-2</c:v>
                </c:pt>
                <c:pt idx="14">
                  <c:v>3.3113264896237803E-2</c:v>
                </c:pt>
                <c:pt idx="15">
                  <c:v>3.7391304348097801E-2</c:v>
                </c:pt>
                <c:pt idx="16">
                  <c:v>2.3301692577250802E-2</c:v>
                </c:pt>
                <c:pt idx="17">
                  <c:v>2.12619000361749E-2</c:v>
                </c:pt>
                <c:pt idx="18">
                  <c:v>1.5481052444001799E-2</c:v>
                </c:pt>
                <c:pt idx="19">
                  <c:v>9.3850158920239408E-3</c:v>
                </c:pt>
                <c:pt idx="20">
                  <c:v>1.00173272687963E-3</c:v>
                </c:pt>
                <c:pt idx="21">
                  <c:v>5.8936869545536902E-4</c:v>
                </c:pt>
                <c:pt idx="22">
                  <c:v>2.46372103097407E-3</c:v>
                </c:pt>
                <c:pt idx="23">
                  <c:v>2.00346545375926E-3</c:v>
                </c:pt>
                <c:pt idx="24">
                  <c:v>5.40208546056408E-3</c:v>
                </c:pt>
                <c:pt idx="25">
                  <c:v>2.1021483305959401E-2</c:v>
                </c:pt>
                <c:pt idx="26">
                  <c:v>2.2630641141892401E-2</c:v>
                </c:pt>
                <c:pt idx="27">
                  <c:v>2.0723104056445198E-2</c:v>
                </c:pt>
                <c:pt idx="28">
                  <c:v>2.4526014109365099E-2</c:v>
                </c:pt>
                <c:pt idx="29">
                  <c:v>1.47124039161215E-2</c:v>
                </c:pt>
              </c:numCache>
            </c:numRef>
          </c:val>
          <c:smooth val="0"/>
          <c:extLst>
            <c:ext xmlns:c16="http://schemas.microsoft.com/office/drawing/2014/chart" uri="{C3380CC4-5D6E-409C-BE32-E72D297353CC}">
              <c16:uniqueId val="{00000006-57C8-4C83-9761-31D23E495AF4}"/>
            </c:ext>
          </c:extLst>
        </c:ser>
        <c:dLbls>
          <c:showLegendKey val="0"/>
          <c:showVal val="0"/>
          <c:showCatName val="0"/>
          <c:showSerName val="0"/>
          <c:showPercent val="0"/>
          <c:showBubbleSize val="0"/>
        </c:dLbls>
        <c:smooth val="0"/>
        <c:axId val="222331104"/>
        <c:axId val="222331888"/>
      </c:lineChart>
      <c:catAx>
        <c:axId val="22233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331888"/>
        <c:crosses val="autoZero"/>
        <c:auto val="1"/>
        <c:lblAlgn val="ctr"/>
        <c:lblOffset val="100"/>
        <c:noMultiLvlLbl val="0"/>
      </c:catAx>
      <c:valAx>
        <c:axId val="2223318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331104"/>
        <c:crosses val="autoZero"/>
        <c:crossBetween val="between"/>
      </c:valAx>
      <c:spPr>
        <a:noFill/>
        <a:ln>
          <a:noFill/>
        </a:ln>
        <a:effectLst/>
      </c:spPr>
    </c:plotArea>
    <c:legend>
      <c:legendPos val="b"/>
      <c:layout>
        <c:manualLayout>
          <c:xMode val="edge"/>
          <c:yMode val="edge"/>
          <c:x val="0"/>
          <c:y val="0.90357527249639003"/>
          <c:w val="1"/>
          <c:h val="9.6424727503609933E-2"/>
        </c:manualLayout>
      </c:layout>
      <c:overlay val="0"/>
      <c:spPr>
        <a:noFill/>
        <a:ln>
          <a:noFill/>
        </a:ln>
        <a:effectLst/>
      </c:spPr>
      <c:txPr>
        <a:bodyPr rot="0" spcFirstLastPara="1" vertOverflow="ellipsis" vert="horz" wrap="square" anchor="ctr" anchorCtr="1"/>
        <a:lstStyle/>
        <a:p>
          <a:pPr>
            <a:defRPr sz="900" b="0" i="0" u="none" strike="noStrike" kern="1200" baseline="-2500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E9275-1C88-48BD-9D87-914855923915}" type="doc">
      <dgm:prSet loTypeId="urn:microsoft.com/office/officeart/2005/8/layout/venn1" loCatId="relationship" qsTypeId="urn:microsoft.com/office/officeart/2005/8/quickstyle/simple1" qsCatId="simple" csTypeId="urn:microsoft.com/office/officeart/2005/8/colors/accent1_2" csCatId="accent1" phldr="1"/>
      <dgm:spPr/>
    </dgm:pt>
    <dgm:pt modelId="{8B0B64F8-AF99-401D-A3D7-E97E0514B000}">
      <dgm:prSet phldrT="[Text]"/>
      <dgm:spPr/>
      <dgm:t>
        <a:bodyPr/>
        <a:lstStyle/>
        <a:p>
          <a:pPr algn="l"/>
          <a:r>
            <a:rPr lang="en-US" b="1" dirty="0">
              <a:solidFill>
                <a:schemeClr val="tx1">
                  <a:lumMod val="75000"/>
                </a:schemeClr>
              </a:solidFill>
            </a:rPr>
            <a:t>Intervention Target</a:t>
          </a:r>
        </a:p>
      </dgm:t>
    </dgm:pt>
    <dgm:pt modelId="{D9E875AA-0CD2-45AD-BEA2-811DBF7D7FA9}" type="parTrans" cxnId="{7D6453DC-C785-4AF5-9426-7C3AFC087E87}">
      <dgm:prSet/>
      <dgm:spPr/>
      <dgm:t>
        <a:bodyPr/>
        <a:lstStyle/>
        <a:p>
          <a:endParaRPr lang="en-US"/>
        </a:p>
      </dgm:t>
    </dgm:pt>
    <dgm:pt modelId="{0A9F5E6B-9CAB-44AA-8FDA-2EE8292019C0}" type="sibTrans" cxnId="{7D6453DC-C785-4AF5-9426-7C3AFC087E87}">
      <dgm:prSet/>
      <dgm:spPr/>
      <dgm:t>
        <a:bodyPr/>
        <a:lstStyle/>
        <a:p>
          <a:endParaRPr lang="en-US"/>
        </a:p>
      </dgm:t>
    </dgm:pt>
    <dgm:pt modelId="{75F1191A-FD45-4CB5-855E-5D60CC8835E5}">
      <dgm:prSet phldrT="[Text]"/>
      <dgm:spPr/>
      <dgm:t>
        <a:bodyPr/>
        <a:lstStyle/>
        <a:p>
          <a:r>
            <a:rPr lang="en-US" dirty="0">
              <a:solidFill>
                <a:schemeClr val="tx1">
                  <a:lumMod val="60000"/>
                  <a:lumOff val="40000"/>
                </a:schemeClr>
              </a:solidFill>
            </a:rPr>
            <a:t>Medium</a:t>
          </a:r>
        </a:p>
      </dgm:t>
    </dgm:pt>
    <dgm:pt modelId="{81CD99C4-FE8E-42FB-B843-245EFE9A07DE}" type="parTrans" cxnId="{CB34C39D-B682-49CC-B1B7-EC4C52DF2520}">
      <dgm:prSet/>
      <dgm:spPr/>
      <dgm:t>
        <a:bodyPr/>
        <a:lstStyle/>
        <a:p>
          <a:endParaRPr lang="en-US"/>
        </a:p>
      </dgm:t>
    </dgm:pt>
    <dgm:pt modelId="{05723B5E-4463-4D56-8BF0-568A582EFC60}" type="sibTrans" cxnId="{CB34C39D-B682-49CC-B1B7-EC4C52DF2520}">
      <dgm:prSet/>
      <dgm:spPr/>
      <dgm:t>
        <a:bodyPr/>
        <a:lstStyle/>
        <a:p>
          <a:endParaRPr lang="en-US"/>
        </a:p>
      </dgm:t>
    </dgm:pt>
    <dgm:pt modelId="{D02655F9-417E-4BC7-9D02-E6471A93ABFE}">
      <dgm:prSet phldrT="[Text]"/>
      <dgm:spPr/>
      <dgm:t>
        <a:bodyPr/>
        <a:lstStyle/>
        <a:p>
          <a:r>
            <a:rPr lang="en-US" dirty="0">
              <a:solidFill>
                <a:schemeClr val="tx1">
                  <a:lumMod val="60000"/>
                  <a:lumOff val="40000"/>
                </a:schemeClr>
              </a:solidFill>
            </a:rPr>
            <a:t>Technology</a:t>
          </a:r>
        </a:p>
      </dgm:t>
    </dgm:pt>
    <dgm:pt modelId="{F96F7579-2DC5-4DFA-A14F-78E3EB130AC2}" type="parTrans" cxnId="{D0D631D0-5E9C-44C3-9A4A-F70DE93C35F4}">
      <dgm:prSet/>
      <dgm:spPr/>
      <dgm:t>
        <a:bodyPr/>
        <a:lstStyle/>
        <a:p>
          <a:endParaRPr lang="en-US"/>
        </a:p>
      </dgm:t>
    </dgm:pt>
    <dgm:pt modelId="{46FD83A3-B45F-42FE-B2D8-44169282A369}" type="sibTrans" cxnId="{D0D631D0-5E9C-44C3-9A4A-F70DE93C35F4}">
      <dgm:prSet/>
      <dgm:spPr/>
      <dgm:t>
        <a:bodyPr/>
        <a:lstStyle/>
        <a:p>
          <a:endParaRPr lang="en-US"/>
        </a:p>
      </dgm:t>
    </dgm:pt>
    <dgm:pt modelId="{F1EE3F59-9A60-4057-881F-EF3EAF194744}" type="pres">
      <dgm:prSet presAssocID="{CEFE9275-1C88-48BD-9D87-914855923915}" presName="compositeShape" presStyleCnt="0">
        <dgm:presLayoutVars>
          <dgm:chMax val="7"/>
          <dgm:dir/>
          <dgm:resizeHandles val="exact"/>
        </dgm:presLayoutVars>
      </dgm:prSet>
      <dgm:spPr/>
    </dgm:pt>
    <dgm:pt modelId="{F80E6074-A38B-48F9-9CB6-93AADCE313EE}" type="pres">
      <dgm:prSet presAssocID="{8B0B64F8-AF99-401D-A3D7-E97E0514B000}" presName="circ1" presStyleLbl="vennNode1" presStyleIdx="0" presStyleCnt="3" custScaleX="239741" custScaleY="166667" custLinFactNeighborX="-11037" custLinFactNeighborY="24611"/>
      <dgm:spPr/>
    </dgm:pt>
    <dgm:pt modelId="{BC7202EF-9547-4177-9408-9495788E0BFE}" type="pres">
      <dgm:prSet presAssocID="{8B0B64F8-AF99-401D-A3D7-E97E0514B000}" presName="circ1Tx" presStyleLbl="revTx" presStyleIdx="0" presStyleCnt="0">
        <dgm:presLayoutVars>
          <dgm:chMax val="0"/>
          <dgm:chPref val="0"/>
          <dgm:bulletEnabled val="1"/>
        </dgm:presLayoutVars>
      </dgm:prSet>
      <dgm:spPr/>
    </dgm:pt>
    <dgm:pt modelId="{F4ACCEA7-7BF1-4DE4-85A0-39306354A39C}" type="pres">
      <dgm:prSet presAssocID="{75F1191A-FD45-4CB5-855E-5D60CC8835E5}" presName="circ2" presStyleLbl="vennNode1" presStyleIdx="1" presStyleCnt="3" custScaleX="75499" custScaleY="67638" custLinFactNeighborX="33040" custLinFactNeighborY="-21634"/>
      <dgm:spPr/>
    </dgm:pt>
    <dgm:pt modelId="{ED5CA384-BD28-48B1-873C-B0223A7294B7}" type="pres">
      <dgm:prSet presAssocID="{75F1191A-FD45-4CB5-855E-5D60CC8835E5}" presName="circ2Tx" presStyleLbl="revTx" presStyleIdx="0" presStyleCnt="0">
        <dgm:presLayoutVars>
          <dgm:chMax val="0"/>
          <dgm:chPref val="0"/>
          <dgm:bulletEnabled val="1"/>
        </dgm:presLayoutVars>
      </dgm:prSet>
      <dgm:spPr/>
    </dgm:pt>
    <dgm:pt modelId="{E9480558-C85B-4FCC-984F-FABE1F6D95C9}" type="pres">
      <dgm:prSet presAssocID="{D02655F9-417E-4BC7-9D02-E6471A93ABFE}" presName="circ3" presStyleLbl="vennNode1" presStyleIdx="2" presStyleCnt="3" custScaleX="112776" custScaleY="107070" custLinFactNeighborX="32779" custLinFactNeighborY="-16351"/>
      <dgm:spPr/>
    </dgm:pt>
    <dgm:pt modelId="{0414ECEC-3F28-43C7-B0C9-C0276233E929}" type="pres">
      <dgm:prSet presAssocID="{D02655F9-417E-4BC7-9D02-E6471A93ABFE}" presName="circ3Tx" presStyleLbl="revTx" presStyleIdx="0" presStyleCnt="0">
        <dgm:presLayoutVars>
          <dgm:chMax val="0"/>
          <dgm:chPref val="0"/>
          <dgm:bulletEnabled val="1"/>
        </dgm:presLayoutVars>
      </dgm:prSet>
      <dgm:spPr/>
    </dgm:pt>
  </dgm:ptLst>
  <dgm:cxnLst>
    <dgm:cxn modelId="{FBF25512-DB99-4213-A4B2-CB1514FD4B01}" type="presOf" srcId="{75F1191A-FD45-4CB5-855E-5D60CC8835E5}" destId="{F4ACCEA7-7BF1-4DE4-85A0-39306354A39C}" srcOrd="0" destOrd="0" presId="urn:microsoft.com/office/officeart/2005/8/layout/venn1"/>
    <dgm:cxn modelId="{92B60D14-9CC4-4309-9AE4-DE979856D4BE}" type="presOf" srcId="{D02655F9-417E-4BC7-9D02-E6471A93ABFE}" destId="{0414ECEC-3F28-43C7-B0C9-C0276233E929}" srcOrd="1" destOrd="0" presId="urn:microsoft.com/office/officeart/2005/8/layout/venn1"/>
    <dgm:cxn modelId="{FF7E081C-3964-4C0C-AA40-B8660D6DD92B}" type="presOf" srcId="{75F1191A-FD45-4CB5-855E-5D60CC8835E5}" destId="{ED5CA384-BD28-48B1-873C-B0223A7294B7}" srcOrd="1" destOrd="0" presId="urn:microsoft.com/office/officeart/2005/8/layout/venn1"/>
    <dgm:cxn modelId="{496EC083-2CA9-47BA-9D90-4F4500E04BF9}" type="presOf" srcId="{CEFE9275-1C88-48BD-9D87-914855923915}" destId="{F1EE3F59-9A60-4057-881F-EF3EAF194744}" srcOrd="0" destOrd="0" presId="urn:microsoft.com/office/officeart/2005/8/layout/venn1"/>
    <dgm:cxn modelId="{CB34C39D-B682-49CC-B1B7-EC4C52DF2520}" srcId="{CEFE9275-1C88-48BD-9D87-914855923915}" destId="{75F1191A-FD45-4CB5-855E-5D60CC8835E5}" srcOrd="1" destOrd="0" parTransId="{81CD99C4-FE8E-42FB-B843-245EFE9A07DE}" sibTransId="{05723B5E-4463-4D56-8BF0-568A582EFC60}"/>
    <dgm:cxn modelId="{A615B6A9-49CE-4258-B906-EBAF9DB63DF0}" type="presOf" srcId="{8B0B64F8-AF99-401D-A3D7-E97E0514B000}" destId="{BC7202EF-9547-4177-9408-9495788E0BFE}" srcOrd="1" destOrd="0" presId="urn:microsoft.com/office/officeart/2005/8/layout/venn1"/>
    <dgm:cxn modelId="{B6B75EB6-3E59-4F0A-9F8C-0479B1E34506}" type="presOf" srcId="{8B0B64F8-AF99-401D-A3D7-E97E0514B000}" destId="{F80E6074-A38B-48F9-9CB6-93AADCE313EE}" srcOrd="0" destOrd="0" presId="urn:microsoft.com/office/officeart/2005/8/layout/venn1"/>
    <dgm:cxn modelId="{D0D631D0-5E9C-44C3-9A4A-F70DE93C35F4}" srcId="{CEFE9275-1C88-48BD-9D87-914855923915}" destId="{D02655F9-417E-4BC7-9D02-E6471A93ABFE}" srcOrd="2" destOrd="0" parTransId="{F96F7579-2DC5-4DFA-A14F-78E3EB130AC2}" sibTransId="{46FD83A3-B45F-42FE-B2D8-44169282A369}"/>
    <dgm:cxn modelId="{7D6453DC-C785-4AF5-9426-7C3AFC087E87}" srcId="{CEFE9275-1C88-48BD-9D87-914855923915}" destId="{8B0B64F8-AF99-401D-A3D7-E97E0514B000}" srcOrd="0" destOrd="0" parTransId="{D9E875AA-0CD2-45AD-BEA2-811DBF7D7FA9}" sibTransId="{0A9F5E6B-9CAB-44AA-8FDA-2EE8292019C0}"/>
    <dgm:cxn modelId="{A8C79AE6-F2BC-4EDD-A075-6D4C3D5B419A}" type="presOf" srcId="{D02655F9-417E-4BC7-9D02-E6471A93ABFE}" destId="{E9480558-C85B-4FCC-984F-FABE1F6D95C9}" srcOrd="0" destOrd="0" presId="urn:microsoft.com/office/officeart/2005/8/layout/venn1"/>
    <dgm:cxn modelId="{45F1042B-4F1D-4042-BBC4-7BB3561A1384}" type="presParOf" srcId="{F1EE3F59-9A60-4057-881F-EF3EAF194744}" destId="{F80E6074-A38B-48F9-9CB6-93AADCE313EE}" srcOrd="0" destOrd="0" presId="urn:microsoft.com/office/officeart/2005/8/layout/venn1"/>
    <dgm:cxn modelId="{90500DF3-AF4F-4E57-8B15-C5C10187DDEA}" type="presParOf" srcId="{F1EE3F59-9A60-4057-881F-EF3EAF194744}" destId="{BC7202EF-9547-4177-9408-9495788E0BFE}" srcOrd="1" destOrd="0" presId="urn:microsoft.com/office/officeart/2005/8/layout/venn1"/>
    <dgm:cxn modelId="{9BE682A2-AB6F-43A9-AB25-602B17DFF442}" type="presParOf" srcId="{F1EE3F59-9A60-4057-881F-EF3EAF194744}" destId="{F4ACCEA7-7BF1-4DE4-85A0-39306354A39C}" srcOrd="2" destOrd="0" presId="urn:microsoft.com/office/officeart/2005/8/layout/venn1"/>
    <dgm:cxn modelId="{3A62DAF7-ED01-4D06-8AD4-6F85840A5624}" type="presParOf" srcId="{F1EE3F59-9A60-4057-881F-EF3EAF194744}" destId="{ED5CA384-BD28-48B1-873C-B0223A7294B7}" srcOrd="3" destOrd="0" presId="urn:microsoft.com/office/officeart/2005/8/layout/venn1"/>
    <dgm:cxn modelId="{42D7F6DC-F593-420F-B1B1-2FECAAD11DC2}" type="presParOf" srcId="{F1EE3F59-9A60-4057-881F-EF3EAF194744}" destId="{E9480558-C85B-4FCC-984F-FABE1F6D95C9}" srcOrd="4" destOrd="0" presId="urn:microsoft.com/office/officeart/2005/8/layout/venn1"/>
    <dgm:cxn modelId="{9E7A3A89-D3C8-49F0-ADE8-B369CF4D90FA}" type="presParOf" srcId="{F1EE3F59-9A60-4057-881F-EF3EAF194744}" destId="{0414ECEC-3F28-43C7-B0C9-C0276233E92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E6074-A38B-48F9-9CB6-93AADCE313EE}">
      <dsp:nvSpPr>
        <dsp:cNvPr id="0" name=""/>
        <dsp:cNvSpPr/>
      </dsp:nvSpPr>
      <dsp:spPr>
        <a:xfrm>
          <a:off x="-185359" y="-8"/>
          <a:ext cx="6063307" cy="42151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tx1">
                  <a:lumMod val="75000"/>
                </a:schemeClr>
              </a:solidFill>
            </a:rPr>
            <a:t>Intervention Target</a:t>
          </a:r>
        </a:p>
      </dsp:txBody>
      <dsp:txXfrm>
        <a:off x="623081" y="737649"/>
        <a:ext cx="4446425" cy="1896834"/>
      </dsp:txXfrm>
    </dsp:sp>
    <dsp:sp modelId="{F4ACCEA7-7BF1-4DE4-85A0-39306354A39C}">
      <dsp:nvSpPr>
        <dsp:cNvPr id="0" name=""/>
        <dsp:cNvSpPr/>
      </dsp:nvSpPr>
      <dsp:spPr>
        <a:xfrm>
          <a:off x="3639771" y="1872287"/>
          <a:ext cx="1909450" cy="17106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60000"/>
                  <a:lumOff val="40000"/>
                </a:schemeClr>
              </a:solidFill>
            </a:rPr>
            <a:t>Medium</a:t>
          </a:r>
        </a:p>
      </dsp:txBody>
      <dsp:txXfrm>
        <a:off x="4223745" y="2314202"/>
        <a:ext cx="1145670" cy="940850"/>
      </dsp:txXfrm>
    </dsp:sp>
    <dsp:sp modelId="{E9480558-C85B-4FCC-984F-FABE1F6D95C9}">
      <dsp:nvSpPr>
        <dsp:cNvPr id="0" name=""/>
        <dsp:cNvSpPr/>
      </dsp:nvSpPr>
      <dsp:spPr>
        <a:xfrm>
          <a:off x="1336610" y="1507261"/>
          <a:ext cx="2852226" cy="270791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60000"/>
                  <a:lumOff val="40000"/>
                </a:schemeClr>
              </a:solidFill>
            </a:rPr>
            <a:t>Technology</a:t>
          </a:r>
        </a:p>
      </dsp:txBody>
      <dsp:txXfrm>
        <a:off x="1605195" y="2206806"/>
        <a:ext cx="1711335" cy="148935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0.0996</cdr:x>
      <cdr:y>0.70135</cdr:y>
    </cdr:from>
    <cdr:to>
      <cdr:x>0.95067</cdr:x>
      <cdr:y>0.88835</cdr:y>
    </cdr:to>
    <cdr:sp macro="" textlink="">
      <cdr:nvSpPr>
        <cdr:cNvPr id="2" name="TextBox 1"/>
        <cdr:cNvSpPr txBox="1"/>
      </cdr:nvSpPr>
      <cdr:spPr>
        <a:xfrm xmlns:a="http://schemas.openxmlformats.org/drawingml/2006/main">
          <a:off x="834010" y="3415703"/>
          <a:ext cx="7126535" cy="910720"/>
        </a:xfrm>
        <a:prstGeom xmlns:a="http://schemas.openxmlformats.org/drawingml/2006/main" prst="rect">
          <a:avLst/>
        </a:prstGeom>
        <a:solidFill xmlns:a="http://schemas.openxmlformats.org/drawingml/2006/main">
          <a:schemeClr val="accent3">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en-US" sz="2400" dirty="0">
              <a:solidFill>
                <a:srgbClr val="000000"/>
              </a:solidFill>
              <a:latin typeface="+mj-lt"/>
              <a:cs typeface="Arial" panose="020B0604020202020204" pitchFamily="34" charset="0"/>
            </a:rPr>
            <a:t>If you usually start drinking before the message gets to you, you have worse relative outcomes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FC2805F-642A-4B0F-9B8F-F4DDAA4A0E4F}" type="datetimeFigureOut">
              <a:rPr lang="en-US" smtClean="0"/>
              <a:t>4/8/21</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544A6B04-7B34-41D6-9E03-DD7A6BD8CA23}" type="slidenum">
              <a:rPr lang="en-US" smtClean="0"/>
              <a:t>‹#›</a:t>
            </a:fld>
            <a:endParaRPr lang="en-US"/>
          </a:p>
        </p:txBody>
      </p:sp>
    </p:spTree>
    <p:extLst>
      <p:ext uri="{BB962C8B-B14F-4D97-AF65-F5344CB8AC3E}">
        <p14:creationId xmlns:p14="http://schemas.microsoft.com/office/powerpoint/2010/main" val="397275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iencedirect.com/science/article/pii/S1054139X19308675#bib99" TargetMode="External"/><Relationship Id="rId13" Type="http://schemas.openxmlformats.org/officeDocument/2006/relationships/hyperlink" Target="https://www.sciencedirect.com/science/article/pii/S1054139X19308675#bib103" TargetMode="External"/><Relationship Id="rId3" Type="http://schemas.openxmlformats.org/officeDocument/2006/relationships/hyperlink" Target="https://www.sciencedirect.com/science/article/pii/S1054139X19308675#bib5" TargetMode="External"/><Relationship Id="rId7" Type="http://schemas.openxmlformats.org/officeDocument/2006/relationships/hyperlink" Target="https://www.sciencedirect.com/science/article/pii/S1054139X19308675#bib37" TargetMode="External"/><Relationship Id="rId12" Type="http://schemas.openxmlformats.org/officeDocument/2006/relationships/hyperlink" Target="https://www.sciencedirect.com/science/article/pii/S1054139X19308675#bib46"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ciencedirect.com/science/article/pii/S1054139X19308675#bib36" TargetMode="External"/><Relationship Id="rId11" Type="http://schemas.openxmlformats.org/officeDocument/2006/relationships/hyperlink" Target="https://www.sciencedirect.com/science/article/pii/S1054139X19308675#bib102" TargetMode="External"/><Relationship Id="rId5" Type="http://schemas.openxmlformats.org/officeDocument/2006/relationships/hyperlink" Target="https://www.sciencedirect.com/science/article/pii/S1054139X19308675#bib35" TargetMode="External"/><Relationship Id="rId10" Type="http://schemas.openxmlformats.org/officeDocument/2006/relationships/hyperlink" Target="https://www.sciencedirect.com/science/article/pii/S1054139X19308675#bib101" TargetMode="External"/><Relationship Id="rId4" Type="http://schemas.openxmlformats.org/officeDocument/2006/relationships/hyperlink" Target="https://www.sciencedirect.com/science/article/pii/S1054139X19308675#bib34" TargetMode="External"/><Relationship Id="rId9" Type="http://schemas.openxmlformats.org/officeDocument/2006/relationships/hyperlink" Target="https://www.sciencedirect.com/science/article/pii/S1054139X19308675#bib100"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sciencedirect.com/science/article/pii/S1054139X19308675#bib99" TargetMode="External"/><Relationship Id="rId13" Type="http://schemas.openxmlformats.org/officeDocument/2006/relationships/hyperlink" Target="https://www.sciencedirect.com/science/article/pii/S1054139X19308675#bib103" TargetMode="External"/><Relationship Id="rId3" Type="http://schemas.openxmlformats.org/officeDocument/2006/relationships/hyperlink" Target="https://www.sciencedirect.com/science/article/pii/S1054139X19308675#bib5" TargetMode="External"/><Relationship Id="rId7" Type="http://schemas.openxmlformats.org/officeDocument/2006/relationships/hyperlink" Target="https://www.sciencedirect.com/science/article/pii/S1054139X19308675#bib37" TargetMode="External"/><Relationship Id="rId12" Type="http://schemas.openxmlformats.org/officeDocument/2006/relationships/hyperlink" Target="https://www.sciencedirect.com/science/article/pii/S1054139X19308675#bib4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ciencedirect.com/science/article/pii/S1054139X19308675#bib36" TargetMode="External"/><Relationship Id="rId11" Type="http://schemas.openxmlformats.org/officeDocument/2006/relationships/hyperlink" Target="https://www.sciencedirect.com/science/article/pii/S1054139X19308675#bib102" TargetMode="External"/><Relationship Id="rId5" Type="http://schemas.openxmlformats.org/officeDocument/2006/relationships/hyperlink" Target="https://www.sciencedirect.com/science/article/pii/S1054139X19308675#bib35" TargetMode="External"/><Relationship Id="rId10" Type="http://schemas.openxmlformats.org/officeDocument/2006/relationships/hyperlink" Target="https://www.sciencedirect.com/science/article/pii/S1054139X19308675#bib101" TargetMode="External"/><Relationship Id="rId4" Type="http://schemas.openxmlformats.org/officeDocument/2006/relationships/hyperlink" Target="https://www.sciencedirect.com/science/article/pii/S1054139X19308675#bib34" TargetMode="External"/><Relationship Id="rId9" Type="http://schemas.openxmlformats.org/officeDocument/2006/relationships/hyperlink" Target="https://www.sciencedirect.com/science/article/pii/S1054139X19308675#bib10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ubmed.ncbi.nlm.nih.gov/32936777/"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cambridge.org/core/journals/natural-language-engineering/article/natural-language-processing-in-mental-health-applications-using-nonclinical-texts/32645FFCFD37C67DA62CA06DB66EB2F4" TargetMode="External"/><Relationship Id="rId4" Type="http://schemas.openxmlformats.org/officeDocument/2006/relationships/hyperlink" Target="https://www.researchgate.net/publication/335381925_Identifying_Suicidal_Adolescents_from_Mental_Health_Records_Using_Natural_Language_Processin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3133626/#R8"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ncbi.nlm.nih.gov/pmc/articles/PMC3133626/#R28" TargetMode="External"/><Relationship Id="rId5" Type="http://schemas.openxmlformats.org/officeDocument/2006/relationships/hyperlink" Target="https://www.ncbi.nlm.nih.gov/pmc/articles/PMC3133626/#R34" TargetMode="External"/><Relationship Id="rId4" Type="http://schemas.openxmlformats.org/officeDocument/2006/relationships/hyperlink" Target="https://www.ncbi.nlm.nih.gov/pmc/articles/PMC3133626/#R16"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bmed.ncbi.nlm.nih.gov/33252348/"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pubmed.ncbi.nlm.nih.gov/30703667/" TargetMode="External"/><Relationship Id="rId5" Type="http://schemas.openxmlformats.org/officeDocument/2006/relationships/hyperlink" Target="https://pubmed.ncbi.nlm.nih.gov/31124471/" TargetMode="External"/><Relationship Id="rId4" Type="http://schemas.openxmlformats.org/officeDocument/2006/relationships/hyperlink" Target="https://pubmed.ncbi.nlm.nih.gov/3161784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focus.psychiatryonline.org/doi/full/10.1176/appi.focus.20180016#B21" TargetMode="External"/><Relationship Id="rId3" Type="http://schemas.openxmlformats.org/officeDocument/2006/relationships/hyperlink" Target="https://focus.psychiatryonline.org/servlet/linkout?suffix=B21&amp;dbid=16&amp;doi=10.1176%2Fappi.focus.20180016&amp;key=10.1016%2Fj.jsat.2005.05.006" TargetMode="External"/><Relationship Id="rId7" Type="http://schemas.openxmlformats.org/officeDocument/2006/relationships/hyperlink" Target="https://focus.psychiatryonline.org/doi/full/10.1176/appi.focus.20180016#B20"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focus.psychiatryonline.org/doi/full/10.1176/appi.focus.20180016#B19" TargetMode="External"/><Relationship Id="rId5" Type="http://schemas.openxmlformats.org/officeDocument/2006/relationships/hyperlink" Target="https://focus.psychiatryonline.org/doi/full/10.1176/appi.focus.20180016#B18" TargetMode="External"/><Relationship Id="rId4" Type="http://schemas.openxmlformats.org/officeDocument/2006/relationships/hyperlink" Target="http://scholar.google.com/scholar_lookup?hl=en&amp;volume=29&amp;publication_year=2005&amp;pages=139-145&amp;journal=J+Subst+Abuse+Treat&amp;author=ST+Walters&amp;author=E+Miller&amp;author=E+Chiauzzi&amp;title=Wired+for+wellness%3A+e-interventions+for+addressing+college+drinkin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focus.psychiatryonline.org/doi/full/10.1176/appi.focus.20180016#B21" TargetMode="External"/><Relationship Id="rId3" Type="http://schemas.openxmlformats.org/officeDocument/2006/relationships/hyperlink" Target="https://focus.psychiatryonline.org/servlet/linkout?suffix=B21&amp;dbid=16&amp;doi=10.1176%2Fappi.focus.20180016&amp;key=10.1016%2Fj.jsat.2005.05.006" TargetMode="External"/><Relationship Id="rId7" Type="http://schemas.openxmlformats.org/officeDocument/2006/relationships/hyperlink" Target="https://focus.psychiatryonline.org/doi/full/10.1176/appi.focus.20180016#B20"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focus.psychiatryonline.org/doi/full/10.1176/appi.focus.20180016#B19" TargetMode="External"/><Relationship Id="rId5" Type="http://schemas.openxmlformats.org/officeDocument/2006/relationships/hyperlink" Target="https://focus.psychiatryonline.org/doi/full/10.1176/appi.focus.20180016#B18" TargetMode="External"/><Relationship Id="rId4" Type="http://schemas.openxmlformats.org/officeDocument/2006/relationships/hyperlink" Target="http://scholar.google.com/scholar_lookup?hl=en&amp;volume=29&amp;publication_year=2005&amp;pages=139-145&amp;journal=J+Subst+Abuse+Treat&amp;author=ST+Walters&amp;author=E+Miller&amp;author=E+Chiauzzi&amp;title=Wired+for+wellness%3A+e-interventions+for+addressing+college+drinking"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sciencedirect.com/science/article/pii/S1054139X19308675#bib105" TargetMode="External"/><Relationship Id="rId3" Type="http://schemas.openxmlformats.org/officeDocument/2006/relationships/hyperlink" Target="https://www.sciencedirect.com/science/article/pii/S1054139X19308675#bib4" TargetMode="External"/><Relationship Id="rId7" Type="http://schemas.openxmlformats.org/officeDocument/2006/relationships/hyperlink" Target="https://www.sciencedirect.com/science/article/pii/S1054139X19308675#bib104"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sciencedirect.com/science/article/pii/S1054139X19308675#bib102" TargetMode="External"/><Relationship Id="rId5" Type="http://schemas.openxmlformats.org/officeDocument/2006/relationships/hyperlink" Target="https://www.sciencedirect.com/science/article/pii/S1054139X19308675#bib101" TargetMode="External"/><Relationship Id="rId4" Type="http://schemas.openxmlformats.org/officeDocument/2006/relationships/hyperlink" Target="https://www.sciencedirect.com/science/article/pii/S1054139X19308675#bib73" TargetMode="External"/><Relationship Id="rId9" Type="http://schemas.openxmlformats.org/officeDocument/2006/relationships/hyperlink" Target="https://www.sciencedirect.com/science/article/pii/S1054139X19308675#bib106"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ocus.psychiatryonline.org/servlet/linkout?suffix=B22&amp;dbid=16&amp;doi=10.1176%2Fappi.focus.20180016&amp;key=10.15288%2Fjsad.2007.68.534"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cholar.google.com/scholar_lookup?hl=en&amp;volume=68&amp;publication_year=2007&amp;pages=534-537&amp;journal=J+Stud+Alcohol+Drugs&amp;author=JA+Weitzel&amp;author=JM+Bernhardt&amp;author=S+Usdan&amp;title=Using+wireless+handheld+computers+and+tailored+text+messaging+to+reduce+negative+consequences+of+drinking+alcohol"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cbi.nlm.nih.gov/pmc/articles/PMC5478797/" TargetMode="External"/><Relationship Id="rId3" Type="http://schemas.openxmlformats.org/officeDocument/2006/relationships/hyperlink" Target="https://www.ncbi.nlm.nih.gov/pmc/articles/PMC6084875/" TargetMode="External"/><Relationship Id="rId7" Type="http://schemas.openxmlformats.org/officeDocument/2006/relationships/hyperlink" Target="http://mental.jmir.org/2017/2/e19/"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scholar.google.com/scholar_lookup?journal=Internet+Interv&amp;title=A+fully+automated+conversational+agent+for+promoting+mental+well-being:+a+pilot+RCT+using+mixed+methods&amp;author=KH+Ly&amp;author=A+Ly&amp;author=G+Andersson&amp;volume=10&amp;publication_year=2017&amp;pages=39-46&amp;pmid=30135751&amp;doi=10.1016/j.invent.2017.10.002&amp;" TargetMode="External"/><Relationship Id="rId11" Type="http://schemas.openxmlformats.org/officeDocument/2006/relationships/hyperlink" Target="https://scholar.google.com/scholar_lookup?journal=JMIR+Ment+Health&amp;title=Delivering+cognitive+behavior+therapy+to+young+adults+with+symptoms+of+depression+and+anxiety+using+a+fully+automated+conversational+agent+(Woebot):+a+randomized+controlled+trial&amp;author=KK+Fitzpatrick&amp;author=A+Darcy&amp;author=M+Vierhile&amp;volume=4&amp;issue=2&amp;publication_year=2017&amp;pages=e19&amp;pmid=28588005&amp;doi=10.2196/mental.7785&amp;" TargetMode="External"/><Relationship Id="rId5" Type="http://schemas.openxmlformats.org/officeDocument/2006/relationships/hyperlink" Target="https://dx.doi.org/10.1016%2Fj.invent.2017.10.002" TargetMode="External"/><Relationship Id="rId10" Type="http://schemas.openxmlformats.org/officeDocument/2006/relationships/hyperlink" Target="https://dx.doi.org/10.2196%2Fmental.7785" TargetMode="External"/><Relationship Id="rId4" Type="http://schemas.openxmlformats.org/officeDocument/2006/relationships/hyperlink" Target="https://www.ncbi.nlm.nih.gov/pubmed/30135751" TargetMode="External"/><Relationship Id="rId9" Type="http://schemas.openxmlformats.org/officeDocument/2006/relationships/hyperlink" Target="https://www.ncbi.nlm.nih.gov/pubmed/2858800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welcome to today’s webinar – “</a:t>
            </a:r>
            <a:r>
              <a:rPr lang="en-US" sz="1200" dirty="0">
                <a:solidFill>
                  <a:schemeClr val="tx1">
                    <a:lumMod val="65000"/>
                    <a:lumOff val="35000"/>
                  </a:schemeClr>
                </a:solidFill>
              </a:rPr>
              <a:t>Digital Mental Health and Addiction Interventions for Adolescent, Young Adults and Families”</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1</a:t>
            </a:fld>
            <a:endParaRPr lang="en-US"/>
          </a:p>
        </p:txBody>
      </p:sp>
    </p:spTree>
    <p:extLst>
      <p:ext uri="{BB962C8B-B14F-4D97-AF65-F5344CB8AC3E}">
        <p14:creationId xmlns:p14="http://schemas.microsoft.com/office/powerpoint/2010/main" val="211979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t>Activity Monitoring</a:t>
            </a:r>
          </a:p>
          <a:p>
            <a:pPr lvl="1"/>
            <a:r>
              <a:rPr lang="en-US" dirty="0" err="1"/>
              <a:t>Fitbit</a:t>
            </a:r>
            <a:r>
              <a:rPr lang="en-US" dirty="0"/>
              <a:t>, Nike Plus, Body Media, etc.</a:t>
            </a:r>
          </a:p>
          <a:p>
            <a:r>
              <a:rPr lang="en-US" sz="2600" dirty="0"/>
              <a:t>Sleep</a:t>
            </a:r>
          </a:p>
          <a:p>
            <a:pPr lvl="1"/>
            <a:r>
              <a:rPr lang="en-US" dirty="0" err="1"/>
              <a:t>Zeo</a:t>
            </a:r>
            <a:r>
              <a:rPr lang="en-US" dirty="0"/>
              <a:t> Personal Sleep Coach, Sleep Stream 2 Smart Alarm Clock, Sleep Cycle</a:t>
            </a:r>
          </a:p>
          <a:p>
            <a:r>
              <a:rPr lang="en-US" sz="2600" dirty="0"/>
              <a:t>HR, HRV, GSR devices.</a:t>
            </a:r>
          </a:p>
          <a:p>
            <a:r>
              <a:rPr lang="en-US" sz="2600" dirty="0"/>
              <a:t>GPS, </a:t>
            </a:r>
            <a:r>
              <a:rPr lang="en-US" sz="2600" dirty="0" err="1"/>
              <a:t>Geolocation</a:t>
            </a:r>
            <a:r>
              <a:rPr lang="en-US" sz="2600" dirty="0"/>
              <a:t> (Behavioral Activation)</a:t>
            </a:r>
          </a:p>
          <a:p>
            <a:pPr lvl="1"/>
            <a:r>
              <a:rPr lang="en-US" dirty="0"/>
              <a:t>MapMyTracks.com, </a:t>
            </a:r>
            <a:r>
              <a:rPr lang="en-US" dirty="0" err="1"/>
              <a:t>endomondo</a:t>
            </a:r>
            <a:r>
              <a:rPr lang="en-US" dirty="0"/>
              <a:t>, </a:t>
            </a:r>
            <a:r>
              <a:rPr lang="en-US" dirty="0" err="1"/>
              <a:t>InstaMapper</a:t>
            </a:r>
            <a:r>
              <a:rPr lang="en-US" dirty="0"/>
              <a:t>, CHESS</a:t>
            </a:r>
          </a:p>
          <a:p>
            <a:r>
              <a:rPr lang="en-US" sz="2600" dirty="0"/>
              <a:t>Passive sensing</a:t>
            </a:r>
            <a:r>
              <a:rPr lang="en-US" dirty="0"/>
              <a:t> – </a:t>
            </a:r>
            <a:r>
              <a:rPr lang="en-US" i="1" dirty="0"/>
              <a:t>using features </a:t>
            </a:r>
            <a:r>
              <a:rPr lang="en-US" b="1" i="1" dirty="0"/>
              <a:t>embedded </a:t>
            </a:r>
            <a:r>
              <a:rPr lang="en-US" i="1" dirty="0"/>
              <a:t>in the phone</a:t>
            </a:r>
          </a:p>
          <a:p>
            <a:pPr lvl="1"/>
            <a:r>
              <a:rPr lang="en-US" dirty="0" err="1"/>
              <a:t>BeWell</a:t>
            </a:r>
            <a:endParaRPr lang="en-US" dirty="0"/>
          </a:p>
          <a:p>
            <a:pPr>
              <a:lnSpc>
                <a:spcPct val="80000"/>
              </a:lnSpc>
            </a:pPr>
            <a:endParaRPr lang="en-US" sz="1050" dirty="0"/>
          </a:p>
          <a:p>
            <a:pPr>
              <a:lnSpc>
                <a:spcPct val="80000"/>
              </a:lnSpc>
            </a:pPr>
            <a:endParaRPr lang="en-US" sz="1050" dirty="0"/>
          </a:p>
          <a:p>
            <a:pPr>
              <a:lnSpc>
                <a:spcPct val="80000"/>
              </a:lnSpc>
            </a:pPr>
            <a:r>
              <a:rPr lang="en-US" sz="1050" dirty="0"/>
              <a:t>Bluetooth </a:t>
            </a:r>
            <a:endParaRPr lang="en-US" sz="1050" dirty="0">
              <a:latin typeface="Arial" charset="0"/>
            </a:endParaRPr>
          </a:p>
          <a:p>
            <a:pPr>
              <a:lnSpc>
                <a:spcPct val="80000"/>
              </a:lnSpc>
            </a:pPr>
            <a:r>
              <a:rPr lang="en-US" sz="1050" dirty="0">
                <a:latin typeface="Arial" charset="0"/>
              </a:rPr>
              <a:t>Online video viewers will reach 169.3 million in 2012. </a:t>
            </a:r>
          </a:p>
          <a:p>
            <a:pPr>
              <a:buFont typeface="Wingdings 3" charset="0"/>
              <a:buNone/>
            </a:pPr>
            <a:r>
              <a:rPr lang="en-US" b="1" dirty="0">
                <a:latin typeface="Arial" charset="0"/>
              </a:rPr>
              <a:t>SMS: </a:t>
            </a:r>
            <a:r>
              <a:rPr lang="en-US" dirty="0">
                <a:latin typeface="Arial" charset="0"/>
              </a:rPr>
              <a:t>Proactive automated support for individuals, remote data download.</a:t>
            </a:r>
            <a:r>
              <a:rPr lang="en-US" b="1" dirty="0">
                <a:latin typeface="Arial" charset="0"/>
              </a:rPr>
              <a:t> </a:t>
            </a:r>
          </a:p>
          <a:p>
            <a:pPr>
              <a:buFont typeface="Wingdings 3" charset="0"/>
              <a:buNone/>
            </a:pPr>
            <a:r>
              <a:rPr lang="en-US" b="1" dirty="0">
                <a:latin typeface="Arial" charset="0"/>
              </a:rPr>
              <a:t>VOICE: </a:t>
            </a:r>
            <a:r>
              <a:rPr lang="en-US" sz="1200" dirty="0">
                <a:latin typeface="Arial" charset="0"/>
              </a:rPr>
              <a:t>Conversations among couples, dinner conversations, a child playing with friends or interacting with parents or any interpersonal communication. Need email encryption. </a:t>
            </a:r>
          </a:p>
          <a:p>
            <a:pPr>
              <a:buFont typeface="Wingdings 3" charset="0"/>
              <a:buNone/>
            </a:pPr>
            <a:r>
              <a:rPr lang="en-US" sz="1200" b="1" dirty="0">
                <a:latin typeface="Arial" charset="0"/>
              </a:rPr>
              <a:t>VIDEO/MMS</a:t>
            </a:r>
          </a:p>
          <a:p>
            <a:pPr>
              <a:buFont typeface="Wingdings 3" charset="0"/>
              <a:buNone/>
            </a:pPr>
            <a:r>
              <a:rPr lang="en-US" sz="1200" dirty="0">
                <a:latin typeface="Arial" charset="0"/>
              </a:rPr>
              <a:t>Phobic reactions and fear based stimuli, standard drinks, food intake, other modeling and self-modeling. </a:t>
            </a:r>
          </a:p>
          <a:p>
            <a:pPr>
              <a:buFont typeface="Wingdings 3" charset="0"/>
              <a:buNone/>
            </a:pPr>
            <a:r>
              <a:rPr lang="en-US" sz="1200" b="1" dirty="0">
                <a:latin typeface="Arial" charset="0"/>
              </a:rPr>
              <a:t>Associated App:</a:t>
            </a:r>
            <a:r>
              <a:rPr lang="en-US" sz="1200" dirty="0">
                <a:latin typeface="Arial" charset="0"/>
              </a:rPr>
              <a:t> </a:t>
            </a:r>
            <a:r>
              <a:rPr lang="en-US" sz="1200" dirty="0" err="1">
                <a:latin typeface="Arial" charset="0"/>
              </a:rPr>
              <a:t>Momento</a:t>
            </a:r>
            <a:r>
              <a:rPr lang="en-US" sz="1200" dirty="0">
                <a:latin typeface="Arial" charset="0"/>
              </a:rPr>
              <a:t> Journal writing app. It allows you to make entries using text or photos and allows you to tag them with people from your address book, and locations from the GPS as well as category tags. </a:t>
            </a:r>
          </a:p>
          <a:p>
            <a:r>
              <a:rPr lang="en-US" sz="1200" b="1" dirty="0">
                <a:latin typeface="Arial" charset="0"/>
              </a:rPr>
              <a:t>Accessing the Capabilities Built into the </a:t>
            </a:r>
            <a:r>
              <a:rPr lang="en-US" sz="1200" b="1" dirty="0" err="1">
                <a:latin typeface="Arial" charset="0"/>
              </a:rPr>
              <a:t>SmartPhone</a:t>
            </a:r>
            <a:endParaRPr lang="en-US" sz="1200" dirty="0">
              <a:latin typeface="Arial" charset="0"/>
            </a:endParaRPr>
          </a:p>
          <a:p>
            <a:r>
              <a:rPr lang="en-US" sz="1200" dirty="0">
                <a:latin typeface="Arial" charset="0"/>
              </a:rPr>
              <a:t>Aside from utilizing mobile phones, other capabilities of the phone can be used today. The multiple features of smart phones make them therapeutic gold. For example, individuals can record their feelings in vivo using the simple audio recordings or videos of themselves for later review with the therapist. These features can be especially useful for child, family, and couple</a:t>
            </a:r>
            <a:r>
              <a:rPr lang="ja-JP" altLang="en-US" sz="1200" dirty="0">
                <a:latin typeface="Arial" charset="0"/>
              </a:rPr>
              <a:t>’</a:t>
            </a:r>
            <a:r>
              <a:rPr lang="en-US" sz="1200" dirty="0">
                <a:latin typeface="Arial" charset="0"/>
              </a:rPr>
              <a:t>s therapists who need to capture real world situations, which are rarely replicated in the therapeutic environment. Clients can place their phone on the dinner table and send the recording to their therapist to review. Additionally, with new voice recognition built into newer phones, therapists can sit with a client</a:t>
            </a:r>
            <a:r>
              <a:rPr lang="ja-JP" altLang="en-US" sz="1200" dirty="0">
                <a:latin typeface="Arial" charset="0"/>
              </a:rPr>
              <a:t>’</a:t>
            </a:r>
            <a:r>
              <a:rPr lang="en-US" sz="1200" dirty="0">
                <a:latin typeface="Arial" charset="0"/>
              </a:rPr>
              <a:t>s mobile phone and verbally cue reminders through the week until the next session and remind them of the next appointment. The camera is already being used by the numerous health eating applications where one takes pictures of their food and gets it evaluated by a third party.  An individual therapist can ask clients to take pictures of stressful environments or other stimuli that are relevant to treatment goals. These built-in features can also be used to enhance efficacy through feed-forward audio and video modeling where a person records themselves successfully completing a task to be replayed later or therapists can model appropriate behaviors for clients that can offer extra support in difficult situations through video playback. </a:t>
            </a:r>
          </a:p>
          <a:p>
            <a:pPr>
              <a:buFont typeface="Wingdings 3" charset="0"/>
              <a:buNone/>
            </a:pPr>
            <a:endParaRPr lang="en-US" sz="1200" dirty="0">
              <a:latin typeface="Arial" charset="0"/>
            </a:endParaRPr>
          </a:p>
          <a:p>
            <a:pPr>
              <a:lnSpc>
                <a:spcPct val="80000"/>
              </a:lnSpc>
            </a:pPr>
            <a:endParaRPr lang="en-US" sz="1200"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86FE221D-A7A5-1B49-BF91-B8FBAC5ED866}" type="slidenum">
              <a:rPr lang="en-US" smtClean="0"/>
              <a:pPr/>
              <a:t>13</a:t>
            </a:fld>
            <a:endParaRPr lang="en-US"/>
          </a:p>
        </p:txBody>
      </p:sp>
    </p:spTree>
    <p:extLst>
      <p:ext uri="{BB962C8B-B14F-4D97-AF65-F5344CB8AC3E}">
        <p14:creationId xmlns:p14="http://schemas.microsoft.com/office/powerpoint/2010/main" val="1429744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1209675" y="685800"/>
            <a:ext cx="443865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endParaRPr lang="en-US" dirty="0">
              <a:solidFill>
                <a:schemeClr val="tx1"/>
              </a:solidFill>
            </a:endParaRPr>
          </a:p>
        </p:txBody>
      </p:sp>
    </p:spTree>
    <p:extLst>
      <p:ext uri="{BB962C8B-B14F-4D97-AF65-F5344CB8AC3E}">
        <p14:creationId xmlns:p14="http://schemas.microsoft.com/office/powerpoint/2010/main" val="193991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high level of acceptance and use of digital technology by AYAs, particularly on their mobile devices, facilitates the broad reach of digital platforms for preventive health at relatively low cost [</a:t>
            </a:r>
            <a:r>
              <a:rPr lang="en-US" sz="1200" u="sng" kern="1200" dirty="0">
                <a:solidFill>
                  <a:schemeClr val="tx1"/>
                </a:solidFill>
                <a:effectLst/>
                <a:latin typeface="+mn-lt"/>
                <a:ea typeface="+mn-ea"/>
                <a:cs typeface="+mn-cs"/>
                <a:hlinkClick r:id="rId3"/>
              </a:rPr>
              <a:t>5</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4"/>
              </a:rPr>
              <a:t>[34]</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[35]</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[36]</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[37]</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8"/>
              </a:rPr>
              <a:t>[99]</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[100]</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
              </a:rPr>
              <a:t>[101]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
              </a:rPr>
              <a:t>[102]</a:t>
            </a:r>
            <a:r>
              <a:rPr lang="en-US" sz="1200" kern="1200" dirty="0">
                <a:solidFill>
                  <a:schemeClr val="tx1"/>
                </a:solidFill>
                <a:effectLst/>
                <a:latin typeface="+mn-lt"/>
                <a:ea typeface="+mn-ea"/>
                <a:cs typeface="+mn-cs"/>
              </a:rPr>
              <a:t>]. Clinicians, for example, can reach large groups of AYAs by fielding anonymous health-related questions on digital platforms [</a:t>
            </a:r>
            <a:r>
              <a:rPr lang="en-US" sz="1200" u="sng" kern="1200" dirty="0">
                <a:solidFill>
                  <a:schemeClr val="tx1"/>
                </a:solidFill>
                <a:effectLst/>
                <a:latin typeface="+mn-lt"/>
                <a:ea typeface="+mn-ea"/>
                <a:cs typeface="+mn-cs"/>
                <a:hlinkClick r:id="rId12"/>
              </a:rPr>
              <a:t>46</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13"/>
              </a:rPr>
              <a:t>103</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16</a:t>
            </a:fld>
            <a:endParaRPr lang="en-US"/>
          </a:p>
        </p:txBody>
      </p:sp>
    </p:spTree>
    <p:extLst>
      <p:ext uri="{BB962C8B-B14F-4D97-AF65-F5344CB8AC3E}">
        <p14:creationId xmlns:p14="http://schemas.microsoft.com/office/powerpoint/2010/main" val="322345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high level of acceptance and use of digital technology by AYAs, particularly on their mobile devices, facilitates the broad reach of digital platforms for preventive health at relatively low cost [</a:t>
            </a:r>
            <a:r>
              <a:rPr lang="en-US" sz="1200" u="sng" kern="1200" dirty="0">
                <a:solidFill>
                  <a:schemeClr val="tx1"/>
                </a:solidFill>
                <a:effectLst/>
                <a:latin typeface="+mn-lt"/>
                <a:ea typeface="+mn-ea"/>
                <a:cs typeface="+mn-cs"/>
                <a:hlinkClick r:id="rId3"/>
              </a:rPr>
              <a:t>5</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4"/>
              </a:rPr>
              <a:t>[34]</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[35]</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[36]</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[37]</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8"/>
              </a:rPr>
              <a:t>[99]</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[100]</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0"/>
              </a:rPr>
              <a:t>[101]</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11"/>
              </a:rPr>
              <a:t>[102]</a:t>
            </a:r>
            <a:r>
              <a:rPr lang="en-US" sz="1200" kern="1200" dirty="0">
                <a:solidFill>
                  <a:schemeClr val="tx1"/>
                </a:solidFill>
                <a:effectLst/>
                <a:latin typeface="+mn-lt"/>
                <a:ea typeface="+mn-ea"/>
                <a:cs typeface="+mn-cs"/>
              </a:rPr>
              <a:t>]. Clinicians, for example, can reach large groups of AYAs by fielding anonymous health-related questions on digital platforms [</a:t>
            </a:r>
            <a:r>
              <a:rPr lang="en-US" sz="1200" u="sng" kern="1200" dirty="0">
                <a:solidFill>
                  <a:schemeClr val="tx1"/>
                </a:solidFill>
                <a:effectLst/>
                <a:latin typeface="+mn-lt"/>
                <a:ea typeface="+mn-ea"/>
                <a:cs typeface="+mn-cs"/>
                <a:hlinkClick r:id="rId12"/>
              </a:rPr>
              <a:t>46</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13"/>
              </a:rPr>
              <a:t>103</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17</a:t>
            </a:fld>
            <a:endParaRPr lang="en-US"/>
          </a:p>
        </p:txBody>
      </p:sp>
    </p:spTree>
    <p:extLst>
      <p:ext uri="{BB962C8B-B14F-4D97-AF65-F5344CB8AC3E}">
        <p14:creationId xmlns:p14="http://schemas.microsoft.com/office/powerpoint/2010/main" val="176972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t>
            </a:r>
            <a:r>
              <a:rPr lang="en-US" sz="1200" dirty="0" err="1">
                <a:solidFill>
                  <a:srgbClr val="000000"/>
                </a:solidFill>
              </a:rPr>
              <a:t>Griest</a:t>
            </a:r>
            <a:r>
              <a:rPr lang="en-US" sz="1200" dirty="0">
                <a:solidFill>
                  <a:srgbClr val="000000"/>
                </a:solidFill>
              </a:rPr>
              <a:t>, 1973; Levine et al., 1989; Petrie &amp; Abell, 1994; Lucas, 1977),  Car, 1983; Locke et al., 1992; Skinner et al., 1983; Tourangeau &amp; Smith, 1996; Turner, Ku, Rogers, Lindberg, &amp; </a:t>
            </a:r>
            <a:r>
              <a:rPr lang="en-US" sz="1200" dirty="0" err="1">
                <a:solidFill>
                  <a:srgbClr val="000000"/>
                </a:solidFill>
              </a:rPr>
              <a:t>Pleck</a:t>
            </a:r>
            <a:r>
              <a:rPr lang="en-US" sz="1200" dirty="0">
                <a:solidFill>
                  <a:srgbClr val="000000"/>
                </a:solidFill>
              </a:rPr>
              <a:t>, 1998; Des </a:t>
            </a:r>
            <a:r>
              <a:rPr lang="en-US" sz="1200" dirty="0" err="1">
                <a:solidFill>
                  <a:srgbClr val="000000"/>
                </a:solidFill>
              </a:rPr>
              <a:t>Jarlais</a:t>
            </a:r>
            <a:r>
              <a:rPr lang="en-US" sz="1200" dirty="0">
                <a:solidFill>
                  <a:srgbClr val="000000"/>
                </a:solidFill>
              </a:rPr>
              <a:t> et al., 1999; Lapham et al., 1991). </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18</a:t>
            </a:fld>
            <a:endParaRPr lang="en-US"/>
          </a:p>
        </p:txBody>
      </p:sp>
    </p:spTree>
    <p:extLst>
      <p:ext uri="{BB962C8B-B14F-4D97-AF65-F5344CB8AC3E}">
        <p14:creationId xmlns:p14="http://schemas.microsoft.com/office/powerpoint/2010/main" val="198374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is the foundation – one thing that actually works</a:t>
            </a:r>
          </a:p>
          <a:p>
            <a:r>
              <a:rPr lang="en-US" dirty="0"/>
              <a:t>VOICE and Text</a:t>
            </a:r>
          </a:p>
          <a:p>
            <a:r>
              <a:rPr lang="en-US" dirty="0">
                <a:hlinkClick r:id="rId3"/>
              </a:rPr>
              <a:t>https://pubmed.ncbi.nlm.nih.gov/32936777/</a:t>
            </a:r>
            <a:endParaRPr lang="en-US" dirty="0"/>
          </a:p>
          <a:p>
            <a:r>
              <a:rPr lang="en-US" dirty="0">
                <a:hlinkClick r:id="rId4"/>
              </a:rPr>
              <a:t>https://www.researchgate.net/publication/335381925_Identifying_Suicidal_Adolescents_from_Mental_Health_Records_Using_Natural_Language_Processing</a:t>
            </a:r>
            <a:endParaRPr lang="en-US" dirty="0"/>
          </a:p>
          <a:p>
            <a:r>
              <a:rPr lang="en-US" dirty="0">
                <a:hlinkClick r:id="rId5"/>
              </a:rPr>
              <a:t>https://www.cambridge.org/core/journals/natural-language-engineering/article/natural-language-processing-in-mental-health-applications-using-nonclinical-texts/32645FFCFD37C67DA62CA06DB66EB2F4</a:t>
            </a:r>
            <a:endParaRPr lang="en-US" dirty="0"/>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19</a:t>
            </a:fld>
            <a:endParaRPr lang="en-US"/>
          </a:p>
        </p:txBody>
      </p:sp>
    </p:spTree>
    <p:extLst>
      <p:ext uri="{BB962C8B-B14F-4D97-AF65-F5344CB8AC3E}">
        <p14:creationId xmlns:p14="http://schemas.microsoft.com/office/powerpoint/2010/main" val="2986976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3488" y="693738"/>
            <a:ext cx="4483100" cy="3463925"/>
          </a:xfrm>
        </p:spPr>
      </p:sp>
      <p:sp>
        <p:nvSpPr>
          <p:cNvPr id="3" name="Notes Placeholder 2"/>
          <p:cNvSpPr>
            <a:spLocks noGrp="1"/>
          </p:cNvSpPr>
          <p:nvPr>
            <p:ph type="body" idx="1"/>
          </p:nvPr>
        </p:nvSpPr>
        <p:spPr/>
        <p:txBody>
          <a:bodyPr/>
          <a:lstStyle/>
          <a:p>
            <a:r>
              <a:rPr lang="en-US" dirty="0" err="1"/>
              <a:t>Slef</a:t>
            </a:r>
            <a:r>
              <a:rPr lang="en-US" dirty="0"/>
              <a:t> Regulation theory – </a:t>
            </a:r>
          </a:p>
          <a:p>
            <a:r>
              <a:rPr lang="en-US" dirty="0"/>
              <a:t>Not mutually exclusion</a:t>
            </a:r>
          </a:p>
        </p:txBody>
      </p:sp>
      <p:sp>
        <p:nvSpPr>
          <p:cNvPr id="4" name="Slide Number Placeholder 3"/>
          <p:cNvSpPr>
            <a:spLocks noGrp="1"/>
          </p:cNvSpPr>
          <p:nvPr>
            <p:ph type="sldNum" sz="quarter" idx="10"/>
          </p:nvPr>
        </p:nvSpPr>
        <p:spPr/>
        <p:txBody>
          <a:bodyPr/>
          <a:lstStyle/>
          <a:p>
            <a:fld id="{A85DE916-8F42-4D7D-95B9-0FD35C4A08C5}" type="slidenum">
              <a:rPr lang="en-US" smtClean="0"/>
              <a:t>22</a:t>
            </a:fld>
            <a:endParaRPr lang="en-US"/>
          </a:p>
        </p:txBody>
      </p:sp>
    </p:spTree>
    <p:extLst>
      <p:ext uri="{BB962C8B-B14F-4D97-AF65-F5344CB8AC3E}">
        <p14:creationId xmlns:p14="http://schemas.microsoft.com/office/powerpoint/2010/main" val="2103653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3488" y="693738"/>
            <a:ext cx="4483100" cy="3463925"/>
          </a:xfrm>
        </p:spPr>
      </p:sp>
      <p:sp>
        <p:nvSpPr>
          <p:cNvPr id="3" name="Notes Placeholder 2"/>
          <p:cNvSpPr>
            <a:spLocks noGrp="1"/>
          </p:cNvSpPr>
          <p:nvPr>
            <p:ph type="body" idx="1"/>
          </p:nvPr>
        </p:nvSpPr>
        <p:spPr/>
        <p:txBody>
          <a:bodyPr/>
          <a:lstStyle/>
          <a:p>
            <a:r>
              <a:rPr lang="en-US" dirty="0"/>
              <a:t>Exploratory</a:t>
            </a:r>
            <a:r>
              <a:rPr lang="en-US" baseline="0" dirty="0"/>
              <a:t> examination of demographic characteristics (e.g. age, gender), and mobile phone use (e.g. SMS plan, where keep phone) revealed only one predictor</a:t>
            </a:r>
            <a:endParaRPr lang="en-US" dirty="0"/>
          </a:p>
        </p:txBody>
      </p:sp>
      <p:sp>
        <p:nvSpPr>
          <p:cNvPr id="4" name="Slide Number Placeholder 3"/>
          <p:cNvSpPr>
            <a:spLocks noGrp="1"/>
          </p:cNvSpPr>
          <p:nvPr>
            <p:ph type="sldNum" sz="quarter" idx="10"/>
          </p:nvPr>
        </p:nvSpPr>
        <p:spPr/>
        <p:txBody>
          <a:bodyPr/>
          <a:lstStyle/>
          <a:p>
            <a:fld id="{86FE221D-A7A5-1B49-BF91-B8FBAC5ED866}" type="slidenum">
              <a:rPr lang="en-US" smtClean="0"/>
              <a:pPr/>
              <a:t>23</a:t>
            </a:fld>
            <a:endParaRPr lang="en-US"/>
          </a:p>
        </p:txBody>
      </p:sp>
    </p:spTree>
    <p:extLst>
      <p:ext uri="{BB962C8B-B14F-4D97-AF65-F5344CB8AC3E}">
        <p14:creationId xmlns:p14="http://schemas.microsoft.com/office/powerpoint/2010/main" val="357977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24</a:t>
            </a:fld>
            <a:endParaRPr lang="en-US"/>
          </a:p>
        </p:txBody>
      </p:sp>
    </p:spTree>
    <p:extLst>
      <p:ext uri="{BB962C8B-B14F-4D97-AF65-F5344CB8AC3E}">
        <p14:creationId xmlns:p14="http://schemas.microsoft.com/office/powerpoint/2010/main" val="103671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Hoffman, B. R., </a:t>
            </a:r>
            <a:r>
              <a:rPr lang="en-US" sz="1200" kern="1200" dirty="0" err="1">
                <a:solidFill>
                  <a:schemeClr val="tx1"/>
                </a:solidFill>
                <a:effectLst/>
                <a:latin typeface="+mn-lt"/>
                <a:ea typeface="+mn-ea"/>
                <a:cs typeface="+mn-cs"/>
              </a:rPr>
              <a:t>Sussman</a:t>
            </a:r>
            <a:r>
              <a:rPr lang="en-US" sz="1200" kern="1200" dirty="0">
                <a:solidFill>
                  <a:schemeClr val="tx1"/>
                </a:solidFill>
                <a:effectLst/>
                <a:latin typeface="+mn-lt"/>
                <a:ea typeface="+mn-ea"/>
                <a:cs typeface="+mn-cs"/>
              </a:rPr>
              <a:t>, S., Unger, J. B., &amp; Valente, T. W. (2006). Peer influences on adolescent cigarette smoking: a theoretical review of the literature. </a:t>
            </a:r>
            <a:r>
              <a:rPr lang="en-US" sz="1200" i="1" kern="1200" dirty="0">
                <a:solidFill>
                  <a:schemeClr val="tx1"/>
                </a:solidFill>
                <a:effectLst/>
                <a:latin typeface="+mn-lt"/>
                <a:ea typeface="+mn-ea"/>
                <a:cs typeface="+mn-cs"/>
              </a:rPr>
              <a:t>Substance use &amp; misuse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(1), 103-155.</a:t>
            </a:r>
          </a:p>
          <a:p>
            <a:r>
              <a:rPr lang="en-US" sz="1200" kern="1200" dirty="0" err="1">
                <a:solidFill>
                  <a:schemeClr val="tx1"/>
                </a:solidFill>
                <a:effectLst/>
                <a:latin typeface="+mn-lt"/>
                <a:ea typeface="+mn-ea"/>
                <a:cs typeface="+mn-cs"/>
              </a:rPr>
              <a:t>Chaiton</a:t>
            </a:r>
            <a:r>
              <a:rPr lang="en-US" sz="1200" kern="1200" dirty="0">
                <a:solidFill>
                  <a:schemeClr val="tx1"/>
                </a:solidFill>
                <a:effectLst/>
                <a:latin typeface="+mn-lt"/>
                <a:ea typeface="+mn-ea"/>
                <a:cs typeface="+mn-cs"/>
              </a:rPr>
              <a:t>, M. O., Cohen, J. E., O'Loughlin, J., &amp; </a:t>
            </a:r>
            <a:r>
              <a:rPr lang="en-US" sz="1200" kern="1200" dirty="0" err="1">
                <a:solidFill>
                  <a:schemeClr val="tx1"/>
                </a:solidFill>
                <a:effectLst/>
                <a:latin typeface="+mn-lt"/>
                <a:ea typeface="+mn-ea"/>
                <a:cs typeface="+mn-cs"/>
              </a:rPr>
              <a:t>Rehm</a:t>
            </a:r>
            <a:r>
              <a:rPr lang="en-US" sz="1200" kern="1200" dirty="0">
                <a:solidFill>
                  <a:schemeClr val="tx1"/>
                </a:solidFill>
                <a:effectLst/>
                <a:latin typeface="+mn-lt"/>
                <a:ea typeface="+mn-ea"/>
                <a:cs typeface="+mn-cs"/>
              </a:rPr>
              <a:t>, J. (2009). A systematic review of longitudinal studies on the association between depression and smoking in adolescents. </a:t>
            </a:r>
            <a:r>
              <a:rPr lang="en-US" sz="1200" i="1" kern="1200" dirty="0">
                <a:solidFill>
                  <a:schemeClr val="tx1"/>
                </a:solidFill>
                <a:effectLst/>
                <a:latin typeface="+mn-lt"/>
                <a:ea typeface="+mn-ea"/>
                <a:cs typeface="+mn-cs"/>
              </a:rPr>
              <a:t>BMC public health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9</a:t>
            </a:r>
            <a:r>
              <a:rPr lang="en-US" sz="1200" kern="1200" dirty="0">
                <a:solidFill>
                  <a:schemeClr val="tx1"/>
                </a:solidFill>
                <a:effectLst/>
                <a:latin typeface="+mn-lt"/>
                <a:ea typeface="+mn-ea"/>
                <a:cs typeface="+mn-cs"/>
              </a:rPr>
              <a:t>(1), 356.</a:t>
            </a:r>
          </a:p>
          <a:p>
            <a:r>
              <a:rPr lang="en-US" sz="1200" kern="1200" dirty="0">
                <a:solidFill>
                  <a:schemeClr val="tx1"/>
                </a:solidFill>
                <a:effectLst/>
                <a:latin typeface="+mn-lt"/>
                <a:ea typeface="+mn-ea"/>
                <a:cs typeface="+mn-cs"/>
              </a:rPr>
              <a:t>Hanson, M. D., &amp; Chen, E. (2007). Socioeconomic status and health behaviors in adolescence: a review of the literature. </a:t>
            </a:r>
            <a:r>
              <a:rPr lang="en-US" sz="1200" i="1" kern="1200" dirty="0">
                <a:solidFill>
                  <a:schemeClr val="tx1"/>
                </a:solidFill>
                <a:effectLst/>
                <a:latin typeface="+mn-lt"/>
                <a:ea typeface="+mn-ea"/>
                <a:cs typeface="+mn-cs"/>
              </a:rPr>
              <a:t>Journal of behavioral medicine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(3), 263-285.</a:t>
            </a:r>
          </a:p>
          <a:p>
            <a:r>
              <a:rPr lang="en-US" sz="1200" kern="1200" dirty="0">
                <a:solidFill>
                  <a:schemeClr val="tx1"/>
                </a:solidFill>
                <a:effectLst/>
                <a:latin typeface="+mn-lt"/>
                <a:ea typeface="+mn-ea"/>
                <a:cs typeface="+mn-cs"/>
              </a:rPr>
              <a:t>Charlton, A., &amp; Blair, V. (1989). Predicting the onset of smoking in boys and girls. </a:t>
            </a:r>
            <a:r>
              <a:rPr lang="en-US" sz="1200" i="1" kern="1200" dirty="0">
                <a:solidFill>
                  <a:schemeClr val="tx1"/>
                </a:solidFill>
                <a:effectLst/>
                <a:latin typeface="+mn-lt"/>
                <a:ea typeface="+mn-ea"/>
                <a:cs typeface="+mn-cs"/>
              </a:rPr>
              <a:t>Social science &amp; medicine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29</a:t>
            </a:r>
            <a:r>
              <a:rPr lang="en-US" sz="1200" kern="1200" dirty="0">
                <a:solidFill>
                  <a:schemeClr val="tx1"/>
                </a:solidFill>
                <a:effectLst/>
                <a:latin typeface="+mn-lt"/>
                <a:ea typeface="+mn-ea"/>
                <a:cs typeface="+mn-cs"/>
              </a:rPr>
              <a:t>(7), 813-818.</a:t>
            </a:r>
          </a:p>
          <a:p>
            <a:endParaRPr lang="en-US" dirty="0"/>
          </a:p>
        </p:txBody>
      </p:sp>
      <p:sp>
        <p:nvSpPr>
          <p:cNvPr id="4" name="Slide Number Placeholder 3"/>
          <p:cNvSpPr>
            <a:spLocks noGrp="1"/>
          </p:cNvSpPr>
          <p:nvPr>
            <p:ph type="sldNum" sz="quarter" idx="10"/>
          </p:nvPr>
        </p:nvSpPr>
        <p:spPr/>
        <p:txBody>
          <a:bodyPr/>
          <a:lstStyle/>
          <a:p>
            <a:fld id="{C9F2BEAF-717D-441F-9501-52F911D02FAF}" type="slidenum">
              <a:rPr lang="en-US" smtClean="0"/>
              <a:t>25</a:t>
            </a:fld>
            <a:endParaRPr lang="en-US"/>
          </a:p>
        </p:txBody>
      </p:sp>
    </p:spTree>
    <p:extLst>
      <p:ext uri="{BB962C8B-B14F-4D97-AF65-F5344CB8AC3E}">
        <p14:creationId xmlns:p14="http://schemas.microsoft.com/office/powerpoint/2010/main" val="141346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webinar is produced in partnership with the ATTC Network Coordinating Office, AMERSA, and the Adolescent SBIRT Project by NORC at the University of Chicago.</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2</a:t>
            </a:fld>
            <a:endParaRPr lang="en-US"/>
          </a:p>
        </p:txBody>
      </p:sp>
    </p:spTree>
    <p:extLst>
      <p:ext uri="{BB962C8B-B14F-4D97-AF65-F5344CB8AC3E}">
        <p14:creationId xmlns:p14="http://schemas.microsoft.com/office/powerpoint/2010/main" val="1902589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Studies have previously utilized cross-sectional data on reasons for use among 12th-grade students. For example, person-centered analyses have identified classes of individuals with different profiles of reasons for alcohol use among 12th-grade students, including Experimenters (36%), Thrill-seekers (32%), Relaxers (15%), and Multi-reasoners (18%); the latter group had the greatest odds of endorsing indicators of problem drinking (e.g., drinking during the daytime, greater frequency of drunkenness) (</a:t>
            </a:r>
            <a:r>
              <a:rPr lang="en-US" sz="1200" b="0" i="0" kern="1200" dirty="0">
                <a:solidFill>
                  <a:schemeClr val="tx1"/>
                </a:solidFill>
                <a:effectLst/>
                <a:latin typeface="+mn-lt"/>
                <a:ea typeface="+mn-ea"/>
                <a:cs typeface="+mn-cs"/>
                <a:hlinkClick r:id="rId3"/>
              </a:rPr>
              <a:t>Coffman, Patrick, </a:t>
            </a:r>
            <a:r>
              <a:rPr lang="en-US" sz="1200" b="0" i="0" kern="1200" dirty="0" err="1">
                <a:solidFill>
                  <a:schemeClr val="tx1"/>
                </a:solidFill>
                <a:effectLst/>
                <a:latin typeface="+mn-lt"/>
                <a:ea typeface="+mn-ea"/>
                <a:cs typeface="+mn-cs"/>
                <a:hlinkClick r:id="rId3"/>
              </a:rPr>
              <a:t>Palen</a:t>
            </a:r>
            <a:r>
              <a:rPr lang="en-US" sz="1200" b="0" i="0" kern="1200" dirty="0">
                <a:solidFill>
                  <a:schemeClr val="tx1"/>
                </a:solidFill>
                <a:effectLst/>
                <a:latin typeface="+mn-lt"/>
                <a:ea typeface="+mn-ea"/>
                <a:cs typeface="+mn-cs"/>
                <a:hlinkClick r:id="rId3"/>
              </a:rPr>
              <a:t>, Rhoades, &amp; Ventura, 2007</a:t>
            </a:r>
            <a:r>
              <a:rPr lang="en-US" sz="1200" b="0" i="0" kern="1200" dirty="0">
                <a:solidFill>
                  <a:schemeClr val="tx1"/>
                </a:solidFill>
                <a:effectLst/>
                <a:latin typeface="+mn-lt"/>
                <a:ea typeface="+mn-ea"/>
                <a:cs typeface="+mn-cs"/>
              </a:rPr>
              <a:t>). In addition, reasons for use at age 18 have been shown to be significant time-invariant predictors of drug use trajectories (</a:t>
            </a:r>
            <a:r>
              <a:rPr lang="en-US" sz="1200" b="0" i="0" kern="1200" dirty="0">
                <a:solidFill>
                  <a:schemeClr val="tx1"/>
                </a:solidFill>
                <a:effectLst/>
                <a:latin typeface="+mn-lt"/>
                <a:ea typeface="+mn-ea"/>
                <a:cs typeface="+mn-cs"/>
                <a:hlinkClick r:id="rId4"/>
              </a:rPr>
              <a:t>Jackson et al., 2008</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5"/>
              </a:rPr>
              <a:t>Schulenberg, Wadsworth, O’Malley, Bachman, &amp; Johnston, 1996</a:t>
            </a:r>
            <a:r>
              <a:rPr lang="en-US" sz="1200" b="0" i="0" kern="1200" dirty="0">
                <a:solidFill>
                  <a:schemeClr val="tx1"/>
                </a:solidFill>
                <a:effectLst/>
                <a:latin typeface="+mn-lt"/>
                <a:ea typeface="+mn-ea"/>
                <a:cs typeface="+mn-cs"/>
              </a:rPr>
              <a:t>) and prospective predictors of alcohol and marijuana use disorders at age 35 (</a:t>
            </a:r>
            <a:r>
              <a:rPr lang="en-US" sz="1200" b="0" i="0" kern="1200" dirty="0">
                <a:solidFill>
                  <a:schemeClr val="tx1"/>
                </a:solidFill>
                <a:effectLst/>
                <a:latin typeface="+mn-lt"/>
                <a:ea typeface="+mn-ea"/>
                <a:cs typeface="+mn-cs"/>
                <a:hlinkClick r:id="rId6"/>
              </a:rPr>
              <a:t>Patrick, Schulenberg, O’Malley, Johnston, &amp; Bachman, in press</a:t>
            </a:r>
            <a:r>
              <a:rPr lang="en-US" sz="1200" b="0" i="0" kern="1200" dirty="0">
                <a:solidFill>
                  <a:schemeClr val="tx1"/>
                </a:solidFill>
                <a:effectLst/>
                <a:latin typeface="+mn-lt"/>
                <a:ea typeface="+mn-ea"/>
                <a:cs typeface="+mn-cs"/>
              </a:rPr>
              <a:t>). To extend these person-centered and cross-sectional findings, we used longitudinal data to document the most prevalent reasons for using alcohol and marijuana across young adulthood by examining the age-related developmental changes in individual reasons for each substance from ages 18 to 30.</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9F2BEAF-717D-441F-9501-52F911D02FAF}" type="slidenum">
              <a:rPr lang="en-US" smtClean="0"/>
              <a:t>26</a:t>
            </a:fld>
            <a:endParaRPr lang="en-US"/>
          </a:p>
        </p:txBody>
      </p:sp>
    </p:spTree>
    <p:extLst>
      <p:ext uri="{BB962C8B-B14F-4D97-AF65-F5344CB8AC3E}">
        <p14:creationId xmlns:p14="http://schemas.microsoft.com/office/powerpoint/2010/main" val="123665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Watkins, L. E., &amp; Sprang, K. (2018). An overview of Internet-and smartphone-delivered interventions for alcohol and substance use disorders. Focus, 16(4), 376-383.</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28</a:t>
            </a:fld>
            <a:endParaRPr lang="en-US"/>
          </a:p>
        </p:txBody>
      </p:sp>
    </p:spTree>
    <p:extLst>
      <p:ext uri="{BB962C8B-B14F-4D97-AF65-F5344CB8AC3E}">
        <p14:creationId xmlns:p14="http://schemas.microsoft.com/office/powerpoint/2010/main" val="265564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The Role of Enjoyment in a Serious Game for Binge Drinking Prevention: Pretest-Posttest Quasi-Experimental </a:t>
            </a:r>
            <a:r>
              <a:rPr lang="en-US" sz="1200" b="0" i="0" u="none" strike="noStrike" kern="1200" dirty="0" err="1">
                <a:solidFill>
                  <a:schemeClr val="tx1"/>
                </a:solidFill>
                <a:effectLst/>
                <a:latin typeface="+mn-lt"/>
                <a:ea typeface="+mn-ea"/>
                <a:cs typeface="+mn-cs"/>
                <a:hlinkClick r:id="rId3"/>
              </a:rPr>
              <a:t>Study.</a:t>
            </a:r>
            <a:r>
              <a:rPr lang="en-US" sz="1200" b="0" i="0" kern="1200" dirty="0" err="1">
                <a:solidFill>
                  <a:schemeClr val="tx1"/>
                </a:solidFill>
                <a:effectLst/>
                <a:latin typeface="+mn-lt"/>
                <a:ea typeface="+mn-ea"/>
                <a:cs typeface="+mn-cs"/>
              </a:rPr>
              <a:t>Hong</a:t>
            </a:r>
            <a:r>
              <a:rPr lang="en-US" sz="1200" b="0" i="0" kern="1200" dirty="0">
                <a:solidFill>
                  <a:schemeClr val="tx1"/>
                </a:solidFill>
                <a:effectLst/>
                <a:latin typeface="+mn-lt"/>
                <a:ea typeface="+mn-ea"/>
                <a:cs typeface="+mn-cs"/>
              </a:rPr>
              <a:t> T, Cabrera J, Beaudoin CE.J Med Internet Res. 2020 Nov 30;22(11):e21652.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10.2196/21652.PMID: 33252348 </a:t>
            </a:r>
            <a:r>
              <a:rPr lang="en-US" sz="1200" b="1" i="0" kern="1200" dirty="0">
                <a:solidFill>
                  <a:schemeClr val="tx1"/>
                </a:solidFill>
                <a:effectLst/>
                <a:latin typeface="+mn-lt"/>
                <a:ea typeface="+mn-ea"/>
                <a:cs typeface="+mn-cs"/>
              </a:rPr>
              <a:t>Free PMC article.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A Game to Deal With Alcohol Abuse (Jib): Development and Game Experience </a:t>
            </a:r>
            <a:r>
              <a:rPr lang="en-US" sz="1200" b="0" i="0" u="none" strike="noStrike" kern="1200" dirty="0" err="1">
                <a:solidFill>
                  <a:schemeClr val="tx1"/>
                </a:solidFill>
                <a:effectLst/>
                <a:latin typeface="+mn-lt"/>
                <a:ea typeface="+mn-ea"/>
                <a:cs typeface="+mn-cs"/>
                <a:hlinkClick r:id="rId4"/>
              </a:rPr>
              <a:t>Evaluation.</a:t>
            </a:r>
            <a:r>
              <a:rPr lang="en-US" sz="1200" b="0" i="0" kern="1200" dirty="0" err="1">
                <a:solidFill>
                  <a:schemeClr val="tx1"/>
                </a:solidFill>
                <a:effectLst/>
                <a:latin typeface="+mn-lt"/>
                <a:ea typeface="+mn-ea"/>
                <a:cs typeface="+mn-cs"/>
              </a:rPr>
              <a:t>Carvalho</a:t>
            </a:r>
            <a:r>
              <a:rPr lang="en-US" sz="1200" b="0" i="0" kern="1200" dirty="0">
                <a:solidFill>
                  <a:schemeClr val="tx1"/>
                </a:solidFill>
                <a:effectLst/>
                <a:latin typeface="+mn-lt"/>
                <a:ea typeface="+mn-ea"/>
                <a:cs typeface="+mn-cs"/>
              </a:rPr>
              <a:t> DBF, </a:t>
            </a:r>
            <a:r>
              <a:rPr lang="en-US" sz="1200" b="0" i="0" kern="1200" dirty="0" err="1">
                <a:solidFill>
                  <a:schemeClr val="tx1"/>
                </a:solidFill>
                <a:effectLst/>
                <a:latin typeface="+mn-lt"/>
                <a:ea typeface="+mn-ea"/>
                <a:cs typeface="+mn-cs"/>
              </a:rPr>
              <a:t>Domingueti</a:t>
            </a:r>
            <a:r>
              <a:rPr lang="en-US" sz="1200" b="0" i="0" kern="1200" dirty="0">
                <a:solidFill>
                  <a:schemeClr val="tx1"/>
                </a:solidFill>
                <a:effectLst/>
                <a:latin typeface="+mn-lt"/>
                <a:ea typeface="+mn-ea"/>
                <a:cs typeface="+mn-cs"/>
              </a:rPr>
              <a:t> DB, Almeida Santos SM, Dias DRC.JMIR Serious Games. 2019 Oct 15;7(4):e11151.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10.2196/11151.PMID: 31617849 </a:t>
            </a:r>
            <a:r>
              <a:rPr lang="en-US" sz="1200" b="1" i="0" kern="1200" dirty="0">
                <a:solidFill>
                  <a:schemeClr val="tx1"/>
                </a:solidFill>
                <a:effectLst/>
                <a:latin typeface="+mn-lt"/>
                <a:ea typeface="+mn-ea"/>
                <a:cs typeface="+mn-cs"/>
              </a:rPr>
              <a:t>Free PMC article.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5"/>
              </a:rPr>
              <a:t>A Motion-Activated Video Game for Prevention of Substance Use Disorder Relapse in Youth: Pilot Randomized Controlled </a:t>
            </a:r>
            <a:r>
              <a:rPr lang="en-US" sz="1200" b="0" i="0" u="none" strike="noStrike" kern="1200" dirty="0" err="1">
                <a:solidFill>
                  <a:schemeClr val="tx1"/>
                </a:solidFill>
                <a:effectLst/>
                <a:latin typeface="+mn-lt"/>
                <a:ea typeface="+mn-ea"/>
                <a:cs typeface="+mn-cs"/>
                <a:hlinkClick r:id="rId5"/>
              </a:rPr>
              <a:t>Trial.</a:t>
            </a:r>
            <a:r>
              <a:rPr lang="en-US" sz="1200" b="0" i="0" kern="1200" dirty="0" err="1">
                <a:solidFill>
                  <a:schemeClr val="tx1"/>
                </a:solidFill>
                <a:effectLst/>
                <a:latin typeface="+mn-lt"/>
                <a:ea typeface="+mn-ea"/>
                <a:cs typeface="+mn-cs"/>
              </a:rPr>
              <a:t>Abroms</a:t>
            </a:r>
            <a:r>
              <a:rPr lang="en-US" sz="1200" b="0" i="0" kern="1200" dirty="0">
                <a:solidFill>
                  <a:schemeClr val="tx1"/>
                </a:solidFill>
                <a:effectLst/>
                <a:latin typeface="+mn-lt"/>
                <a:ea typeface="+mn-ea"/>
                <a:cs typeface="+mn-cs"/>
              </a:rPr>
              <a:t> LC, Fishman M, Vo H, Chiang SC, Somerville V, </a:t>
            </a:r>
            <a:r>
              <a:rPr lang="en-US" sz="1200" b="0" i="0" kern="1200" dirty="0" err="1">
                <a:solidFill>
                  <a:schemeClr val="tx1"/>
                </a:solidFill>
                <a:effectLst/>
                <a:latin typeface="+mn-lt"/>
                <a:ea typeface="+mn-ea"/>
                <a:cs typeface="+mn-cs"/>
              </a:rPr>
              <a:t>Rakhmanov</a:t>
            </a:r>
            <a:r>
              <a:rPr lang="en-US" sz="1200" b="0" i="0" kern="1200" dirty="0">
                <a:solidFill>
                  <a:schemeClr val="tx1"/>
                </a:solidFill>
                <a:effectLst/>
                <a:latin typeface="+mn-lt"/>
                <a:ea typeface="+mn-ea"/>
                <a:cs typeface="+mn-cs"/>
              </a:rPr>
              <a:t> L, Ruggiero M, Greenberg D.JMIR Serious Games. 2019 May 23;7(2):e11716.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10.2196/11716.PMID: 31124471 </a:t>
            </a:r>
            <a:r>
              <a:rPr lang="en-US" sz="1200" b="1" i="0" kern="1200" dirty="0">
                <a:solidFill>
                  <a:schemeClr val="tx1"/>
                </a:solidFill>
                <a:effectLst/>
                <a:latin typeface="+mn-lt"/>
                <a:ea typeface="+mn-ea"/>
                <a:cs typeface="+mn-cs"/>
              </a:rPr>
              <a:t>Free PMC article.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a:rPr>
              <a:t>Two- and three-year follow-up from a gender-specific, web-based drug abuse prevention program for adolescent </a:t>
            </a:r>
            <a:r>
              <a:rPr lang="en-US" sz="1200" b="0" i="0" u="none" strike="noStrike" kern="1200" dirty="0" err="1">
                <a:solidFill>
                  <a:schemeClr val="tx1"/>
                </a:solidFill>
                <a:effectLst/>
                <a:latin typeface="+mn-lt"/>
                <a:ea typeface="+mn-ea"/>
                <a:cs typeface="+mn-cs"/>
                <a:hlinkClick r:id="rId6"/>
              </a:rPr>
              <a:t>girls.</a:t>
            </a:r>
            <a:r>
              <a:rPr lang="en-US" sz="1200" b="0" i="0" kern="1200" dirty="0" err="1">
                <a:solidFill>
                  <a:schemeClr val="tx1"/>
                </a:solidFill>
                <a:effectLst/>
                <a:latin typeface="+mn-lt"/>
                <a:ea typeface="+mn-ea"/>
                <a:cs typeface="+mn-cs"/>
              </a:rPr>
              <a:t>Schwinn</a:t>
            </a:r>
            <a:r>
              <a:rPr lang="en-US" sz="1200" b="0" i="0" kern="1200" dirty="0">
                <a:solidFill>
                  <a:schemeClr val="tx1"/>
                </a:solidFill>
                <a:effectLst/>
                <a:latin typeface="+mn-lt"/>
                <a:ea typeface="+mn-ea"/>
                <a:cs typeface="+mn-cs"/>
              </a:rPr>
              <a:t> TM, Schinke SP, Keller B, Hopkins </a:t>
            </a:r>
            <a:r>
              <a:rPr lang="en-US" sz="1200" b="0" i="0" kern="1200" dirty="0" err="1">
                <a:solidFill>
                  <a:schemeClr val="tx1"/>
                </a:solidFill>
                <a:effectLst/>
                <a:latin typeface="+mn-lt"/>
                <a:ea typeface="+mn-ea"/>
                <a:cs typeface="+mn-cs"/>
              </a:rPr>
              <a:t>J.Addict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Behav</a:t>
            </a:r>
            <a:r>
              <a:rPr lang="en-US" sz="1200" b="0" i="0" kern="1200" dirty="0">
                <a:solidFill>
                  <a:schemeClr val="tx1"/>
                </a:solidFill>
                <a:effectLst/>
                <a:latin typeface="+mn-lt"/>
                <a:ea typeface="+mn-ea"/>
                <a:cs typeface="+mn-cs"/>
              </a:rPr>
              <a:t>. 2019 Jun;93:86-92.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10.1016/j.addbeh.2019.01.010.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2019 Jan 16.PMID: 30703667 </a:t>
            </a:r>
            <a:r>
              <a:rPr lang="en-US" sz="1200" b="1" i="0" kern="1200" dirty="0">
                <a:solidFill>
                  <a:schemeClr val="tx1"/>
                </a:solidFill>
                <a:effectLst/>
                <a:latin typeface="+mn-lt"/>
                <a:ea typeface="+mn-ea"/>
                <a:cs typeface="+mn-cs"/>
              </a:rPr>
              <a:t>Free PMC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Derksen</a:t>
            </a:r>
            <a:r>
              <a:rPr lang="en-US" dirty="0"/>
              <a:t>, M. E., van </a:t>
            </a:r>
            <a:r>
              <a:rPr lang="en-US" dirty="0" err="1"/>
              <a:t>Strijp</a:t>
            </a:r>
            <a:r>
              <a:rPr lang="en-US" dirty="0"/>
              <a:t>, S., Kunst, A. E., </a:t>
            </a:r>
            <a:r>
              <a:rPr lang="en-US" dirty="0" err="1"/>
              <a:t>Daams</a:t>
            </a:r>
            <a:r>
              <a:rPr lang="en-US" dirty="0"/>
              <a:t>, J. G., Jaspers, M., &amp; </a:t>
            </a:r>
            <a:r>
              <a:rPr lang="en-US" dirty="0" err="1"/>
              <a:t>Fransen</a:t>
            </a:r>
            <a:r>
              <a:rPr lang="en-US" dirty="0"/>
              <a:t>, M. P. (2020). Serious games for smoking prevention and cessation: A systematic review of game elements and game effects. </a:t>
            </a:r>
            <a:r>
              <a:rPr lang="en-US" i="1" dirty="0"/>
              <a:t>Journal of the American Medical Informatics Association : JAMIA</a:t>
            </a:r>
            <a:r>
              <a:rPr lang="en-US" dirty="0"/>
              <a:t>, </a:t>
            </a:r>
            <a:r>
              <a:rPr lang="en-US" i="1" dirty="0"/>
              <a:t>27</a:t>
            </a:r>
            <a:r>
              <a:rPr lang="en-US" dirty="0"/>
              <a:t>(5), 818–833.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Derksen</a:t>
            </a:r>
            <a:r>
              <a:rPr lang="en-US" dirty="0"/>
              <a:t>, M. E., van </a:t>
            </a:r>
            <a:r>
              <a:rPr lang="en-US" dirty="0" err="1"/>
              <a:t>Strijp</a:t>
            </a:r>
            <a:r>
              <a:rPr lang="en-US" dirty="0"/>
              <a:t>, S., Kunst, A. E., </a:t>
            </a:r>
            <a:r>
              <a:rPr lang="en-US" dirty="0" err="1"/>
              <a:t>Daams</a:t>
            </a:r>
            <a:r>
              <a:rPr lang="en-US" dirty="0"/>
              <a:t>, J. G., Jaspers, M., &amp; </a:t>
            </a:r>
            <a:r>
              <a:rPr lang="en-US" dirty="0" err="1"/>
              <a:t>Fransen</a:t>
            </a:r>
            <a:r>
              <a:rPr lang="en-US" dirty="0"/>
              <a:t>, M. P. (2020). Serious games for smoking prevention and cessation: A systematic review of game elements and game effects. </a:t>
            </a:r>
            <a:r>
              <a:rPr lang="en-US" i="1" dirty="0"/>
              <a:t>Journal of the American Medical Informatics Association : JAMIA</a:t>
            </a:r>
            <a:r>
              <a:rPr lang="en-US" dirty="0"/>
              <a:t>, </a:t>
            </a:r>
            <a:r>
              <a:rPr lang="en-US" i="1" dirty="0"/>
              <a:t>27</a:t>
            </a:r>
            <a:r>
              <a:rPr lang="en-US" dirty="0"/>
              <a:t>(5), 818–833.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31</a:t>
            </a:fld>
            <a:endParaRPr lang="en-US"/>
          </a:p>
        </p:txBody>
      </p:sp>
    </p:spTree>
    <p:extLst>
      <p:ext uri="{BB962C8B-B14F-4D97-AF65-F5344CB8AC3E}">
        <p14:creationId xmlns:p14="http://schemas.microsoft.com/office/powerpoint/2010/main" val="289268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Tunnel Tail targets adolescents 11-13 (?) years old when youth begin experimenting with alcohol, tobacco and drugs. </a:t>
            </a:r>
          </a:p>
          <a:p>
            <a:r>
              <a:rPr lang="en-US" sz="1200" dirty="0"/>
              <a:t>Early focus testing found that this age group reacts very negatively to direct reference to anything resembling "drug education." </a:t>
            </a:r>
          </a:p>
          <a:p>
            <a:r>
              <a:rPr lang="en-US" sz="1200" u="sng" dirty="0"/>
              <a:t>Use metaphors that build on key prevention concepts to reduce peer pressure</a:t>
            </a:r>
          </a:p>
          <a:p>
            <a:r>
              <a:rPr lang="en-US" sz="1200" dirty="0"/>
              <a:t>“Players practice those resistance skills through repetitive game play that encourages incidental learning as they advance through the game.”</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C9F2BEAF-717D-441F-9501-52F911D02FAF}" type="slidenum">
              <a:rPr lang="en-US" smtClean="0"/>
              <a:t>32</a:t>
            </a:fld>
            <a:endParaRPr lang="en-US"/>
          </a:p>
        </p:txBody>
      </p:sp>
    </p:spTree>
    <p:extLst>
      <p:ext uri="{BB962C8B-B14F-4D97-AF65-F5344CB8AC3E}">
        <p14:creationId xmlns:p14="http://schemas.microsoft.com/office/powerpoint/2010/main" val="892900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Issue you here is the norms target and one-time</a:t>
            </a:r>
          </a:p>
          <a:p>
            <a:endParaRPr lang="en-US" sz="1200" b="0" i="0" kern="1200" dirty="0">
              <a:solidFill>
                <a:schemeClr val="tx1"/>
              </a:solidFill>
              <a:effectLst/>
              <a:latin typeface="+mn-lt"/>
              <a:ea typeface="+mn-ea"/>
              <a:cs typeface="+mn-cs"/>
            </a:endParaRPr>
          </a:p>
          <a:p>
            <a:r>
              <a:rPr lang="en-US" dirty="0"/>
              <a:t>Carey, K. B., Merrill, J. E., Boyle, H. K., &amp; Barnett, N. P. (2020). Correcting exaggerated drinking norms with a mobile message delivery system: Selective prevention with heavy-drinking first-year college students. Psychology of addictive behaviors.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Bedendo</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McCambridge</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Gaume</a:t>
            </a:r>
            <a:r>
              <a:rPr lang="en-US" sz="1200" b="0" i="0" kern="1200" dirty="0">
                <a:solidFill>
                  <a:schemeClr val="tx1"/>
                </a:solidFill>
                <a:effectLst/>
                <a:latin typeface="+mn-lt"/>
                <a:ea typeface="+mn-ea"/>
                <a:cs typeface="+mn-cs"/>
              </a:rPr>
              <a:t> J, Souza AAL, </a:t>
            </a:r>
            <a:r>
              <a:rPr lang="en-US" sz="1200" b="0" i="0" kern="1200" dirty="0" err="1">
                <a:solidFill>
                  <a:schemeClr val="tx1"/>
                </a:solidFill>
                <a:effectLst/>
                <a:latin typeface="+mn-lt"/>
                <a:ea typeface="+mn-ea"/>
                <a:cs typeface="+mn-cs"/>
              </a:rPr>
              <a:t>Formigoni</a:t>
            </a:r>
            <a:r>
              <a:rPr lang="en-US" sz="1200" b="0" i="0" kern="1200" dirty="0">
                <a:solidFill>
                  <a:schemeClr val="tx1"/>
                </a:solidFill>
                <a:effectLst/>
                <a:latin typeface="+mn-lt"/>
                <a:ea typeface="+mn-ea"/>
                <a:cs typeface="+mn-cs"/>
              </a:rPr>
              <a:t> MLOS, Noto AR. Components evaluation of a web-based personalized normative feedback intervention for alcohol use among college students: a pragmatic randomized controlled trial with a dismantling design. Addiction. 2020 Jun;115(6):1063-1074.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10.1111/add.14923.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2020 Jan 27. PMID: 31785189.</a:t>
            </a:r>
          </a:p>
          <a:p>
            <a:endParaRPr lang="en-US" sz="1200" b="0" i="0" kern="1200" dirty="0">
              <a:solidFill>
                <a:schemeClr val="tx1"/>
              </a:solidFill>
              <a:effectLst/>
              <a:latin typeface="+mn-lt"/>
              <a:ea typeface="+mn-ea"/>
              <a:cs typeface="+mn-cs"/>
            </a:endParaRPr>
          </a:p>
          <a:p>
            <a:r>
              <a:rPr lang="en-US" dirty="0"/>
              <a:t>Miller, M. B., Hall, N., </a:t>
            </a:r>
            <a:r>
              <a:rPr lang="en-US" dirty="0" err="1"/>
              <a:t>DiBello</a:t>
            </a:r>
            <a:r>
              <a:rPr lang="en-US" dirty="0"/>
              <a:t>, A. M., Park, C. J., Freeman, L., Meier, E., ... &amp; Leffingwell, T. R. (2020). Depressive symptoms as a moderator of college student response to computerized alcohol intervention. Journal of substance abuse treatment, 115, 108038.</a:t>
            </a:r>
          </a:p>
          <a:p>
            <a:r>
              <a:rPr lang="en-US" dirty="0"/>
              <a:t>Powers, J. M., </a:t>
            </a:r>
            <a:r>
              <a:rPr lang="en-US" dirty="0" err="1"/>
              <a:t>Zvolensky</a:t>
            </a:r>
            <a:r>
              <a:rPr lang="en-US" dirty="0"/>
              <a:t>, M. J., &amp; </a:t>
            </a:r>
            <a:r>
              <a:rPr lang="en-US" dirty="0" err="1"/>
              <a:t>Ditre</a:t>
            </a:r>
            <a:r>
              <a:rPr lang="en-US" dirty="0"/>
              <a:t>, J. W. (2019). An integrative review of personalized feedback interventions for pain and alcohol. Current opinion in psychology, 30, 48-53.</a:t>
            </a:r>
          </a:p>
          <a:p>
            <a:r>
              <a:rPr lang="en-US" dirty="0"/>
              <a:t>Neighbors, C., Rodriguez, L. M., Rinker, D. V., Gonzales, R. G., </a:t>
            </a:r>
            <a:r>
              <a:rPr lang="en-US" dirty="0" err="1"/>
              <a:t>Agana</a:t>
            </a:r>
            <a:r>
              <a:rPr lang="en-US" dirty="0"/>
              <a:t>, M., Tackett, J. L., &amp; Foster, D. W. (2015). Efficacy of personalized normative feedback as a brief intervention for college student gambling: a randomized controlled trial. Journal of consulting and clinical psychology, 83(3), 500–511. https://doi.org/10.1037/a0039125</a:t>
            </a:r>
          </a:p>
          <a:p>
            <a:r>
              <a:rPr lang="en-US" dirty="0"/>
              <a:t>Neighbors, C., Lewis, M. A., Atkins, D. C., Jensen, M. M., Walter, T., </a:t>
            </a:r>
            <a:r>
              <a:rPr lang="en-US" dirty="0" err="1"/>
              <a:t>Fossos</a:t>
            </a:r>
            <a:r>
              <a:rPr lang="en-US" dirty="0"/>
              <a:t>, N., Lee, C. M., &amp; Larimer, M. E. (2010). Efficacy of web-based personalized normative feedback: a two-year randomized controlled trial. Journal of consulting and clinical psychology, 78(6), 898–911. https://doi.org/10.1037/a0020766</a:t>
            </a:r>
          </a:p>
          <a:p>
            <a:r>
              <a:rPr lang="en-US" dirty="0"/>
              <a:t>"Rodriguez, L. M., Neighbors, C., Rinker, D. V., Lewis, M. A., </a:t>
            </a:r>
            <a:r>
              <a:rPr lang="en-US" dirty="0" err="1"/>
              <a:t>Lazorwitz</a:t>
            </a:r>
            <a:r>
              <a:rPr lang="en-US" dirty="0"/>
              <a:t>, B., Gonzales, R. G., &amp; Larimer, M. E. (2015). Remote versus in-lab computer-delivered personalized normative feedback interventions for college student drinking. Journal of consulting and clinical psychology, 83(3), 455–463. https://doi.org/10.1037/a0039030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Walters ST, Miller E, </a:t>
            </a:r>
            <a:r>
              <a:rPr lang="en-US" sz="1200" b="0" i="0" kern="1200" dirty="0" err="1">
                <a:solidFill>
                  <a:schemeClr val="tx1"/>
                </a:solidFill>
                <a:effectLst/>
                <a:latin typeface="+mn-lt"/>
                <a:ea typeface="+mn-ea"/>
                <a:cs typeface="+mn-cs"/>
              </a:rPr>
              <a:t>Chiauzzi</a:t>
            </a:r>
            <a:r>
              <a:rPr lang="en-US" sz="1200" b="0" i="0" kern="1200" dirty="0">
                <a:solidFill>
                  <a:schemeClr val="tx1"/>
                </a:solidFill>
                <a:effectLst/>
                <a:latin typeface="+mn-lt"/>
                <a:ea typeface="+mn-ea"/>
                <a:cs typeface="+mn-cs"/>
              </a:rPr>
              <a:t> E: Wired for wellness: e-interventions for addressing college drinking. </a:t>
            </a:r>
            <a:r>
              <a:rPr lang="en-US" sz="1200" b="1" i="0" kern="1200" dirty="0">
                <a:solidFill>
                  <a:schemeClr val="tx1"/>
                </a:solidFill>
                <a:effectLst/>
                <a:latin typeface="+mn-lt"/>
                <a:ea typeface="+mn-ea"/>
                <a:cs typeface="+mn-cs"/>
              </a:rPr>
              <a:t>J </a:t>
            </a:r>
            <a:r>
              <a:rPr lang="en-US" sz="1200" b="1" i="0" kern="1200" dirty="0" err="1">
                <a:solidFill>
                  <a:schemeClr val="tx1"/>
                </a:solidFill>
                <a:effectLst/>
                <a:latin typeface="+mn-lt"/>
                <a:ea typeface="+mn-ea"/>
                <a:cs typeface="+mn-cs"/>
              </a:rPr>
              <a:t>Subst</a:t>
            </a:r>
            <a:r>
              <a:rPr lang="en-US" sz="1200" b="1" i="0" kern="1200" dirty="0">
                <a:solidFill>
                  <a:schemeClr val="tx1"/>
                </a:solidFill>
                <a:effectLst/>
                <a:latin typeface="+mn-lt"/>
                <a:ea typeface="+mn-ea"/>
                <a:cs typeface="+mn-cs"/>
              </a:rPr>
              <a:t> Abuse Treat</a:t>
            </a:r>
            <a:r>
              <a:rPr lang="en-US" sz="1200" b="0" i="0" kern="1200" dirty="0">
                <a:solidFill>
                  <a:schemeClr val="tx1"/>
                </a:solidFill>
                <a:effectLst/>
                <a:latin typeface="+mn-lt"/>
                <a:ea typeface="+mn-ea"/>
                <a:cs typeface="+mn-cs"/>
              </a:rPr>
              <a:t> 2005; 29:139–145 </a:t>
            </a:r>
            <a:r>
              <a:rPr lang="en-US" sz="1200" b="0" i="0" u="none" strike="noStrike" kern="1200" dirty="0" err="1">
                <a:solidFill>
                  <a:schemeClr val="tx1"/>
                </a:solidFill>
                <a:effectLst/>
                <a:latin typeface="+mn-lt"/>
                <a:ea typeface="+mn-ea"/>
                <a:cs typeface="+mn-cs"/>
                <a:hlinkClick r:id="rId3"/>
              </a:rPr>
              <a:t>Crossref</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Google Scholar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Riper H., van </a:t>
            </a:r>
            <a:r>
              <a:rPr lang="en-US" sz="1200" b="0" i="0" kern="1200" dirty="0" err="1">
                <a:solidFill>
                  <a:schemeClr val="tx1"/>
                </a:solidFill>
                <a:effectLst/>
                <a:latin typeface="+mn-lt"/>
                <a:ea typeface="+mn-ea"/>
                <a:cs typeface="+mn-cs"/>
              </a:rPr>
              <a:t>Straten</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Keuken</a:t>
            </a:r>
            <a:r>
              <a:rPr lang="en-US" sz="1200" b="0" i="0" kern="1200" dirty="0">
                <a:solidFill>
                  <a:schemeClr val="tx1"/>
                </a:solidFill>
                <a:effectLst/>
                <a:latin typeface="+mn-lt"/>
                <a:ea typeface="+mn-ea"/>
                <a:cs typeface="+mn-cs"/>
              </a:rPr>
              <a:t> M., Smit F., Schippers G., </a:t>
            </a:r>
            <a:r>
              <a:rPr lang="en-US" sz="1200" b="0" i="0" kern="1200" dirty="0" err="1">
                <a:solidFill>
                  <a:schemeClr val="tx1"/>
                </a:solidFill>
                <a:effectLst/>
                <a:latin typeface="+mn-lt"/>
                <a:ea typeface="+mn-ea"/>
                <a:cs typeface="+mn-cs"/>
              </a:rPr>
              <a:t>Cuijpers</a:t>
            </a:r>
            <a:r>
              <a:rPr lang="en-US" sz="1200" b="0" i="0" kern="1200" dirty="0">
                <a:solidFill>
                  <a:schemeClr val="tx1"/>
                </a:solidFill>
                <a:effectLst/>
                <a:latin typeface="+mn-lt"/>
                <a:ea typeface="+mn-ea"/>
                <a:cs typeface="+mn-cs"/>
              </a:rPr>
              <a:t> P. Curbing problem drinking with personalized-feedback interventions: a meta-analysis. Am J </a:t>
            </a:r>
            <a:r>
              <a:rPr lang="en-US" sz="1200" b="0" i="0" kern="1200" dirty="0" err="1">
                <a:solidFill>
                  <a:schemeClr val="tx1"/>
                </a:solidFill>
                <a:effectLst/>
                <a:latin typeface="+mn-lt"/>
                <a:ea typeface="+mn-ea"/>
                <a:cs typeface="+mn-cs"/>
              </a:rPr>
              <a:t>Prev</a:t>
            </a:r>
            <a:r>
              <a:rPr lang="en-US" sz="1200" b="0" i="0" kern="1200" dirty="0">
                <a:solidFill>
                  <a:schemeClr val="tx1"/>
                </a:solidFill>
                <a:effectLst/>
                <a:latin typeface="+mn-lt"/>
                <a:ea typeface="+mn-ea"/>
                <a:cs typeface="+mn-cs"/>
              </a:rPr>
              <a:t> Med 2009; 36: 247-255.</a:t>
            </a:r>
          </a:p>
          <a:p>
            <a:pPr lvl="1"/>
            <a:r>
              <a:rPr lang="en-US" sz="1200" b="0" i="0" kern="1200" dirty="0">
                <a:solidFill>
                  <a:schemeClr val="tx1"/>
                </a:solidFill>
                <a:effectLst/>
                <a:latin typeface="+mn-lt"/>
                <a:ea typeface="+mn-ea"/>
                <a:cs typeface="+mn-cs"/>
              </a:rPr>
              <a:t>Neighbors C., Lewis M. A., Bergstrom R. L., Larimer M. E. Being controlled by normative influences: self-determination as a moderator of a normative feedback alcohol intervention. Health Psychol 2006; 25: 571-579.</a:t>
            </a:r>
          </a:p>
          <a:p>
            <a:pPr lvl="1"/>
            <a:r>
              <a:rPr lang="en-US" sz="1200" b="0" i="0" kern="1200" dirty="0">
                <a:solidFill>
                  <a:schemeClr val="tx1"/>
                </a:solidFill>
                <a:effectLst/>
                <a:latin typeface="+mn-lt"/>
                <a:ea typeface="+mn-ea"/>
                <a:cs typeface="+mn-cs"/>
              </a:rPr>
              <a:t>Neighbors C., Lewis M. A., Atkins D. C., Jensen M. M., Walter T., </a:t>
            </a:r>
            <a:r>
              <a:rPr lang="en-US" sz="1200" b="0" i="0" kern="1200" dirty="0" err="1">
                <a:solidFill>
                  <a:schemeClr val="tx1"/>
                </a:solidFill>
                <a:effectLst/>
                <a:latin typeface="+mn-lt"/>
                <a:ea typeface="+mn-ea"/>
                <a:cs typeface="+mn-cs"/>
              </a:rPr>
              <a:t>Fossos</a:t>
            </a:r>
            <a:r>
              <a:rPr lang="en-US" sz="1200" b="0" i="0" kern="1200" dirty="0">
                <a:solidFill>
                  <a:schemeClr val="tx1"/>
                </a:solidFill>
                <a:effectLst/>
                <a:latin typeface="+mn-lt"/>
                <a:ea typeface="+mn-ea"/>
                <a:cs typeface="+mn-cs"/>
              </a:rPr>
              <a:t> N., et al. Efficacy of web-based personalized normative feedback: a two-year randomized controlled trial. J Consult Clin Psychol 2010; 78: 898-911.</a:t>
            </a:r>
          </a:p>
          <a:p>
            <a:r>
              <a:rPr lang="en-US" sz="1200" b="0" i="0" kern="1200" dirty="0">
                <a:solidFill>
                  <a:schemeClr val="tx1"/>
                </a:solidFill>
                <a:effectLst/>
                <a:latin typeface="+mn-lt"/>
                <a:ea typeface="+mn-ea"/>
                <a:cs typeface="+mn-cs"/>
              </a:rPr>
              <a:t>In addition to the large number of brief interventions that target problematic alcohol use among college students, some brief interventions have targeted specific groups of college students, such as students turning 21 or first-year students. For example, Neighbors et al.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Cunningham J. A., Murphy M., Hendershot C. S. Treatment dismantling pilot study to identify the active ingredients in personalized feedback interventions for hazardous alcohol use: randomized controlled trial. Addict Sci Clin </a:t>
            </a:r>
            <a:r>
              <a:rPr lang="en-US" sz="1200" b="0" i="0" kern="1200" dirty="0" err="1">
                <a:solidFill>
                  <a:schemeClr val="tx1"/>
                </a:solidFill>
                <a:effectLst/>
                <a:latin typeface="+mn-lt"/>
                <a:ea typeface="+mn-ea"/>
                <a:cs typeface="+mn-cs"/>
              </a:rPr>
              <a:t>Pract</a:t>
            </a:r>
            <a:r>
              <a:rPr lang="en-US" sz="1200" b="0" i="0" kern="1200" dirty="0">
                <a:solidFill>
                  <a:schemeClr val="tx1"/>
                </a:solidFill>
                <a:effectLst/>
                <a:latin typeface="+mn-lt"/>
                <a:ea typeface="+mn-ea"/>
                <a:cs typeface="+mn-cs"/>
              </a:rPr>
              <a:t> 2014; 10: 1.</a:t>
            </a:r>
          </a:p>
          <a:p>
            <a:endParaRPr lang="en-US" dirty="0"/>
          </a:p>
          <a:p>
            <a:r>
              <a:rPr lang="en-US" sz="1200" b="0" i="0" kern="1200" dirty="0">
                <a:solidFill>
                  <a:schemeClr val="tx1"/>
                </a:solidFill>
                <a:effectLst/>
                <a:latin typeface="+mn-lt"/>
                <a:ea typeface="+mn-ea"/>
                <a:cs typeface="+mn-cs"/>
              </a:rPr>
              <a:t>A large number of computer-delivered interventions to reduce college students’ problematic drinking have been developed. In a meta-analysis, Carey et al. (</a:t>
            </a:r>
            <a:r>
              <a:rPr lang="en-US" sz="1200" b="0" i="0" u="none" strike="noStrike" kern="1200" dirty="0">
                <a:solidFill>
                  <a:schemeClr val="tx1"/>
                </a:solidFill>
                <a:effectLst/>
                <a:latin typeface="+mn-lt"/>
                <a:ea typeface="+mn-ea"/>
                <a:cs typeface="+mn-cs"/>
                <a:hlinkClick r:id="rId5"/>
              </a:rPr>
              <a:t>18</a:t>
            </a:r>
            <a:r>
              <a:rPr lang="en-US" sz="1200" b="0" i="0" kern="1200" dirty="0">
                <a:solidFill>
                  <a:schemeClr val="tx1"/>
                </a:solidFill>
                <a:effectLst/>
                <a:latin typeface="+mn-lt"/>
                <a:ea typeface="+mn-ea"/>
                <a:cs typeface="+mn-cs"/>
              </a:rPr>
              <a:t>) included 35 manuscripts with 43 separate computer-delivered interventions to reduce college students’ drinking. This meta-analysis included both intervention and prevention programs and programs that were Internet- or CD-ROM-based. Results from the meta-analysis suggest that computer-delivered interventions reduced the quantity and frequency of drinks relative to assessment-only controls. However, these computer-delivered interventions rarely differed from comparison conditions that included alcohol content. Commonly used interventions for college students’ drinking include programs such as </a:t>
            </a:r>
            <a:r>
              <a:rPr lang="en-US" sz="1200" b="0" i="0" kern="1200" dirty="0" err="1">
                <a:solidFill>
                  <a:schemeClr val="tx1"/>
                </a:solidFill>
                <a:effectLst/>
                <a:latin typeface="+mn-lt"/>
                <a:ea typeface="+mn-ea"/>
                <a:cs typeface="+mn-cs"/>
              </a:rPr>
              <a:t>eCHECKUP</a:t>
            </a:r>
            <a:r>
              <a:rPr lang="en-US" sz="1200" b="0" i="0" kern="1200" dirty="0">
                <a:solidFill>
                  <a:schemeClr val="tx1"/>
                </a:solidFill>
                <a:effectLst/>
                <a:latin typeface="+mn-lt"/>
                <a:ea typeface="+mn-ea"/>
                <a:cs typeface="+mn-cs"/>
              </a:rPr>
              <a:t> TO GO (e-CHUG), which is used by more than 600 universities and institutions (</a:t>
            </a:r>
            <a:r>
              <a:rPr lang="en-US" sz="1200" b="0" i="0" u="none" strike="noStrike" kern="1200" dirty="0">
                <a:solidFill>
                  <a:schemeClr val="tx1"/>
                </a:solidFill>
                <a:effectLst/>
                <a:latin typeface="+mn-lt"/>
                <a:ea typeface="+mn-ea"/>
                <a:cs typeface="+mn-cs"/>
                <a:hlinkClick r:id="rId6"/>
              </a:rPr>
              <a:t>19</a:t>
            </a:r>
            <a:r>
              <a:rPr lang="en-US" sz="1200" b="0" i="0" kern="1200" dirty="0">
                <a:solidFill>
                  <a:schemeClr val="tx1"/>
                </a:solidFill>
                <a:effectLst/>
                <a:latin typeface="+mn-lt"/>
                <a:ea typeface="+mn-ea"/>
                <a:cs typeface="+mn-cs"/>
              </a:rPr>
              <a:t>), and Alcohol 101 Plus, which is CD-ROM based and had more than 40,000 copies distributed in 2004 (</a:t>
            </a:r>
            <a:r>
              <a:rPr lang="en-US" sz="1200" b="0" i="0" u="none" strike="noStrike" kern="1200" dirty="0">
                <a:solidFill>
                  <a:schemeClr val="tx1"/>
                </a:solidFill>
                <a:effectLst/>
                <a:latin typeface="+mn-lt"/>
                <a:ea typeface="+mn-ea"/>
                <a:cs typeface="+mn-cs"/>
                <a:hlinkClick r:id="rId7"/>
              </a:rPr>
              <a:t>20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21</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33</a:t>
            </a:fld>
            <a:endParaRPr lang="en-US"/>
          </a:p>
        </p:txBody>
      </p:sp>
    </p:spTree>
    <p:extLst>
      <p:ext uri="{BB962C8B-B14F-4D97-AF65-F5344CB8AC3E}">
        <p14:creationId xmlns:p14="http://schemas.microsoft.com/office/powerpoint/2010/main" val="360838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Gilmour, J., Machin, T., Brownlow, C., &amp; Jeffries, C. (2020). Facebook-based social support and health: A systematic review. </a:t>
            </a:r>
            <a:r>
              <a:rPr lang="en-US" sz="1200" b="0" i="1" kern="1200" dirty="0">
                <a:solidFill>
                  <a:schemeClr val="tx1"/>
                </a:solidFill>
                <a:effectLst/>
                <a:latin typeface="+mn-lt"/>
                <a:ea typeface="+mn-ea"/>
                <a:cs typeface="+mn-cs"/>
              </a:rPr>
              <a:t>Psychology of Popular Media, 9</a:t>
            </a:r>
            <a:r>
              <a:rPr lang="en-US" sz="1200" b="0" i="0" kern="1200" dirty="0">
                <a:solidFill>
                  <a:schemeClr val="tx1"/>
                </a:solidFill>
                <a:effectLst/>
                <a:latin typeface="+mn-lt"/>
                <a:ea typeface="+mn-ea"/>
                <a:cs typeface="+mn-cs"/>
              </a:rPr>
              <a:t>(3), 328–346. </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34</a:t>
            </a:fld>
            <a:endParaRPr lang="en-US"/>
          </a:p>
        </p:txBody>
      </p:sp>
    </p:spTree>
    <p:extLst>
      <p:ext uri="{BB962C8B-B14F-4D97-AF65-F5344CB8AC3E}">
        <p14:creationId xmlns:p14="http://schemas.microsoft.com/office/powerpoint/2010/main" val="60693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*MI plus skills digital role play reduce alcohol negative consequences in adolescents (Walton et al., 2010)</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Bedendo</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McCambridge</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Gaume</a:t>
            </a:r>
            <a:r>
              <a:rPr lang="en-US" sz="1200" b="0" i="0" kern="1200" dirty="0">
                <a:solidFill>
                  <a:schemeClr val="tx1"/>
                </a:solidFill>
                <a:effectLst/>
                <a:latin typeface="+mn-lt"/>
                <a:ea typeface="+mn-ea"/>
                <a:cs typeface="+mn-cs"/>
              </a:rPr>
              <a:t> J, Souza AAL, </a:t>
            </a:r>
            <a:r>
              <a:rPr lang="en-US" sz="1200" b="0" i="0" kern="1200" dirty="0" err="1">
                <a:solidFill>
                  <a:schemeClr val="tx1"/>
                </a:solidFill>
                <a:effectLst/>
                <a:latin typeface="+mn-lt"/>
                <a:ea typeface="+mn-ea"/>
                <a:cs typeface="+mn-cs"/>
              </a:rPr>
              <a:t>Formigoni</a:t>
            </a:r>
            <a:r>
              <a:rPr lang="en-US" sz="1200" b="0" i="0" kern="1200" dirty="0">
                <a:solidFill>
                  <a:schemeClr val="tx1"/>
                </a:solidFill>
                <a:effectLst/>
                <a:latin typeface="+mn-lt"/>
                <a:ea typeface="+mn-ea"/>
                <a:cs typeface="+mn-cs"/>
              </a:rPr>
              <a:t> MLOS, Noto AR. Components evaluation of a web-based personalized normative feedback intervention for alcohol use among college students: a pragmatic randomized controlled trial with a dismantling design. Addiction. 2020 Jun;115(6):1063-1074.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10.1111/add.14923.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2020 Jan 27. PMID: 31785189.</a:t>
            </a:r>
          </a:p>
          <a:p>
            <a:r>
              <a:rPr lang="en-US" sz="1200" b="0" i="0" kern="1200" dirty="0">
                <a:solidFill>
                  <a:schemeClr val="tx1"/>
                </a:solidFill>
                <a:effectLst/>
                <a:latin typeface="+mn-lt"/>
                <a:ea typeface="+mn-ea"/>
                <a:cs typeface="+mn-cs"/>
              </a:rPr>
              <a:t>Walters ST, Miller E, </a:t>
            </a:r>
            <a:r>
              <a:rPr lang="en-US" sz="1200" b="0" i="0" kern="1200" dirty="0" err="1">
                <a:solidFill>
                  <a:schemeClr val="tx1"/>
                </a:solidFill>
                <a:effectLst/>
                <a:latin typeface="+mn-lt"/>
                <a:ea typeface="+mn-ea"/>
                <a:cs typeface="+mn-cs"/>
              </a:rPr>
              <a:t>Chiauzzi</a:t>
            </a:r>
            <a:r>
              <a:rPr lang="en-US" sz="1200" b="0" i="0" kern="1200" dirty="0">
                <a:solidFill>
                  <a:schemeClr val="tx1"/>
                </a:solidFill>
                <a:effectLst/>
                <a:latin typeface="+mn-lt"/>
                <a:ea typeface="+mn-ea"/>
                <a:cs typeface="+mn-cs"/>
              </a:rPr>
              <a:t> E: Wired for wellness: e-interventions for addressing college drinking. </a:t>
            </a:r>
            <a:r>
              <a:rPr lang="en-US" sz="1200" b="1" i="0" kern="1200" dirty="0">
                <a:solidFill>
                  <a:schemeClr val="tx1"/>
                </a:solidFill>
                <a:effectLst/>
                <a:latin typeface="+mn-lt"/>
                <a:ea typeface="+mn-ea"/>
                <a:cs typeface="+mn-cs"/>
              </a:rPr>
              <a:t>J </a:t>
            </a:r>
            <a:r>
              <a:rPr lang="en-US" sz="1200" b="1" i="0" kern="1200" dirty="0" err="1">
                <a:solidFill>
                  <a:schemeClr val="tx1"/>
                </a:solidFill>
                <a:effectLst/>
                <a:latin typeface="+mn-lt"/>
                <a:ea typeface="+mn-ea"/>
                <a:cs typeface="+mn-cs"/>
              </a:rPr>
              <a:t>Subst</a:t>
            </a:r>
            <a:r>
              <a:rPr lang="en-US" sz="1200" b="1" i="0" kern="1200" dirty="0">
                <a:solidFill>
                  <a:schemeClr val="tx1"/>
                </a:solidFill>
                <a:effectLst/>
                <a:latin typeface="+mn-lt"/>
                <a:ea typeface="+mn-ea"/>
                <a:cs typeface="+mn-cs"/>
              </a:rPr>
              <a:t> Abuse Treat</a:t>
            </a:r>
            <a:r>
              <a:rPr lang="en-US" sz="1200" b="0" i="0" kern="1200" dirty="0">
                <a:solidFill>
                  <a:schemeClr val="tx1"/>
                </a:solidFill>
                <a:effectLst/>
                <a:latin typeface="+mn-lt"/>
                <a:ea typeface="+mn-ea"/>
                <a:cs typeface="+mn-cs"/>
              </a:rPr>
              <a:t> 2005; 29:139–145 </a:t>
            </a:r>
            <a:r>
              <a:rPr lang="en-US" sz="1200" b="0" i="0" u="none" strike="noStrike" kern="1200" dirty="0" err="1">
                <a:solidFill>
                  <a:schemeClr val="tx1"/>
                </a:solidFill>
                <a:effectLst/>
                <a:latin typeface="+mn-lt"/>
                <a:ea typeface="+mn-ea"/>
                <a:cs typeface="+mn-cs"/>
                <a:hlinkClick r:id="rId3"/>
              </a:rPr>
              <a:t>Crossref</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Google Scholar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Riper H., van </a:t>
            </a:r>
            <a:r>
              <a:rPr lang="en-US" sz="1200" b="0" i="0" kern="1200" dirty="0" err="1">
                <a:solidFill>
                  <a:schemeClr val="tx1"/>
                </a:solidFill>
                <a:effectLst/>
                <a:latin typeface="+mn-lt"/>
                <a:ea typeface="+mn-ea"/>
                <a:cs typeface="+mn-cs"/>
              </a:rPr>
              <a:t>Straten</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Keuken</a:t>
            </a:r>
            <a:r>
              <a:rPr lang="en-US" sz="1200" b="0" i="0" kern="1200" dirty="0">
                <a:solidFill>
                  <a:schemeClr val="tx1"/>
                </a:solidFill>
                <a:effectLst/>
                <a:latin typeface="+mn-lt"/>
                <a:ea typeface="+mn-ea"/>
                <a:cs typeface="+mn-cs"/>
              </a:rPr>
              <a:t> M., Smit F., Schippers G., </a:t>
            </a:r>
            <a:r>
              <a:rPr lang="en-US" sz="1200" b="0" i="0" kern="1200" dirty="0" err="1">
                <a:solidFill>
                  <a:schemeClr val="tx1"/>
                </a:solidFill>
                <a:effectLst/>
                <a:latin typeface="+mn-lt"/>
                <a:ea typeface="+mn-ea"/>
                <a:cs typeface="+mn-cs"/>
              </a:rPr>
              <a:t>Cuijpers</a:t>
            </a:r>
            <a:r>
              <a:rPr lang="en-US" sz="1200" b="0" i="0" kern="1200" dirty="0">
                <a:solidFill>
                  <a:schemeClr val="tx1"/>
                </a:solidFill>
                <a:effectLst/>
                <a:latin typeface="+mn-lt"/>
                <a:ea typeface="+mn-ea"/>
                <a:cs typeface="+mn-cs"/>
              </a:rPr>
              <a:t> P. Curbing problem drinking with personalized-feedback interventions: a meta-analysis. Am J </a:t>
            </a:r>
            <a:r>
              <a:rPr lang="en-US" sz="1200" b="0" i="0" kern="1200" dirty="0" err="1">
                <a:solidFill>
                  <a:schemeClr val="tx1"/>
                </a:solidFill>
                <a:effectLst/>
                <a:latin typeface="+mn-lt"/>
                <a:ea typeface="+mn-ea"/>
                <a:cs typeface="+mn-cs"/>
              </a:rPr>
              <a:t>Prev</a:t>
            </a:r>
            <a:r>
              <a:rPr lang="en-US" sz="1200" b="0" i="0" kern="1200" dirty="0">
                <a:solidFill>
                  <a:schemeClr val="tx1"/>
                </a:solidFill>
                <a:effectLst/>
                <a:latin typeface="+mn-lt"/>
                <a:ea typeface="+mn-ea"/>
                <a:cs typeface="+mn-cs"/>
              </a:rPr>
              <a:t> Med 2009; 36: 247-255.</a:t>
            </a:r>
          </a:p>
          <a:p>
            <a:pPr lvl="1"/>
            <a:r>
              <a:rPr lang="en-US" sz="1200" b="0" i="0" kern="1200" dirty="0">
                <a:solidFill>
                  <a:schemeClr val="tx1"/>
                </a:solidFill>
                <a:effectLst/>
                <a:latin typeface="+mn-lt"/>
                <a:ea typeface="+mn-ea"/>
                <a:cs typeface="+mn-cs"/>
              </a:rPr>
              <a:t>Neighbors C., Lewis M. A., Bergstrom R. L., Larimer M. E. Being controlled by normative influences: self-determination as a moderator of a normative feedback alcohol intervention. Health Psychol 2006; 25: 571-579.</a:t>
            </a:r>
          </a:p>
          <a:p>
            <a:pPr lvl="1"/>
            <a:r>
              <a:rPr lang="en-US" sz="1200" b="0" i="0" kern="1200" dirty="0">
                <a:solidFill>
                  <a:schemeClr val="tx1"/>
                </a:solidFill>
                <a:effectLst/>
                <a:latin typeface="+mn-lt"/>
                <a:ea typeface="+mn-ea"/>
                <a:cs typeface="+mn-cs"/>
              </a:rPr>
              <a:t>Neighbors C., Lewis M. A., Atkins D. C., Jensen M. M., Walter T., </a:t>
            </a:r>
            <a:r>
              <a:rPr lang="en-US" sz="1200" b="0" i="0" kern="1200" dirty="0" err="1">
                <a:solidFill>
                  <a:schemeClr val="tx1"/>
                </a:solidFill>
                <a:effectLst/>
                <a:latin typeface="+mn-lt"/>
                <a:ea typeface="+mn-ea"/>
                <a:cs typeface="+mn-cs"/>
              </a:rPr>
              <a:t>Fossos</a:t>
            </a:r>
            <a:r>
              <a:rPr lang="en-US" sz="1200" b="0" i="0" kern="1200" dirty="0">
                <a:solidFill>
                  <a:schemeClr val="tx1"/>
                </a:solidFill>
                <a:effectLst/>
                <a:latin typeface="+mn-lt"/>
                <a:ea typeface="+mn-ea"/>
                <a:cs typeface="+mn-cs"/>
              </a:rPr>
              <a:t> N., et al. Efficacy of web-based personalized normative feedback: a two-year randomized controlled trial. J Consult Clin Psychol 2010; 78: 898-911.</a:t>
            </a:r>
          </a:p>
          <a:p>
            <a:r>
              <a:rPr lang="en-US" sz="1200" b="0" i="0" kern="1200" dirty="0">
                <a:solidFill>
                  <a:schemeClr val="tx1"/>
                </a:solidFill>
                <a:effectLst/>
                <a:latin typeface="+mn-lt"/>
                <a:ea typeface="+mn-ea"/>
                <a:cs typeface="+mn-cs"/>
              </a:rPr>
              <a:t>In addition to the large number of brief interventions that target problematic alcohol use among college students, some brief interventions have targeted specific groups of college students, such as students turning 21 or first-year students. For example, Neighbors et al.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Cunningham J. A., Murphy M., Hendershot C. S. Treatment dismantling pilot study to identify the active ingredients in personalized feedback interventions for hazardous alcohol use: randomized controlled trial. Addict Sci Clin </a:t>
            </a:r>
            <a:r>
              <a:rPr lang="en-US" sz="1200" b="0" i="0" kern="1200" dirty="0" err="1">
                <a:solidFill>
                  <a:schemeClr val="tx1"/>
                </a:solidFill>
                <a:effectLst/>
                <a:latin typeface="+mn-lt"/>
                <a:ea typeface="+mn-ea"/>
                <a:cs typeface="+mn-cs"/>
              </a:rPr>
              <a:t>Pract</a:t>
            </a:r>
            <a:r>
              <a:rPr lang="en-US" sz="1200" b="0" i="0" kern="1200" dirty="0">
                <a:solidFill>
                  <a:schemeClr val="tx1"/>
                </a:solidFill>
                <a:effectLst/>
                <a:latin typeface="+mn-lt"/>
                <a:ea typeface="+mn-ea"/>
                <a:cs typeface="+mn-cs"/>
              </a:rPr>
              <a:t> 2014; 10: 1.</a:t>
            </a:r>
          </a:p>
          <a:p>
            <a:endParaRPr lang="en-US" dirty="0"/>
          </a:p>
          <a:p>
            <a:r>
              <a:rPr lang="en-US" sz="1200" b="0" i="0" kern="1200" dirty="0">
                <a:solidFill>
                  <a:schemeClr val="tx1"/>
                </a:solidFill>
                <a:effectLst/>
                <a:latin typeface="+mn-lt"/>
                <a:ea typeface="+mn-ea"/>
                <a:cs typeface="+mn-cs"/>
              </a:rPr>
              <a:t>A large number of computer-delivered interventions to reduce college students’ problematic drinking have been developed. In a meta-analysis, Carey et al. (</a:t>
            </a:r>
            <a:r>
              <a:rPr lang="en-US" sz="1200" b="0" i="0" u="none" strike="noStrike" kern="1200" dirty="0">
                <a:solidFill>
                  <a:schemeClr val="tx1"/>
                </a:solidFill>
                <a:effectLst/>
                <a:latin typeface="+mn-lt"/>
                <a:ea typeface="+mn-ea"/>
                <a:cs typeface="+mn-cs"/>
                <a:hlinkClick r:id="rId5"/>
              </a:rPr>
              <a:t>18</a:t>
            </a:r>
            <a:r>
              <a:rPr lang="en-US" sz="1200" b="0" i="0" kern="1200" dirty="0">
                <a:solidFill>
                  <a:schemeClr val="tx1"/>
                </a:solidFill>
                <a:effectLst/>
                <a:latin typeface="+mn-lt"/>
                <a:ea typeface="+mn-ea"/>
                <a:cs typeface="+mn-cs"/>
              </a:rPr>
              <a:t>) included 35 manuscripts with 43 separate computer-delivered interventions to reduce college students’ drinking. This meta-analysis included both intervention and prevention programs and programs that were Internet- or CD-ROM-based. Results from the meta-analysis suggest that computer-delivered interventions reduced the quantity and frequency of drinks relative to assessment-only controls. However, these computer-delivered interventions rarely differed from comparison conditions that included alcohol content. Commonly used interventions for college students’ drinking include programs such as </a:t>
            </a:r>
            <a:r>
              <a:rPr lang="en-US" sz="1200" b="0" i="0" kern="1200" dirty="0" err="1">
                <a:solidFill>
                  <a:schemeClr val="tx1"/>
                </a:solidFill>
                <a:effectLst/>
                <a:latin typeface="+mn-lt"/>
                <a:ea typeface="+mn-ea"/>
                <a:cs typeface="+mn-cs"/>
              </a:rPr>
              <a:t>eCHECKUP</a:t>
            </a:r>
            <a:r>
              <a:rPr lang="en-US" sz="1200" b="0" i="0" kern="1200" dirty="0">
                <a:solidFill>
                  <a:schemeClr val="tx1"/>
                </a:solidFill>
                <a:effectLst/>
                <a:latin typeface="+mn-lt"/>
                <a:ea typeface="+mn-ea"/>
                <a:cs typeface="+mn-cs"/>
              </a:rPr>
              <a:t> TO GO (e-CHUG), which is used by more than 600 universities and institutions (</a:t>
            </a:r>
            <a:r>
              <a:rPr lang="en-US" sz="1200" b="0" i="0" u="none" strike="noStrike" kern="1200" dirty="0">
                <a:solidFill>
                  <a:schemeClr val="tx1"/>
                </a:solidFill>
                <a:effectLst/>
                <a:latin typeface="+mn-lt"/>
                <a:ea typeface="+mn-ea"/>
                <a:cs typeface="+mn-cs"/>
                <a:hlinkClick r:id="rId6"/>
              </a:rPr>
              <a:t>19</a:t>
            </a:r>
            <a:r>
              <a:rPr lang="en-US" sz="1200" b="0" i="0" kern="1200" dirty="0">
                <a:solidFill>
                  <a:schemeClr val="tx1"/>
                </a:solidFill>
                <a:effectLst/>
                <a:latin typeface="+mn-lt"/>
                <a:ea typeface="+mn-ea"/>
                <a:cs typeface="+mn-cs"/>
              </a:rPr>
              <a:t>), and Alcohol 101 Plus, which is CD-ROM based and had more than 40,000 copies distributed in 2004 (</a:t>
            </a:r>
            <a:r>
              <a:rPr lang="en-US" sz="1200" b="0" i="0" u="none" strike="noStrike" kern="1200" dirty="0">
                <a:solidFill>
                  <a:schemeClr val="tx1"/>
                </a:solidFill>
                <a:effectLst/>
                <a:latin typeface="+mn-lt"/>
                <a:ea typeface="+mn-ea"/>
                <a:cs typeface="+mn-cs"/>
                <a:hlinkClick r:id="rId7"/>
              </a:rPr>
              <a:t>20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21</a:t>
            </a:r>
            <a:r>
              <a:rPr lang="en-US" sz="1200" b="0" i="0" kern="1200" dirty="0">
                <a:solidFill>
                  <a:schemeClr val="tx1"/>
                </a:solidFill>
                <a:effectLst/>
                <a:latin typeface="+mn-lt"/>
                <a:ea typeface="+mn-ea"/>
                <a:cs typeface="+mn-cs"/>
              </a:rPr>
              <a:t>).</a:t>
            </a:r>
          </a:p>
          <a:p>
            <a:endParaRPr lang="en-US" dirty="0"/>
          </a:p>
          <a:p>
            <a:r>
              <a:rPr lang="en-US" dirty="0"/>
              <a:t>Web-based CBT/Skills training* (CBT4CBT, Carroll et al; Check-up and choices, Hester et al)</a:t>
            </a:r>
          </a:p>
          <a:p>
            <a:r>
              <a:rPr lang="en-US" dirty="0"/>
              <a:t>Games for knowledge acquisition and engagement both active and passive (Anton et al., 2020; </a:t>
            </a:r>
          </a:p>
          <a:p>
            <a:r>
              <a:rPr lang="en-US" dirty="0"/>
              <a:t>Role Play: *MI plus skills digital role play reduce alcohol negative consequences in adolescents (Walton et al., 2010)</a:t>
            </a:r>
          </a:p>
          <a:p>
            <a:r>
              <a:rPr lang="en-US" dirty="0"/>
              <a:t>Normative feedback</a:t>
            </a:r>
          </a:p>
          <a:p>
            <a:r>
              <a:rPr lang="en-US" dirty="0"/>
              <a:t>General Personalized feedback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35</a:t>
            </a:fld>
            <a:endParaRPr lang="en-US"/>
          </a:p>
        </p:txBody>
      </p:sp>
    </p:spTree>
    <p:extLst>
      <p:ext uri="{BB962C8B-B14F-4D97-AF65-F5344CB8AC3E}">
        <p14:creationId xmlns:p14="http://schemas.microsoft.com/office/powerpoint/2010/main" val="4088730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digital health shows promise for reaching wide AYA populations, maintaining youth engagement has been challenging. The use of mHealth apps and wearable devices generally decreases over time [</a:t>
            </a:r>
            <a:r>
              <a:rPr lang="en-US" sz="1200" u="sng" kern="1200" dirty="0">
                <a:solidFill>
                  <a:schemeClr val="tx1"/>
                </a:solidFill>
                <a:effectLst/>
                <a:latin typeface="+mn-lt"/>
                <a:ea typeface="+mn-ea"/>
                <a:cs typeface="+mn-cs"/>
                <a:hlinkClick r:id="rId3"/>
              </a:rPr>
              <a:t>4</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4"/>
              </a:rPr>
              <a:t>73</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5"/>
              </a:rPr>
              <a:t>101</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6"/>
              </a:rPr>
              <a:t>102</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7"/>
              </a:rPr>
              <a:t>104</a:t>
            </a:r>
            <a:r>
              <a:rPr lang="en-US" sz="1200" kern="1200" dirty="0">
                <a:solidFill>
                  <a:schemeClr val="tx1"/>
                </a:solidFill>
                <a:effectLst/>
                <a:latin typeface="+mn-lt"/>
                <a:ea typeface="+mn-ea"/>
                <a:cs typeface="+mn-cs"/>
              </a:rPr>
              <a:t>]. One study of youth aged 11–12 years found only 8% of participants were still using their wearable devices after 5 months [</a:t>
            </a:r>
            <a:r>
              <a:rPr lang="en-US" sz="1200" u="sng" kern="1200" dirty="0">
                <a:solidFill>
                  <a:schemeClr val="tx1"/>
                </a:solidFill>
                <a:effectLst/>
                <a:latin typeface="+mn-lt"/>
                <a:ea typeface="+mn-ea"/>
                <a:cs typeface="+mn-cs"/>
                <a:hlinkClick r:id="rId3"/>
              </a:rPr>
              <a:t>4</a:t>
            </a:r>
            <a:r>
              <a:rPr lang="en-US" sz="1200" kern="1200" dirty="0">
                <a:solidFill>
                  <a:schemeClr val="tx1"/>
                </a:solidFill>
                <a:effectLst/>
                <a:latin typeface="+mn-lt"/>
                <a:ea typeface="+mn-ea"/>
                <a:cs typeface="+mn-cs"/>
              </a:rPr>
              <a:t>]. Additional studies have reported difficulty maintaining adolescents' interest in games for health long term [</a:t>
            </a:r>
            <a:r>
              <a:rPr lang="en-US" sz="1200" u="sng" kern="1200" dirty="0">
                <a:solidFill>
                  <a:schemeClr val="tx1"/>
                </a:solidFill>
                <a:effectLst/>
                <a:latin typeface="+mn-lt"/>
                <a:ea typeface="+mn-ea"/>
                <a:cs typeface="+mn-cs"/>
                <a:hlinkClick r:id="rId8"/>
              </a:rPr>
              <a:t>105</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9"/>
              </a:rPr>
              <a:t>106</a:t>
            </a:r>
            <a:r>
              <a:rPr lang="en-US" sz="1200" kern="1200" dirty="0">
                <a:solidFill>
                  <a:schemeClr val="tx1"/>
                </a:solidFill>
                <a:effectLst/>
                <a:latin typeface="+mn-lt"/>
                <a:ea typeface="+mn-ea"/>
                <a:cs typeface="+mn-cs"/>
              </a:rPr>
              <a:t>]. Strategies to increase long-term engagement may include pairing technology with other interventions, leveraging existing social connections, introducing new features, and creating story narratives [</a:t>
            </a:r>
            <a:r>
              <a:rPr lang="en-US" sz="1200" u="sng" kern="1200" dirty="0">
                <a:solidFill>
                  <a:schemeClr val="tx1"/>
                </a:solidFill>
                <a:effectLst/>
                <a:latin typeface="+mn-lt"/>
                <a:ea typeface="+mn-ea"/>
                <a:cs typeface="+mn-cs"/>
                <a:hlinkClick r:id="rId8"/>
              </a:rPr>
              <a:t>105</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9"/>
              </a:rPr>
              <a:t>106</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36</a:t>
            </a:fld>
            <a:endParaRPr lang="en-US"/>
          </a:p>
        </p:txBody>
      </p:sp>
    </p:spTree>
    <p:extLst>
      <p:ext uri="{BB962C8B-B14F-4D97-AF65-F5344CB8AC3E}">
        <p14:creationId xmlns:p14="http://schemas.microsoft.com/office/powerpoint/2010/main" val="14577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Weitzel JA, Bernhardt JM, </a:t>
            </a:r>
            <a:r>
              <a:rPr lang="en-US" sz="1200" b="0" i="0" kern="1200" dirty="0" err="1">
                <a:solidFill>
                  <a:schemeClr val="tx1"/>
                </a:solidFill>
                <a:effectLst/>
                <a:latin typeface="+mn-lt"/>
                <a:ea typeface="+mn-ea"/>
                <a:cs typeface="+mn-cs"/>
              </a:rPr>
              <a:t>Usdan</a:t>
            </a:r>
            <a:r>
              <a:rPr lang="en-US" sz="1200" b="0" i="0" kern="1200" dirty="0">
                <a:solidFill>
                  <a:schemeClr val="tx1"/>
                </a:solidFill>
                <a:effectLst/>
                <a:latin typeface="+mn-lt"/>
                <a:ea typeface="+mn-ea"/>
                <a:cs typeface="+mn-cs"/>
              </a:rPr>
              <a:t> S, et al.: Using wireless handheld computers and tailored text messaging to reduce negative consequences of drinking alcohol. </a:t>
            </a:r>
            <a:r>
              <a:rPr lang="en-US" sz="1200" b="1" i="0" kern="1200" dirty="0">
                <a:solidFill>
                  <a:schemeClr val="tx1"/>
                </a:solidFill>
                <a:effectLst/>
                <a:latin typeface="+mn-lt"/>
                <a:ea typeface="+mn-ea"/>
                <a:cs typeface="+mn-cs"/>
              </a:rPr>
              <a:t>J Stud Alcohol Drugs</a:t>
            </a:r>
            <a:r>
              <a:rPr lang="en-US" sz="1200" b="0" i="0" kern="1200" dirty="0">
                <a:solidFill>
                  <a:schemeClr val="tx1"/>
                </a:solidFill>
                <a:effectLst/>
                <a:latin typeface="+mn-lt"/>
                <a:ea typeface="+mn-ea"/>
                <a:cs typeface="+mn-cs"/>
              </a:rPr>
              <a:t> 2007; 68:534–537 </a:t>
            </a:r>
            <a:r>
              <a:rPr lang="en-US" sz="1200" b="0" i="0" u="none" strike="noStrike" kern="1200" dirty="0" err="1">
                <a:solidFill>
                  <a:schemeClr val="tx1"/>
                </a:solidFill>
                <a:effectLst/>
                <a:latin typeface="+mn-lt"/>
                <a:ea typeface="+mn-ea"/>
                <a:cs typeface="+mn-cs"/>
                <a:hlinkClick r:id="rId3"/>
              </a:rPr>
              <a:t>Crossref</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Google Scholar</a:t>
            </a:r>
            <a:endParaRPr lang="en-US" sz="1200" b="0" i="0" u="none" strike="noStrike" kern="1200" dirty="0">
              <a:solidFill>
                <a:schemeClr val="tx1"/>
              </a:solidFill>
              <a:effectLst/>
              <a:latin typeface="+mn-lt"/>
              <a:ea typeface="+mn-ea"/>
              <a:cs typeface="+mn-cs"/>
            </a:endParaRPr>
          </a:p>
          <a:p>
            <a:r>
              <a:rPr lang="en-US" dirty="0"/>
              <a:t>MacDougall, S., </a:t>
            </a:r>
            <a:r>
              <a:rPr lang="en-US" dirty="0" err="1"/>
              <a:t>Jerrott</a:t>
            </a:r>
            <a:r>
              <a:rPr lang="en-US" dirty="0"/>
              <a:t>, S., Clark, S., Campbell, L. A., Murphy, A., &amp; </a:t>
            </a:r>
            <a:r>
              <a:rPr lang="en-US" dirty="0" err="1"/>
              <a:t>Wozney</a:t>
            </a:r>
            <a:r>
              <a:rPr lang="en-US" dirty="0"/>
              <a:t>, L. (2021). Text Message Interventions in Adolescent Mental Health and Addiction Services: Scoping Review. JMIR Mental Health, 8(1), e16508.</a:t>
            </a:r>
          </a:p>
          <a:p>
            <a:r>
              <a:rPr lang="en-US" dirty="0" err="1"/>
              <a:t>Roditis</a:t>
            </a:r>
            <a:r>
              <a:rPr lang="en-US" dirty="0"/>
              <a:t>, M. L., </a:t>
            </a:r>
            <a:r>
              <a:rPr lang="en-US" dirty="0" err="1"/>
              <a:t>Dineva</a:t>
            </a:r>
            <a:r>
              <a:rPr lang="en-US" dirty="0"/>
              <a:t>, A., Smith, A., Walker, M., Delahanty, J., </a:t>
            </a:r>
            <a:r>
              <a:rPr lang="en-US" dirty="0" err="1"/>
              <a:t>D'lorio</a:t>
            </a:r>
            <a:r>
              <a:rPr lang="en-US" dirty="0"/>
              <a:t>, E., &amp; Holtz, K. D. (2020). Reactions to electronic nicotine delivery system (ENDS) prevention messages: results from qualitative research used to inform FDA’s first youth ENDS prevention campaign. Tobacco control, 29(5), 510-515.</a:t>
            </a:r>
          </a:p>
          <a:p>
            <a:r>
              <a:rPr lang="en-US" dirty="0"/>
              <a:t>Thompson Jr, R. G., </a:t>
            </a:r>
            <a:r>
              <a:rPr lang="en-US" dirty="0" err="1"/>
              <a:t>Aivadyan</a:t>
            </a:r>
            <a:r>
              <a:rPr lang="en-US" dirty="0"/>
              <a:t>, C., </a:t>
            </a:r>
            <a:r>
              <a:rPr lang="en-US" dirty="0" err="1"/>
              <a:t>Stohl</a:t>
            </a:r>
            <a:r>
              <a:rPr lang="en-US" dirty="0"/>
              <a:t>, M., </a:t>
            </a:r>
            <a:r>
              <a:rPr lang="en-US" dirty="0" err="1"/>
              <a:t>Aharonovich</a:t>
            </a:r>
            <a:r>
              <a:rPr lang="en-US" dirty="0"/>
              <a:t>, E., &amp; </a:t>
            </a:r>
            <a:r>
              <a:rPr lang="en-US" dirty="0" err="1"/>
              <a:t>Hasin</a:t>
            </a:r>
            <a:r>
              <a:rPr lang="en-US" dirty="0"/>
              <a:t>, D. S. (2020). Smartphone application plus brief motivational intervention reduces substance use and sexual risk behaviors among homeless young adults: Results from a randomized controlled trial. Psychology of Addictive Behaviors.</a:t>
            </a:r>
          </a:p>
          <a:p>
            <a:r>
              <a:rPr lang="en-US" dirty="0"/>
              <a:t>Mason, M. J., &amp; </a:t>
            </a:r>
            <a:r>
              <a:rPr lang="en-US" dirty="0" err="1"/>
              <a:t>Coatsworth</a:t>
            </a:r>
            <a:r>
              <a:rPr lang="en-US" dirty="0"/>
              <a:t>, J. D. (2020). Adolescents’ Response to a Text Message-Delivered Tobacco Use Intervention by Depressive Symptoms and Sex. Journal of Child &amp; Adolescent Substance Abuse, 29(1), 1-9.</a:t>
            </a:r>
          </a:p>
          <a:p>
            <a:r>
              <a:rPr lang="en-US" dirty="0"/>
              <a:t>Chavez, K., &amp; </a:t>
            </a:r>
            <a:r>
              <a:rPr lang="en-US" dirty="0" err="1"/>
              <a:t>Palfai</a:t>
            </a:r>
            <a:r>
              <a:rPr lang="en-US" dirty="0"/>
              <a:t>, T. P. (2021). Reducing Heavy Episodic Drinking among College Students Using a Combined Web and Interactive Text Messaging Intervention. Alcoholism Treatment Quarterly, 39(1), 82-95.</a:t>
            </a:r>
          </a:p>
          <a:p>
            <a:r>
              <a:rPr lang="en-US" dirty="0"/>
              <a:t>Carey, K. B., Merrill, J. E., Boyle, H. K., &amp; Barnett, N. P. (2020). Correcting exaggerated drinking norms with a mobile message delivery system: Selective prevention with heavy-drinking first-year college students. Psychology of addictive behaviors.</a:t>
            </a:r>
          </a:p>
          <a:p>
            <a:r>
              <a:rPr lang="en-US" dirty="0"/>
              <a:t>Tucker, J. S., </a:t>
            </a:r>
            <a:r>
              <a:rPr lang="en-US" dirty="0" err="1"/>
              <a:t>Linnemayr</a:t>
            </a:r>
            <a:r>
              <a:rPr lang="en-US" dirty="0"/>
              <a:t>, S., Pedersen, E. R., </a:t>
            </a:r>
            <a:r>
              <a:rPr lang="en-US" dirty="0" err="1"/>
              <a:t>Shadel</a:t>
            </a:r>
            <a:r>
              <a:rPr lang="en-US" dirty="0"/>
              <a:t>, W. G., </a:t>
            </a:r>
            <a:r>
              <a:rPr lang="en-US" dirty="0" err="1"/>
              <a:t>Zutshi</a:t>
            </a:r>
            <a:r>
              <a:rPr lang="en-US" dirty="0"/>
              <a:t>, R., &amp; Mendoza-Graf, A. (2020). Developing a text messaging-based smoking cessation intervention for young smokers experiencing homelessness. Journal of Smoking Cessation, 15(1), 35-43.</a:t>
            </a:r>
          </a:p>
          <a:p>
            <a:r>
              <a:rPr lang="en-US" dirty="0"/>
              <a:t>Tucker, J. S., Pedersen, E. R., </a:t>
            </a:r>
            <a:r>
              <a:rPr lang="en-US" dirty="0" err="1"/>
              <a:t>Linnemayr</a:t>
            </a:r>
            <a:r>
              <a:rPr lang="en-US" dirty="0"/>
              <a:t>, S., </a:t>
            </a:r>
            <a:r>
              <a:rPr lang="en-US" dirty="0" err="1"/>
              <a:t>Shadel</a:t>
            </a:r>
            <a:r>
              <a:rPr lang="en-US" dirty="0"/>
              <a:t>, W. G., </a:t>
            </a:r>
            <a:r>
              <a:rPr lang="en-US" dirty="0" err="1"/>
              <a:t>DeYoreo</a:t>
            </a:r>
            <a:r>
              <a:rPr lang="en-US" dirty="0"/>
              <a:t>, M., &amp; </a:t>
            </a:r>
            <a:r>
              <a:rPr lang="en-US" dirty="0" err="1"/>
              <a:t>Zutshi</a:t>
            </a:r>
            <a:r>
              <a:rPr lang="en-US" dirty="0"/>
              <a:t>, R. (2020). A text message intervention for quitting cigarette smoking among young adults experiencing homelessness: study protocol for a pilot randomized controlled trial. Addiction science &amp; clinical practice, 15(1), 1-13.</a:t>
            </a:r>
          </a:p>
          <a:p>
            <a:r>
              <a:rPr lang="en-US" dirty="0" err="1"/>
              <a:t>Suffoletto</a:t>
            </a:r>
            <a:r>
              <a:rPr lang="en-US" dirty="0"/>
              <a:t>, B., Huber, J., </a:t>
            </a:r>
            <a:r>
              <a:rPr lang="en-US" dirty="0" err="1"/>
              <a:t>Kirisci</a:t>
            </a:r>
            <a:r>
              <a:rPr lang="en-US" dirty="0"/>
              <a:t>, L., Clark, D., &amp; Chung, T. (2020). The effect of SMS behavior change techniques on event-level desire to get drunk in young adults. Psychology of addictive behaviors, 34(2), 320.</a:t>
            </a:r>
          </a:p>
          <a:p>
            <a:r>
              <a:rPr lang="en-US" dirty="0"/>
              <a:t>Bae, S., Chung, T., Dey, A. K., Ferreira, D., &amp; </a:t>
            </a:r>
            <a:r>
              <a:rPr lang="en-US" dirty="0" err="1"/>
              <a:t>Suffoletto</a:t>
            </a:r>
            <a:r>
              <a:rPr lang="en-US" dirty="0"/>
              <a:t>, B. (2019, June). EXPLORING THE USE OF SMARTPHONE-BASED SENSORS TO PREDICT HEAVY DRINKING EPISODES IN YOUNG ADULTS FOR JUST-IN-TIME INTERVENTION. In ALCOHOLISM-CLINICAL AND EXPERIMENTAL RESEARCH (Vol. 43, pp. 318A-318A). 111 RIVER ST, HOBOKEN 07030-5774, NJ USA: WILEY.</a:t>
            </a:r>
          </a:p>
          <a:p>
            <a:r>
              <a:rPr lang="en-US" dirty="0" err="1"/>
              <a:t>Suffoletto</a:t>
            </a:r>
            <a:r>
              <a:rPr lang="en-US" dirty="0"/>
              <a:t>, B., Huber, J., </a:t>
            </a:r>
            <a:r>
              <a:rPr lang="en-US" dirty="0" err="1"/>
              <a:t>Kirisci</a:t>
            </a:r>
            <a:r>
              <a:rPr lang="en-US" dirty="0"/>
              <a:t>, L., Clark, D., &amp; Chung, T. (2020). The effect of SMS behavior change techniques on event-level desire to get drunk in young adults. Psychology of addictive behaviors, 34(2), 320</a:t>
            </a:r>
          </a:p>
          <a:p>
            <a:r>
              <a:rPr lang="en-US" dirty="0" err="1"/>
              <a:t>Suffoletto</a:t>
            </a:r>
            <a:r>
              <a:rPr lang="en-US" dirty="0"/>
              <a:t>, B., </a:t>
            </a:r>
            <a:r>
              <a:rPr lang="en-US" dirty="0" err="1"/>
              <a:t>Kirisci</a:t>
            </a:r>
            <a:r>
              <a:rPr lang="en-US" dirty="0"/>
              <a:t>, L., Clark, D. B., &amp; Chung, T. (2019). Which behavior change techniques help young adults reduce binge drinking? A pilot randomized clinical trial of 5 text message interventions. Addictive behaviors, 92, 161-167.</a:t>
            </a:r>
          </a:p>
          <a:p>
            <a:r>
              <a:rPr lang="en-US" dirty="0" err="1"/>
              <a:t>Haug</a:t>
            </a:r>
            <a:r>
              <a:rPr lang="en-US" dirty="0"/>
              <a:t>, S., &amp; Castro, R. P. (2018). Accessibility of adolescents for a mobile phone-based life-skills training program for addiction prevention. SUCHT-ZEITSCHRIFT FUR WISSENSCHAFT UND PRAXIS, 64(3), 129-139.</a:t>
            </a:r>
          </a:p>
          <a:p>
            <a:r>
              <a:rPr lang="en-US" dirty="0"/>
              <a:t>Bae, S., Chung, T., Ferreira, D., Dey, A. K., &amp; </a:t>
            </a:r>
            <a:r>
              <a:rPr lang="en-US" dirty="0" err="1"/>
              <a:t>Suffoletto</a:t>
            </a:r>
            <a:r>
              <a:rPr lang="en-US" dirty="0"/>
              <a:t>, B. (2018). Mobile phone sensors and supervised machine learning to identify alcohol use events in young adults: Implications for just-in-time adaptive interventions. Addictive behaviors, 83, 42-47.</a:t>
            </a:r>
          </a:p>
          <a:p>
            <a:r>
              <a:rPr lang="en-US" dirty="0" err="1"/>
              <a:t>Jorayeva</a:t>
            </a:r>
            <a:r>
              <a:rPr lang="en-US" dirty="0"/>
              <a:t>, A., </a:t>
            </a:r>
            <a:r>
              <a:rPr lang="en-US" dirty="0" err="1"/>
              <a:t>Ridner</a:t>
            </a:r>
            <a:r>
              <a:rPr lang="en-US" dirty="0"/>
              <a:t>, S. L., Hall, L., Staten, R., &amp; Walker, K. L. (2017). A novel text message-based motivational interviewing intervention for college students who smoke cigarettes. Tobacco Prevention &amp; Cessation, 3.</a:t>
            </a:r>
          </a:p>
          <a:p>
            <a:r>
              <a:rPr lang="en-US" dirty="0" err="1"/>
              <a:t>Tahaney</a:t>
            </a:r>
            <a:r>
              <a:rPr lang="en-US" dirty="0"/>
              <a:t>, K. D., &amp; </a:t>
            </a:r>
            <a:r>
              <a:rPr lang="en-US" dirty="0" err="1"/>
              <a:t>Palfai</a:t>
            </a:r>
            <a:r>
              <a:rPr lang="en-US" dirty="0"/>
              <a:t>, T. P. (2017). Text messaging as an adjunct to a web-based intervention for college student alcohol use: a preliminary study. Addictive behaviors, 73, 63-66.</a:t>
            </a:r>
          </a:p>
          <a:p>
            <a:r>
              <a:rPr lang="en-US" dirty="0"/>
              <a:t>Bock, B. C., Barnett, N. P., </a:t>
            </a:r>
            <a:r>
              <a:rPr lang="en-US" dirty="0" err="1"/>
              <a:t>Thind</a:t>
            </a:r>
            <a:r>
              <a:rPr lang="en-US" dirty="0"/>
              <a:t>, H., Rosen, R., </a:t>
            </a:r>
            <a:r>
              <a:rPr lang="en-US" dirty="0" err="1"/>
              <a:t>Walaska</a:t>
            </a:r>
            <a:r>
              <a:rPr lang="en-US" dirty="0"/>
              <a:t>, K., </a:t>
            </a:r>
            <a:r>
              <a:rPr lang="en-US" dirty="0" err="1"/>
              <a:t>Traficante</a:t>
            </a:r>
            <a:r>
              <a:rPr lang="en-US" dirty="0"/>
              <a:t>, R., ... &amp; Scott-Sheldon, L. A. (2016). A text message intervention for alcohol risk reduction among community college students: TMAP. Addictive behaviors, 63, 107-113.</a:t>
            </a:r>
          </a:p>
          <a:p>
            <a:r>
              <a:rPr lang="en-US" dirty="0" err="1"/>
              <a:t>Suffoletto</a:t>
            </a:r>
            <a:r>
              <a:rPr lang="en-US" dirty="0"/>
              <a:t>, B., &amp; Chung, T. (2016). Patterns of change in weekend drinking cognitions among non–treatment-seeking young adults during exposure to a 12-week text message intervention. Journal of studies on alcohol and drugs, 77(6), 914-923.</a:t>
            </a:r>
          </a:p>
          <a:p>
            <a:r>
              <a:rPr lang="en-US" dirty="0" err="1"/>
              <a:t>Flett</a:t>
            </a:r>
            <a:r>
              <a:rPr lang="en-US" dirty="0"/>
              <a:t>, J. A., Riordan, B. C., Scarf, D., &amp; Conner, T. S. (2016, October). Not Like the Others: Preliminary Results from a Norms-Based Text-Message Intervention to Reduce University Students’ Drinking. In DRUG AND ALCOHOL REVIEW (Vol. 35, pp. 36-37). 111 RIVER ST, HOBOKEN 07030-5774, NJ USA: WILEY.</a:t>
            </a:r>
          </a:p>
          <a:p>
            <a:r>
              <a:rPr lang="en-US" dirty="0"/>
              <a:t>Scarf, D., Riordan, B. C., </a:t>
            </a:r>
            <a:r>
              <a:rPr lang="en-US" dirty="0" err="1"/>
              <a:t>Flett</a:t>
            </a:r>
            <a:r>
              <a:rPr lang="en-US" dirty="0"/>
              <a:t>, J. A., &amp; Conner, T. S. (2016, October).Intervening in the Moment: Text Message Interventions Aimed at Reducing University Students’ Alcohol Consumption (Vol. 35, pp. 66-67). 111 RIVER ST, HOBOKEN 07030-5774, NJ USA: WILEY.</a:t>
            </a:r>
          </a:p>
          <a:p>
            <a:r>
              <a:rPr lang="en-US" dirty="0"/>
              <a:t>Mason, M. J., </a:t>
            </a:r>
            <a:r>
              <a:rPr lang="en-US" dirty="0" err="1"/>
              <a:t>Mennis</a:t>
            </a:r>
            <a:r>
              <a:rPr lang="en-US" dirty="0"/>
              <a:t>, J., </a:t>
            </a:r>
            <a:r>
              <a:rPr lang="en-US" dirty="0" err="1"/>
              <a:t>Zaharakis</a:t>
            </a:r>
            <a:r>
              <a:rPr lang="en-US" dirty="0"/>
              <a:t>, N. M., &amp; Way, T. (2016). The dynamic role of urban neighborhood effects in a text-messaging adolescent smoking intervention. Nicotine &amp; Tobacco Research, 18(5), 1039-1045.</a:t>
            </a:r>
          </a:p>
          <a:p>
            <a:r>
              <a:rPr lang="en-US" dirty="0"/>
              <a:t>Bernstein, M. H., Wood, M. D., &amp; Erickson, L. R. (2016). The effectiveness of message framing and temporal context on college student alcohol use and problems: a selective e-mail intervention. Alcohol and alcoholism, 51(1), 106-116.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Turner, W. C., &amp; </a:t>
            </a:r>
            <a:r>
              <a:rPr lang="en-US" dirty="0" err="1"/>
              <a:t>Kamon</a:t>
            </a:r>
            <a:r>
              <a:rPr lang="en-US" dirty="0"/>
              <a:t>, J. L. (2020, December). " The acceptability and feasibility of smartphone-based recovery coaching and contingency management to reduce substance use among young adults"(TD17). In ADDICTION SCIENCE &amp; CLINICAL PRACTICE (Vol. 15, No. SUPPL 2). CAMPUS, 4 CRINAN ST, LONDON N1 9XW, ENGLAND: BMC.</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37</a:t>
            </a:fld>
            <a:endParaRPr lang="en-US"/>
          </a:p>
        </p:txBody>
      </p:sp>
    </p:spTree>
    <p:extLst>
      <p:ext uri="{BB962C8B-B14F-4D97-AF65-F5344CB8AC3E}">
        <p14:creationId xmlns:p14="http://schemas.microsoft.com/office/powerpoint/2010/main" val="382858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Ly KH, Ly A, Andersson G. A fully automated conversational agent for promoting mental well-being: a pilot RCT using mixed methods. </a:t>
            </a:r>
            <a:r>
              <a:rPr lang="en-US" sz="1200" b="0" i="1" kern="1200" dirty="0">
                <a:solidFill>
                  <a:schemeClr val="tx1"/>
                </a:solidFill>
                <a:effectLst/>
                <a:latin typeface="+mn-lt"/>
                <a:ea typeface="+mn-ea"/>
                <a:cs typeface="+mn-cs"/>
              </a:rPr>
              <a:t>Internet </a:t>
            </a:r>
            <a:r>
              <a:rPr lang="en-US" sz="1200" b="0" i="1" kern="1200" dirty="0" err="1">
                <a:solidFill>
                  <a:schemeClr val="tx1"/>
                </a:solidFill>
                <a:effectLst/>
                <a:latin typeface="+mn-lt"/>
                <a:ea typeface="+mn-ea"/>
                <a:cs typeface="+mn-cs"/>
              </a:rPr>
              <a:t>Interv</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2017 Dec;10:39–46.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10.1016/j.invent.2017.10.002. [</a:t>
            </a:r>
            <a:r>
              <a:rPr lang="en-US" sz="1200" b="0" i="0" kern="1200" dirty="0">
                <a:solidFill>
                  <a:schemeClr val="tx1"/>
                </a:solidFill>
                <a:effectLst/>
                <a:latin typeface="+mn-lt"/>
                <a:ea typeface="+mn-ea"/>
                <a:cs typeface="+mn-cs"/>
                <a:hlinkClick r:id="rId3"/>
              </a:rPr>
              <a:t>PMC free article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PubMed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5"/>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6"/>
              </a:rPr>
              <a:t>Google Scholar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Fitzpatrick KK, Darcy A, </a:t>
            </a:r>
            <a:r>
              <a:rPr lang="en-US" sz="1200" b="0" i="0" kern="1200" dirty="0" err="1">
                <a:solidFill>
                  <a:schemeClr val="tx1"/>
                </a:solidFill>
                <a:effectLst/>
                <a:latin typeface="+mn-lt"/>
                <a:ea typeface="+mn-ea"/>
                <a:cs typeface="+mn-cs"/>
              </a:rPr>
              <a:t>Vierhile</a:t>
            </a:r>
            <a:r>
              <a:rPr lang="en-US" sz="1200" b="0" i="0" kern="1200" dirty="0">
                <a:solidFill>
                  <a:schemeClr val="tx1"/>
                </a:solidFill>
                <a:effectLst/>
                <a:latin typeface="+mn-lt"/>
                <a:ea typeface="+mn-ea"/>
                <a:cs typeface="+mn-cs"/>
              </a:rPr>
              <a:t> M. Delivering cognitive behavior therapy to young adults with symptoms of depression and anxiety using a fully automated conversational agent (</a:t>
            </a:r>
            <a:r>
              <a:rPr lang="en-US" sz="1200" b="0" i="0" kern="1200" dirty="0" err="1">
                <a:solidFill>
                  <a:schemeClr val="tx1"/>
                </a:solidFill>
                <a:effectLst/>
                <a:latin typeface="+mn-lt"/>
                <a:ea typeface="+mn-ea"/>
                <a:cs typeface="+mn-cs"/>
              </a:rPr>
              <a:t>Woebot</a:t>
            </a:r>
            <a:r>
              <a:rPr lang="en-US" sz="1200" b="0" i="0" kern="1200" dirty="0">
                <a:solidFill>
                  <a:schemeClr val="tx1"/>
                </a:solidFill>
                <a:effectLst/>
                <a:latin typeface="+mn-lt"/>
                <a:ea typeface="+mn-ea"/>
                <a:cs typeface="+mn-cs"/>
              </a:rPr>
              <a:t>): a randomized controlled trial. </a:t>
            </a:r>
            <a:r>
              <a:rPr lang="en-US" sz="1200" b="0" i="1" kern="1200" dirty="0">
                <a:solidFill>
                  <a:schemeClr val="tx1"/>
                </a:solidFill>
                <a:effectLst/>
                <a:latin typeface="+mn-lt"/>
                <a:ea typeface="+mn-ea"/>
                <a:cs typeface="+mn-cs"/>
              </a:rPr>
              <a:t>JMIR </a:t>
            </a:r>
            <a:r>
              <a:rPr lang="en-US" sz="1200" b="0" i="1" kern="1200" dirty="0" err="1">
                <a:solidFill>
                  <a:schemeClr val="tx1"/>
                </a:solidFill>
                <a:effectLst/>
                <a:latin typeface="+mn-lt"/>
                <a:ea typeface="+mn-ea"/>
                <a:cs typeface="+mn-cs"/>
              </a:rPr>
              <a:t>Ment</a:t>
            </a:r>
            <a:r>
              <a:rPr lang="en-US" sz="1200" b="0" i="1" kern="1200" dirty="0">
                <a:solidFill>
                  <a:schemeClr val="tx1"/>
                </a:solidFill>
                <a:effectLst/>
                <a:latin typeface="+mn-lt"/>
                <a:ea typeface="+mn-ea"/>
                <a:cs typeface="+mn-cs"/>
              </a:rPr>
              <a:t> Health. </a:t>
            </a:r>
            <a:r>
              <a:rPr lang="en-US" sz="1200" b="0" i="0" kern="1200" dirty="0">
                <a:solidFill>
                  <a:schemeClr val="tx1"/>
                </a:solidFill>
                <a:effectLst/>
                <a:latin typeface="+mn-lt"/>
                <a:ea typeface="+mn-ea"/>
                <a:cs typeface="+mn-cs"/>
              </a:rPr>
              <a:t>2017 Jun 06;4(2):e19.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10.2196/mental.7785. </a:t>
            </a:r>
            <a:r>
              <a:rPr lang="en-US" sz="1200" b="0" i="0" kern="1200" dirty="0">
                <a:solidFill>
                  <a:schemeClr val="tx1"/>
                </a:solidFill>
                <a:effectLst/>
                <a:latin typeface="+mn-lt"/>
                <a:ea typeface="+mn-ea"/>
                <a:cs typeface="+mn-cs"/>
                <a:hlinkClick r:id="rId7"/>
              </a:rPr>
              <a:t>http://mental.jmir.org/2017/2/e19/</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8"/>
              </a:rPr>
              <a:t>PMC free article</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9"/>
              </a:rPr>
              <a:t>PubMed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hlinkClick r:id="rId10"/>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1"/>
              </a:rPr>
              <a:t>Google Scholar</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a:t>
            </a:r>
            <a:r>
              <a:rPr lang="en-US" dirty="0" err="1"/>
              <a:t>misc</a:t>
            </a:r>
            <a:r>
              <a:rPr lang="en-US" dirty="0"/>
              <a:t>{simon2019using,</a:t>
            </a:r>
          </a:p>
          <a:p>
            <a:r>
              <a:rPr lang="en-US" dirty="0"/>
              <a:t>      title={On Using Chatbots to Promote Smoking Cessation Among Adolescents of Low Socioeconomic Status}, </a:t>
            </a:r>
          </a:p>
          <a:p>
            <a:r>
              <a:rPr lang="en-US" dirty="0"/>
              <a:t>      author={Patricia Simon and Suchitra Krishnan-Sarin and Ting-Hao 'Kenneth' Huang},</a:t>
            </a:r>
          </a:p>
          <a:p>
            <a:r>
              <a:rPr lang="en-US" dirty="0"/>
              <a:t>      year={2019},</a:t>
            </a:r>
          </a:p>
          <a:p>
            <a:r>
              <a:rPr lang="en-US" dirty="0"/>
              <a:t>      </a:t>
            </a:r>
            <a:r>
              <a:rPr lang="en-US" dirty="0" err="1"/>
              <a:t>eprint</a:t>
            </a:r>
            <a:r>
              <a:rPr lang="en-US" dirty="0"/>
              <a:t>={1910.08814},</a:t>
            </a:r>
          </a:p>
          <a:p>
            <a:r>
              <a:rPr lang="en-US" dirty="0"/>
              <a:t>      </a:t>
            </a:r>
            <a:r>
              <a:rPr lang="en-US" dirty="0" err="1"/>
              <a:t>archivePrefix</a:t>
            </a:r>
            <a:r>
              <a:rPr lang="en-US" dirty="0"/>
              <a:t>={</a:t>
            </a:r>
            <a:r>
              <a:rPr lang="en-US" dirty="0" err="1"/>
              <a:t>arXiv</a:t>
            </a:r>
            <a:r>
              <a:rPr lang="en-US" dirty="0"/>
              <a:t>},</a:t>
            </a:r>
          </a:p>
          <a:p>
            <a:r>
              <a:rPr lang="en-US" dirty="0"/>
              <a:t>      </a:t>
            </a:r>
            <a:r>
              <a:rPr lang="en-US" dirty="0" err="1"/>
              <a:t>primaryClass</a:t>
            </a:r>
            <a:r>
              <a:rPr lang="en-US" dirty="0"/>
              <a:t>={</a:t>
            </a:r>
            <a:r>
              <a:rPr lang="en-US" dirty="0" err="1"/>
              <a:t>cs.HC</a:t>
            </a:r>
            <a:r>
              <a:rPr lang="en-US" dirty="0"/>
              <a:t>}</a:t>
            </a:r>
          </a:p>
        </p:txBody>
      </p:sp>
      <p:sp>
        <p:nvSpPr>
          <p:cNvPr id="4" name="Slide Number Placeholder 3"/>
          <p:cNvSpPr>
            <a:spLocks noGrp="1"/>
          </p:cNvSpPr>
          <p:nvPr>
            <p:ph type="sldNum" sz="quarter" idx="5"/>
          </p:nvPr>
        </p:nvSpPr>
        <p:spPr/>
        <p:txBody>
          <a:bodyPr/>
          <a:lstStyle/>
          <a:p>
            <a:fld id="{544A6B04-7B34-41D6-9E03-DD7A6BD8CA23}" type="slidenum">
              <a:rPr lang="en-US" smtClean="0"/>
              <a:t>39</a:t>
            </a:fld>
            <a:endParaRPr lang="en-US"/>
          </a:p>
        </p:txBody>
      </p:sp>
    </p:spTree>
    <p:extLst>
      <p:ext uri="{BB962C8B-B14F-4D97-AF65-F5344CB8AC3E}">
        <p14:creationId xmlns:p14="http://schemas.microsoft.com/office/powerpoint/2010/main" val="382302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4788" y="1162050"/>
            <a:ext cx="406082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webinar is a part of the Transitional Age Youth Webinar Series. I encourage you to sign up for these other titles at the AMERSA , ATTC or NORC websites.</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293118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Sober grid chess and others have support even with young people</a:t>
            </a:r>
          </a:p>
        </p:txBody>
      </p:sp>
      <p:sp>
        <p:nvSpPr>
          <p:cNvPr id="4" name="Slide Number Placeholder 3"/>
          <p:cNvSpPr>
            <a:spLocks noGrp="1"/>
          </p:cNvSpPr>
          <p:nvPr>
            <p:ph type="sldNum" sz="quarter" idx="5"/>
          </p:nvPr>
        </p:nvSpPr>
        <p:spPr/>
        <p:txBody>
          <a:bodyPr/>
          <a:lstStyle/>
          <a:p>
            <a:fld id="{544A6B04-7B34-41D6-9E03-DD7A6BD8CA23}" type="slidenum">
              <a:rPr lang="en-US" smtClean="0"/>
              <a:t>42</a:t>
            </a:fld>
            <a:endParaRPr lang="en-US"/>
          </a:p>
        </p:txBody>
      </p:sp>
    </p:spTree>
    <p:extLst>
      <p:ext uri="{BB962C8B-B14F-4D97-AF65-F5344CB8AC3E}">
        <p14:creationId xmlns:p14="http://schemas.microsoft.com/office/powerpoint/2010/main" val="786189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43</a:t>
            </a:fld>
            <a:endParaRPr lang="en-US"/>
          </a:p>
        </p:txBody>
      </p:sp>
    </p:spTree>
    <p:extLst>
      <p:ext uri="{BB962C8B-B14F-4D97-AF65-F5344CB8AC3E}">
        <p14:creationId xmlns:p14="http://schemas.microsoft.com/office/powerpoint/2010/main" val="3269694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45</a:t>
            </a:fld>
            <a:endParaRPr lang="en-US"/>
          </a:p>
        </p:txBody>
      </p:sp>
    </p:spTree>
    <p:extLst>
      <p:ext uri="{BB962C8B-B14F-4D97-AF65-F5344CB8AC3E}">
        <p14:creationId xmlns:p14="http://schemas.microsoft.com/office/powerpoint/2010/main" val="690141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1209675" y="685800"/>
            <a:ext cx="443865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marL="0" indent="0">
              <a:buSzPct val="100000"/>
              <a:buFont typeface="Arial"/>
              <a:buNone/>
            </a:pPr>
            <a:r>
              <a:rPr lang="en-US"/>
              <a:t>Some important points to start:</a:t>
            </a:r>
          </a:p>
          <a:p>
            <a:pPr marL="0" indent="0">
              <a:buSzPct val="100000"/>
              <a:buFont typeface="Arial"/>
              <a:buNone/>
            </a:pPr>
            <a:endParaRPr lang="en-US"/>
          </a:p>
          <a:p>
            <a:pPr marL="171450" indent="-171450">
              <a:buSzPct val="100000"/>
              <a:buFont typeface="Arial"/>
              <a:buChar char="•"/>
            </a:pPr>
            <a:r>
              <a:t>When we say “parent</a:t>
            </a:r>
            <a:r>
              <a:rPr lang="en-US"/>
              <a:t>,” </a:t>
            </a:r>
            <a:r>
              <a:t>we mean:  Mom, dad, grandparents, foster parents, aunts, uncles, siblings &amp; mentors. If you're helping a child navigate life into adulthood, you are in the right place.</a:t>
            </a:r>
          </a:p>
          <a:p>
            <a:pPr marL="171450" indent="-171450">
              <a:buSzPct val="100000"/>
              <a:buFont typeface="Arial"/>
              <a:buChar char="•"/>
            </a:pPr>
            <a:endParaRPr lang="en-US"/>
          </a:p>
          <a:p>
            <a:pPr marL="171450" indent="-171450">
              <a:buSzPct val="100000"/>
              <a:buFont typeface="Arial"/>
              <a:buChar char="•"/>
            </a:pPr>
            <a:r>
              <a:t>When we say “child,” we mean any son or daughter of any age.  You never stop being your </a:t>
            </a:r>
            <a:r>
              <a:rPr lang="en-US"/>
              <a:t>child's parent</a:t>
            </a:r>
            <a:r>
              <a:t>. We also mean any young person </a:t>
            </a:r>
            <a:r>
              <a:rPr lang="en-US"/>
              <a:t>for</a:t>
            </a:r>
            <a:r>
              <a:rPr lang="en-US" baseline="0"/>
              <a:t> whom </a:t>
            </a:r>
            <a:r>
              <a:t>an adult takes responsibility</a:t>
            </a:r>
            <a:r>
              <a:rPr lang="en-US"/>
              <a:t>:  a foster child,</a:t>
            </a:r>
            <a:r>
              <a:rPr lang="en-US" baseline="0"/>
              <a:t> a grandchild, an adopted child, or sometimes a sibling.</a:t>
            </a:r>
            <a:r>
              <a:t> </a:t>
            </a:r>
          </a:p>
        </p:txBody>
      </p:sp>
    </p:spTree>
    <p:extLst>
      <p:ext uri="{BB962C8B-B14F-4D97-AF65-F5344CB8AC3E}">
        <p14:creationId xmlns:p14="http://schemas.microsoft.com/office/powerpoint/2010/main" val="2035055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Becker et al., 2018; </a:t>
            </a:r>
            <a:r>
              <a:rPr lang="en-US" dirty="0" err="1"/>
              <a:t>Ozechowski</a:t>
            </a:r>
            <a:r>
              <a:rPr lang="en-US" dirty="0"/>
              <a:t> &amp; Waldron, 2010).</a:t>
            </a:r>
          </a:p>
          <a:p>
            <a:endParaRPr lang="en-US" dirty="0"/>
          </a:p>
          <a:p>
            <a:r>
              <a:rPr lang="en-US" sz="1200" kern="1200" dirty="0" err="1">
                <a:solidFill>
                  <a:schemeClr val="tx1"/>
                </a:solidFill>
                <a:effectLst/>
                <a:latin typeface="+mn-lt"/>
                <a:ea typeface="+mn-ea"/>
                <a:cs typeface="+mn-cs"/>
              </a:rPr>
              <a:t>Wrape</a:t>
            </a:r>
            <a:r>
              <a:rPr lang="en-US" sz="1200" kern="1200" dirty="0">
                <a:solidFill>
                  <a:schemeClr val="tx1"/>
                </a:solidFill>
                <a:effectLst/>
                <a:latin typeface="+mn-lt"/>
                <a:ea typeface="+mn-ea"/>
                <a:cs typeface="+mn-cs"/>
              </a:rPr>
              <a:t> &amp; McGinn, 2018 – </a:t>
            </a:r>
            <a:r>
              <a:rPr lang="en-US" sz="1200" kern="1200" dirty="0" err="1">
                <a:solidFill>
                  <a:schemeClr val="tx1"/>
                </a:solidFill>
                <a:effectLst/>
                <a:latin typeface="+mn-lt"/>
                <a:ea typeface="+mn-ea"/>
                <a:cs typeface="+mn-cs"/>
              </a:rPr>
              <a:t>differen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tplaces</a:t>
            </a:r>
            <a:endParaRPr lang="en-US" sz="12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MacDonell</a:t>
            </a:r>
            <a:r>
              <a:rPr lang="en-US" sz="1200" b="1" kern="1200" dirty="0">
                <a:solidFill>
                  <a:schemeClr val="tx1"/>
                </a:solidFill>
                <a:effectLst/>
                <a:latin typeface="+mn-lt"/>
                <a:ea typeface="+mn-ea"/>
                <a:cs typeface="+mn-cs"/>
              </a:rPr>
              <a:t> et al 2017</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47</a:t>
            </a:fld>
            <a:endParaRPr lang="en-US"/>
          </a:p>
        </p:txBody>
      </p:sp>
    </p:spTree>
    <p:extLst>
      <p:ext uri="{BB962C8B-B14F-4D97-AF65-F5344CB8AC3E}">
        <p14:creationId xmlns:p14="http://schemas.microsoft.com/office/powerpoint/2010/main" val="2618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Jansen R, Reid M. Communication Technology Use by Caregivers of Adolescents With Mental Health Issues: Systematic Review. JMIR </a:t>
            </a:r>
            <a:r>
              <a:rPr lang="en-US" sz="1200" b="0" i="0" kern="1200" dirty="0" err="1">
                <a:solidFill>
                  <a:schemeClr val="tx1"/>
                </a:solidFill>
                <a:effectLst/>
                <a:latin typeface="+mn-lt"/>
                <a:ea typeface="+mn-ea"/>
                <a:cs typeface="+mn-cs"/>
              </a:rPr>
              <a:t>Mhealth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Uhealth</a:t>
            </a:r>
            <a:r>
              <a:rPr lang="en-US" sz="1200" b="0" i="0" kern="1200" dirty="0">
                <a:solidFill>
                  <a:schemeClr val="tx1"/>
                </a:solidFill>
                <a:effectLst/>
                <a:latin typeface="+mn-lt"/>
                <a:ea typeface="+mn-ea"/>
                <a:cs typeface="+mn-cs"/>
              </a:rPr>
              <a:t>. 2020 Aug 19;8(8):e13179.</a:t>
            </a:r>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48</a:t>
            </a:fld>
            <a:endParaRPr lang="en-US"/>
          </a:p>
        </p:txBody>
      </p:sp>
    </p:spTree>
    <p:extLst>
      <p:ext uri="{BB962C8B-B14F-4D97-AF65-F5344CB8AC3E}">
        <p14:creationId xmlns:p14="http://schemas.microsoft.com/office/powerpoint/2010/main" val="1839840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xfrm>
            <a:off x="1209675" y="685800"/>
            <a:ext cx="4438650" cy="3429000"/>
          </a:xfrm>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lvl="1" indent="0" defTabSz="711200">
              <a:lnSpc>
                <a:spcPct val="90000"/>
              </a:lnSpc>
              <a:spcBef>
                <a:spcPts val="1000"/>
              </a:spcBef>
              <a:defRPr sz="1400"/>
            </a:pPr>
            <a:r>
              <a:rPr lang="en-US" sz="2000" b="0">
                <a:solidFill>
                  <a:schemeClr val="accent1"/>
                </a:solidFill>
              </a:rPr>
              <a:t>The</a:t>
            </a:r>
            <a:r>
              <a:rPr lang="en-US" sz="2000" b="0" baseline="0">
                <a:solidFill>
                  <a:schemeClr val="accent1"/>
                </a:solidFill>
              </a:rPr>
              <a:t> Partnership has built a suite of resources to help parents.</a:t>
            </a:r>
            <a:endParaRPr lang="en-US" sz="2000" b="0">
              <a:solidFill>
                <a:schemeClr val="accent1"/>
              </a:solidFill>
            </a:endParaRPr>
          </a:p>
          <a:p>
            <a:pPr lvl="1" indent="0" defTabSz="711200">
              <a:lnSpc>
                <a:spcPct val="90000"/>
              </a:lnSpc>
              <a:spcBef>
                <a:spcPts val="1000"/>
              </a:spcBef>
              <a:defRPr sz="1400"/>
            </a:pPr>
            <a:endParaRPr lang="en-US" sz="2000" b="1">
              <a:solidFill>
                <a:schemeClr val="accent1"/>
              </a:solidFill>
            </a:endParaRPr>
          </a:p>
          <a:p>
            <a:pPr lvl="1" indent="0" defTabSz="711200">
              <a:lnSpc>
                <a:spcPct val="90000"/>
              </a:lnSpc>
              <a:spcBef>
                <a:spcPts val="1000"/>
              </a:spcBef>
              <a:defRPr sz="1400"/>
            </a:pPr>
            <a:r>
              <a:rPr lang="en-US" sz="2000" b="1">
                <a:solidFill>
                  <a:schemeClr val="accent1"/>
                </a:solidFill>
              </a:rPr>
              <a:t>Helpline</a:t>
            </a:r>
          </a:p>
          <a:p>
            <a:pPr lvl="1" indent="0" defTabSz="711200">
              <a:lnSpc>
                <a:spcPct val="90000"/>
              </a:lnSpc>
              <a:spcBef>
                <a:spcPts val="1000"/>
              </a:spcBef>
              <a:defRPr sz="1400"/>
            </a:pPr>
            <a:r>
              <a:rPr lang="en-US"/>
              <a:t>Support, guidance and resources provided by our bilingual helpline specialists</a:t>
            </a:r>
          </a:p>
          <a:p>
            <a:pPr lvl="1" indent="0" defTabSz="711200">
              <a:lnSpc>
                <a:spcPct val="90000"/>
              </a:lnSpc>
              <a:spcBef>
                <a:spcPts val="1000"/>
              </a:spcBef>
              <a:defRPr sz="1400"/>
            </a:pPr>
            <a:r>
              <a:rPr lang="en-US"/>
              <a:t>Develop a personalized plan for your family</a:t>
            </a:r>
          </a:p>
          <a:p>
            <a:pPr lvl="1" indent="0" defTabSz="711200">
              <a:lnSpc>
                <a:spcPct val="90000"/>
              </a:lnSpc>
              <a:spcBef>
                <a:spcPts val="1000"/>
              </a:spcBef>
              <a:defRPr sz="1400"/>
            </a:pPr>
            <a:endParaRPr lang="en-US"/>
          </a:p>
          <a:p>
            <a:pPr defTabSz="889000">
              <a:lnSpc>
                <a:spcPct val="90000"/>
              </a:lnSpc>
              <a:spcBef>
                <a:spcPts val="800"/>
              </a:spcBef>
              <a:defRPr sz="2000" b="1">
                <a:solidFill>
                  <a:srgbClr val="772583"/>
                </a:solidFill>
              </a:defRPr>
            </a:pPr>
            <a:r>
              <a:rPr lang="en-US"/>
              <a:t>Drugfree.org</a:t>
            </a:r>
          </a:p>
          <a:p>
            <a:pPr lvl="1" indent="0" defTabSz="711200">
              <a:lnSpc>
                <a:spcPct val="90000"/>
              </a:lnSpc>
              <a:spcBef>
                <a:spcPts val="1000"/>
              </a:spcBef>
              <a:defRPr sz="1400"/>
            </a:pPr>
            <a:r>
              <a:rPr lang="en-US"/>
              <a:t>Your source for science-based information and resources to help you help your family</a:t>
            </a:r>
          </a:p>
          <a:p>
            <a:pPr lvl="1" indent="0" defTabSz="711200">
              <a:lnSpc>
                <a:spcPct val="90000"/>
              </a:lnSpc>
              <a:spcBef>
                <a:spcPts val="1000"/>
              </a:spcBef>
              <a:defRPr sz="1400"/>
            </a:pPr>
            <a:r>
              <a:rPr lang="en-US"/>
              <a:t>Find guides, e-books, videos and more</a:t>
            </a:r>
          </a:p>
          <a:p>
            <a:pPr lvl="1" indent="0" defTabSz="711200">
              <a:lnSpc>
                <a:spcPct val="90000"/>
              </a:lnSpc>
              <a:spcBef>
                <a:spcPts val="1000"/>
              </a:spcBef>
              <a:defRPr sz="1400"/>
            </a:pPr>
            <a:endParaRPr lang="en-US"/>
          </a:p>
          <a:p>
            <a:r>
              <a:rPr lang="en-US" b="1"/>
              <a:t>Help &amp; Hope by Text: </a:t>
            </a:r>
            <a:r>
              <a:rPr lang="en-US" b="1" baseline="0"/>
              <a:t> </a:t>
            </a:r>
            <a:r>
              <a:rPr lang="en-US"/>
              <a:t>Receive supportive messages in addition to concrete information and resources sent straight to your mobile device</a:t>
            </a:r>
          </a:p>
          <a:p>
            <a:pPr lvl="1" indent="0" defTabSz="711200">
              <a:lnSpc>
                <a:spcPct val="90000"/>
              </a:lnSpc>
              <a:spcBef>
                <a:spcPts val="1000"/>
              </a:spcBef>
              <a:defRPr sz="1400"/>
            </a:pPr>
            <a:endParaRPr lang="en-US"/>
          </a:p>
          <a:p>
            <a:pPr defTabSz="889000">
              <a:lnSpc>
                <a:spcPct val="90000"/>
              </a:lnSpc>
              <a:spcBef>
                <a:spcPts val="800"/>
              </a:spcBef>
              <a:defRPr sz="2000" b="1">
                <a:solidFill>
                  <a:srgbClr val="772583"/>
                </a:solidFill>
              </a:defRPr>
            </a:pPr>
            <a:r>
              <a:rPr lang="en-US"/>
              <a:t>E-Learning</a:t>
            </a:r>
          </a:p>
          <a:p>
            <a:pPr lvl="1" indent="0" defTabSz="711200">
              <a:lnSpc>
                <a:spcPct val="90000"/>
              </a:lnSpc>
              <a:spcBef>
                <a:spcPts val="1000"/>
              </a:spcBef>
              <a:defRPr sz="1400"/>
            </a:pPr>
            <a:r>
              <a:rPr lang="en-US"/>
              <a:t>A self-paced course that's a playbook for how to handle teen substance use using select parenting tools and strategies</a:t>
            </a:r>
          </a:p>
          <a:p>
            <a:pPr lvl="1" indent="0" defTabSz="711200">
              <a:lnSpc>
                <a:spcPct val="90000"/>
              </a:lnSpc>
              <a:spcBef>
                <a:spcPts val="1000"/>
              </a:spcBef>
              <a:defRPr sz="1400"/>
            </a:pPr>
            <a:r>
              <a:rPr lang="en-US"/>
              <a:t>10 lessons to strengthen parenting skills to address </a:t>
            </a:r>
          </a:p>
          <a:p>
            <a:pPr lvl="1" indent="0" defTabSz="711200">
              <a:lnSpc>
                <a:spcPct val="90000"/>
              </a:lnSpc>
              <a:spcBef>
                <a:spcPts val="1000"/>
              </a:spcBef>
              <a:defRPr sz="1400"/>
            </a:pPr>
            <a:endParaRPr lang="en-US"/>
          </a:p>
          <a:p>
            <a:pPr defTabSz="889000">
              <a:lnSpc>
                <a:spcPct val="90000"/>
              </a:lnSpc>
              <a:spcBef>
                <a:spcPts val="800"/>
              </a:spcBef>
              <a:defRPr sz="2000" b="1">
                <a:solidFill>
                  <a:srgbClr val="772583"/>
                </a:solidFill>
              </a:defRPr>
            </a:pPr>
            <a:r>
              <a:rPr lang="en-US"/>
              <a:t>Peer Parent Coaching</a:t>
            </a:r>
          </a:p>
          <a:p>
            <a:pPr lvl="1" indent="0" defTabSz="711200">
              <a:lnSpc>
                <a:spcPct val="90000"/>
              </a:lnSpc>
              <a:spcBef>
                <a:spcPts val="1000"/>
              </a:spcBef>
              <a:defRPr sz="1400"/>
            </a:pPr>
            <a:r>
              <a:rPr lang="en-US"/>
              <a:t>Parents work one-on-one, by phone, with a peer parent coach who has been there and can relate to what you’re experiencing</a:t>
            </a:r>
          </a:p>
          <a:p>
            <a:pPr lvl="1" indent="0" defTabSz="711200">
              <a:lnSpc>
                <a:spcPct val="90000"/>
              </a:lnSpc>
              <a:spcBef>
                <a:spcPts val="1000"/>
              </a:spcBef>
              <a:defRPr sz="1400"/>
            </a:pPr>
            <a:endParaRPr lang="en-US"/>
          </a:p>
          <a:p>
            <a:pPr defTabSz="889000">
              <a:lnSpc>
                <a:spcPct val="90000"/>
              </a:lnSpc>
              <a:spcBef>
                <a:spcPts val="800"/>
              </a:spcBef>
              <a:defRPr sz="2000" b="1">
                <a:solidFill>
                  <a:srgbClr val="772583"/>
                </a:solidFill>
              </a:defRPr>
            </a:pPr>
            <a:r>
              <a:rPr lang="en-US"/>
              <a:t>Online Support Community</a:t>
            </a:r>
          </a:p>
          <a:p>
            <a:pPr lvl="1" indent="0" defTabSz="711200">
              <a:lnSpc>
                <a:spcPct val="90000"/>
              </a:lnSpc>
              <a:spcBef>
                <a:spcPts val="1000"/>
              </a:spcBef>
              <a:defRPr sz="1400"/>
            </a:pPr>
            <a:r>
              <a:rPr lang="en-US"/>
              <a:t>Live online gatherings hosted by Peer Parent Coaches</a:t>
            </a:r>
          </a:p>
          <a:p>
            <a:pPr lvl="1" indent="0" defTabSz="711200">
              <a:lnSpc>
                <a:spcPct val="90000"/>
              </a:lnSpc>
              <a:spcBef>
                <a:spcPts val="1000"/>
              </a:spcBef>
              <a:defRPr sz="1400"/>
            </a:pPr>
            <a:r>
              <a:rPr lang="en-US"/>
              <a:t>Opportunity to find support and connection</a:t>
            </a:r>
          </a:p>
          <a:p>
            <a:pPr lvl="1" indent="0" defTabSz="711200">
              <a:lnSpc>
                <a:spcPct val="90000"/>
              </a:lnSpc>
              <a:spcBef>
                <a:spcPts val="1000"/>
              </a:spcBef>
              <a:defRPr sz="1400"/>
            </a:pPr>
            <a:endParaRPr lang="en-US"/>
          </a:p>
          <a:p>
            <a:endParaRPr/>
          </a:p>
        </p:txBody>
      </p:sp>
    </p:spTree>
    <p:extLst>
      <p:ext uri="{BB962C8B-B14F-4D97-AF65-F5344CB8AC3E}">
        <p14:creationId xmlns:p14="http://schemas.microsoft.com/office/powerpoint/2010/main" val="492276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211263" y="685800"/>
            <a:ext cx="443706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1" name="Shape 201"/>
          <p:cNvSpPr txBox="1">
            <a:spLocks noGrp="1"/>
          </p:cNvSpPr>
          <p:nvPr>
            <p:ph type="body" idx="1"/>
          </p:nvPr>
        </p:nvSpPr>
        <p:spPr>
          <a:xfrm>
            <a:off x="685800" y="4343399"/>
            <a:ext cx="5486400" cy="4114800"/>
          </a:xfrm>
          <a:prstGeom prst="rect">
            <a:avLst/>
          </a:prstGeom>
          <a:noFill/>
          <a:ln>
            <a:noFill/>
          </a:ln>
        </p:spPr>
        <p:txBody>
          <a:bodyPr lIns="91325" tIns="45650" rIns="91325" bIns="4565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Text messaging</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Health </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Parenting</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Kids</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Risk behaviors </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Schools</a:t>
            </a:r>
          </a:p>
          <a:p>
            <a:pPr marL="0" marR="0" lvl="0" indent="0" algn="l" rtl="0">
              <a:spcBef>
                <a:spcPts val="400"/>
              </a:spcBef>
              <a:spcAft>
                <a:spcPts val="0"/>
              </a:spcAft>
              <a:buSzPct val="25000"/>
              <a:buNone/>
            </a:pPr>
            <a:r>
              <a:rPr lang="en-US" sz="1200" b="0" i="0" u="none" strike="noStrike" cap="none" dirty="0">
                <a:solidFill>
                  <a:schemeClr val="dk1"/>
                </a:solidFill>
                <a:latin typeface="Arial"/>
                <a:ea typeface="Arial"/>
                <a:cs typeface="Arial"/>
                <a:sym typeface="Arial"/>
              </a:rPr>
              <a:t>Teachers</a:t>
            </a:r>
          </a:p>
          <a:p>
            <a:pPr marL="0" marR="0" lvl="0" indent="0" algn="l" rtl="0">
              <a:spcBef>
                <a:spcPts val="40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202" name="Shape 202"/>
          <p:cNvSpPr txBox="1">
            <a:spLocks noGrp="1"/>
          </p:cNvSpPr>
          <p:nvPr>
            <p:ph type="sldNum" idx="12"/>
          </p:nvPr>
        </p:nvSpPr>
        <p:spPr>
          <a:xfrm>
            <a:off x="3884613" y="8685213"/>
            <a:ext cx="2971800" cy="457200"/>
          </a:xfrm>
          <a:prstGeom prst="rect">
            <a:avLst/>
          </a:prstGeom>
          <a:noFill/>
          <a:ln>
            <a:noFill/>
          </a:ln>
        </p:spPr>
        <p:txBody>
          <a:bodyPr lIns="91325" tIns="45650" rIns="91325" bIns="45650" anchor="b" anchorCtr="0">
            <a:noAutofit/>
          </a:bodyPr>
          <a:lstStyle/>
          <a:p>
            <a:pPr marL="0" marR="0" lvl="0" indent="0" algn="r" defTabSz="914400" rtl="0" eaLnBrk="1" fontAlgn="base"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base" latinLnBrk="0" hangingPunct="1">
                <a:lnSpc>
                  <a:spcPct val="100000"/>
                </a:lnSpc>
                <a:spcBef>
                  <a:spcPts val="0"/>
                </a:spcBef>
                <a:spcAft>
                  <a:spcPts val="0"/>
                </a:spcAft>
                <a:buClrTx/>
                <a:buSzPct val="25000"/>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661291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a:t>People come to us through multiple channels, represented here by the green rectangles. All of these channels are integrated into one piece of technology on our end, through a program that we call the Platform.</a:t>
            </a:r>
          </a:p>
          <a:p>
            <a:r>
              <a:rPr lang="en-US" dirty="0"/>
              <a:t>No matter how the families connect with us, our Helpline Specialists or our Parent Coaches are seeing this information in the same interface. In addition, all of the data are being collected in one location and we can easily use this to analyze outcomes.</a:t>
            </a:r>
          </a:p>
          <a:p>
            <a:r>
              <a:rPr lang="en-US" dirty="0"/>
              <a:t>One of the most important things about our system is that it allows families to adapt our support to wherever they are in their help-seeking journey, we “meet the family where the family is.”</a:t>
            </a:r>
          </a:p>
          <a:p>
            <a:r>
              <a:rPr lang="en-US" dirty="0"/>
              <a:t>A parent who prefers a low-threshold engagement with us can download an e-Book from our website without ever engaging with a live human being. A parent who wants to chat with a Helpline Specialist, a professional clinician, in real time can do that via text or Facebook Messenger. A parent who prefers a group format for support can join our Online Learning Community. A parent who wants a one-on-one experience with a Peer Parent Coach can receive support from a peer in this particular way. They look at our menu of options and choose the service or services that are the right fit for them.</a:t>
            </a:r>
          </a:p>
          <a:p>
            <a:endParaRPr lang="en-US" dirty="0"/>
          </a:p>
        </p:txBody>
      </p:sp>
      <p:sp>
        <p:nvSpPr>
          <p:cNvPr id="4" name="Slide Number Placeholder 3"/>
          <p:cNvSpPr>
            <a:spLocks noGrp="1"/>
          </p:cNvSpPr>
          <p:nvPr>
            <p:ph type="sldNum" sz="quarter" idx="10"/>
          </p:nvPr>
        </p:nvSpPr>
        <p:spPr/>
        <p:txBody>
          <a:bodyPr/>
          <a:lstStyle/>
          <a:p>
            <a:fld id="{699CA44E-F752-4A4C-8A02-418A551AA5F5}" type="slidenum">
              <a:rPr lang="en-US" smtClean="0"/>
              <a:t>53</a:t>
            </a:fld>
            <a:endParaRPr lang="en-US" dirty="0"/>
          </a:p>
        </p:txBody>
      </p:sp>
    </p:spTree>
    <p:extLst>
      <p:ext uri="{BB962C8B-B14F-4D97-AF65-F5344CB8AC3E}">
        <p14:creationId xmlns:p14="http://schemas.microsoft.com/office/powerpoint/2010/main" val="238213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a:t>Shankar</a:t>
            </a:r>
          </a:p>
        </p:txBody>
      </p:sp>
      <p:sp>
        <p:nvSpPr>
          <p:cNvPr id="4" name="Slide Number Placeholder 3"/>
          <p:cNvSpPr>
            <a:spLocks noGrp="1"/>
          </p:cNvSpPr>
          <p:nvPr>
            <p:ph type="sldNum" sz="quarter" idx="5"/>
          </p:nvPr>
        </p:nvSpPr>
        <p:spPr/>
        <p:txBody>
          <a:bodyPr/>
          <a:lstStyle/>
          <a:p>
            <a:fld id="{AA0180D3-0F56-384E-B0D2-068EBB47534E}" type="slidenum">
              <a:rPr lang="en-US" smtClean="0"/>
              <a:t>54</a:t>
            </a:fld>
            <a:endParaRPr lang="en-US"/>
          </a:p>
        </p:txBody>
      </p:sp>
    </p:spTree>
    <p:extLst>
      <p:ext uri="{BB962C8B-B14F-4D97-AF65-F5344CB8AC3E}">
        <p14:creationId xmlns:p14="http://schemas.microsoft.com/office/powerpoint/2010/main" val="185210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4788" y="1162050"/>
            <a:ext cx="406082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514254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62</a:t>
            </a:fld>
            <a:endParaRPr lang="en-US"/>
          </a:p>
        </p:txBody>
      </p:sp>
    </p:spTree>
    <p:extLst>
      <p:ext uri="{BB962C8B-B14F-4D97-AF65-F5344CB8AC3E}">
        <p14:creationId xmlns:p14="http://schemas.microsoft.com/office/powerpoint/2010/main" val="1852237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dirty="0"/>
              <a:t>To augment the information provided today, you can check out these additional resources </a:t>
            </a:r>
            <a:r>
              <a:rPr lang="en-US" baseline="0" dirty="0"/>
              <a:t>from the ATTC and PTTC Networks.</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5083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915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dirty="0"/>
              <a:t>Y</a:t>
            </a:r>
            <a:r>
              <a:rPr lang="en-US" sz="1800" dirty="0"/>
              <a:t>ou can also </a:t>
            </a:r>
            <a:r>
              <a:rPr lang="en-US" sz="1800" baseline="0" dirty="0"/>
              <a:t>keep in touch with  ATTC, NORC and AMERSA via their newsletters and social media. Sign up now for monthly emails and follow them on Twitter and Facebook. </a:t>
            </a:r>
            <a:endParaRPr lang="en-US" sz="1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3176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0868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04271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with that, I thank you so much for attending and will now conclude today’s webinar. </a:t>
            </a:r>
            <a:r>
              <a:rPr lang="en-US"/>
              <a:t>We hope you will view all of the episodes in this Transitional Age Youth series. </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68</a:t>
            </a:fld>
            <a:endParaRPr lang="en-US"/>
          </a:p>
        </p:txBody>
      </p:sp>
    </p:spTree>
    <p:extLst>
      <p:ext uri="{BB962C8B-B14F-4D97-AF65-F5344CB8AC3E}">
        <p14:creationId xmlns:p14="http://schemas.microsoft.com/office/powerpoint/2010/main" val="126499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webinar presenter is Fred Muench. Dr. Muench </a:t>
            </a:r>
            <a:r>
              <a:rPr lang="en-US" sz="1200" kern="1200" dirty="0">
                <a:solidFill>
                  <a:schemeClr val="tx1"/>
                </a:solidFill>
                <a:effectLst/>
                <a:latin typeface="+mn-lt"/>
                <a:ea typeface="+mn-ea"/>
                <a:cs typeface="+mn-cs"/>
              </a:rPr>
              <a:t>is a clinical psychologist and the President of The Partnership to End Addiction. His focus is on building and testing digital interventions to prevent problem substance use and treat addiction in real-world settings for young people and their concerned others. Fred has been the PI on multiple behavioral health grants from NIAAA, NIDA, FDA, RWJF Pioneer, Upswing, Twilio, and many others to improve behavioral health outcomes using technology.</a:t>
            </a:r>
            <a:r>
              <a:rPr lang="en-US" dirty="0">
                <a:effectLst/>
              </a:rPr>
              <a:t>  It is my pleasure to introduce Fred Muench.</a:t>
            </a:r>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5</a:t>
            </a:fld>
            <a:endParaRPr lang="en-US"/>
          </a:p>
        </p:txBody>
      </p:sp>
    </p:spTree>
    <p:extLst>
      <p:ext uri="{BB962C8B-B14F-4D97-AF65-F5344CB8AC3E}">
        <p14:creationId xmlns:p14="http://schemas.microsoft.com/office/powerpoint/2010/main" val="385480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a:t>So,</a:t>
            </a:r>
            <a:r>
              <a:rPr lang="en-US" baseline="0"/>
              <a:t> who are we, at the Partnership to End Addiction?</a:t>
            </a:r>
          </a:p>
          <a:p>
            <a:endParaRPr lang="en-US" baseline="0"/>
          </a:p>
          <a:p>
            <a:r>
              <a:rPr lang="en-US" baseline="0"/>
              <a:t>We are a national </a:t>
            </a:r>
            <a:r>
              <a:rPr lang="en-US"/>
              <a:t>nonprofit</a:t>
            </a:r>
            <a:r>
              <a:rPr lang="en-US" baseline="0"/>
              <a:t> that </a:t>
            </a:r>
            <a:r>
              <a:rPr lang="en-US"/>
              <a:t>exists to:</a:t>
            </a:r>
          </a:p>
          <a:p>
            <a:pPr marL="171450" indent="-171450">
              <a:buFont typeface="Arial" panose="020B0604020202020204" pitchFamily="34" charset="0"/>
              <a:buChar char="•"/>
            </a:pPr>
            <a:r>
              <a:rPr lang="en-US"/>
              <a:t>Empower families – We believe that families</a:t>
            </a:r>
            <a:r>
              <a:rPr lang="en-US" baseline="0"/>
              <a:t> can be the key to preventing substance use and helping a loved one get healthy</a:t>
            </a:r>
            <a:r>
              <a:rPr lang="en-US"/>
              <a:t>.</a:t>
            </a:r>
          </a:p>
          <a:p>
            <a:pPr marL="171450" indent="-171450">
              <a:buFont typeface="Arial" panose="020B0604020202020204" pitchFamily="34" charset="0"/>
              <a:buChar char="•"/>
            </a:pPr>
            <a:r>
              <a:rPr lang="en-US"/>
              <a:t>Advance effective care – Good, effective substance use prevention and treatment are based</a:t>
            </a:r>
            <a:r>
              <a:rPr lang="en-US" baseline="0"/>
              <a:t> in science.</a:t>
            </a:r>
            <a:r>
              <a:rPr lang="en-US"/>
              <a:t> </a:t>
            </a:r>
            <a:r>
              <a:rPr lang="en-US" baseline="0"/>
              <a:t> We work to advance that science.</a:t>
            </a:r>
            <a:endParaRPr lang="en-US"/>
          </a:p>
          <a:p>
            <a:pPr marL="171450" indent="-171450">
              <a:buFont typeface="Arial" panose="020B0604020202020204" pitchFamily="34" charset="0"/>
              <a:buChar char="•"/>
            </a:pPr>
            <a:r>
              <a:rPr lang="en-US"/>
              <a:t>Shape public policy – Substance use – like other health conditions – is directly</a:t>
            </a:r>
            <a:r>
              <a:rPr lang="en-US" baseline="0"/>
              <a:t> affected by the decisions of those in government.</a:t>
            </a:r>
            <a:r>
              <a:rPr lang="en-US"/>
              <a:t> </a:t>
            </a:r>
            <a:r>
              <a:rPr lang="en-US" baseline="0"/>
              <a:t> We work to have a positive impact on </a:t>
            </a:r>
            <a:r>
              <a:rPr lang="en-US"/>
              <a:t>policymakers' choices</a:t>
            </a:r>
            <a:r>
              <a:rPr lang="en-US" baseline="0"/>
              <a:t>.</a:t>
            </a:r>
            <a:endParaRPr lang="en-US"/>
          </a:p>
          <a:p>
            <a:pPr marL="171450" indent="-171450">
              <a:buFont typeface="Arial" panose="020B0604020202020204" pitchFamily="34" charset="0"/>
              <a:buChar char="•"/>
            </a:pPr>
            <a:r>
              <a:rPr lang="en-US"/>
              <a:t>Change culture – Unlike many other health conditions, stigma</a:t>
            </a:r>
            <a:r>
              <a:rPr lang="en-US" baseline="0"/>
              <a:t> exists around substance use.</a:t>
            </a:r>
            <a:r>
              <a:rPr lang="en-US"/>
              <a:t> </a:t>
            </a:r>
            <a:r>
              <a:rPr lang="en-US" baseline="0"/>
              <a:t> We work to change culture to end stigma and remove obstacles to seeking support.</a:t>
            </a:r>
            <a:endParaRPr lang="en-US"/>
          </a:p>
          <a:p>
            <a:endParaRPr lang="en-US"/>
          </a:p>
          <a:p>
            <a:pPr marL="0" indent="0">
              <a:buClrTx/>
              <a:buSzTx/>
              <a:buFontTx/>
              <a:buNone/>
              <a:defRPr b="1">
                <a:solidFill>
                  <a:srgbClr val="772583"/>
                </a:solidFill>
              </a:defRPr>
            </a:pPr>
            <a:r>
              <a:rPr lang="en-US"/>
              <a:t>I</a:t>
            </a:r>
            <a:r>
              <a:rPr lang="en-US" baseline="0"/>
              <a:t>n short, </a:t>
            </a:r>
            <a:r>
              <a:rPr lang="en-US"/>
              <a:t>we help the helpers &amp; help families find answers</a:t>
            </a:r>
          </a:p>
          <a:p>
            <a:endParaRPr lang="en-US"/>
          </a:p>
        </p:txBody>
      </p:sp>
    </p:spTree>
    <p:extLst>
      <p:ext uri="{BB962C8B-B14F-4D97-AF65-F5344CB8AC3E}">
        <p14:creationId xmlns:p14="http://schemas.microsoft.com/office/powerpoint/2010/main" val="323710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https://en.wikipedia.org/wiki/Technology</a:t>
            </a:r>
          </a:p>
          <a:p>
            <a:endParaRPr lang="en-US" dirty="0"/>
          </a:p>
        </p:txBody>
      </p:sp>
      <p:sp>
        <p:nvSpPr>
          <p:cNvPr id="4" name="Slide Number Placeholder 3"/>
          <p:cNvSpPr>
            <a:spLocks noGrp="1"/>
          </p:cNvSpPr>
          <p:nvPr>
            <p:ph type="sldNum" sz="quarter" idx="5"/>
          </p:nvPr>
        </p:nvSpPr>
        <p:spPr/>
        <p:txBody>
          <a:bodyPr/>
          <a:lstStyle/>
          <a:p>
            <a:fld id="{544A6B04-7B34-41D6-9E03-DD7A6BD8CA23}" type="slidenum">
              <a:rPr lang="en-US" smtClean="0"/>
              <a:t>9</a:t>
            </a:fld>
            <a:endParaRPr lang="en-US"/>
          </a:p>
        </p:txBody>
      </p:sp>
    </p:spTree>
    <p:extLst>
      <p:ext uri="{BB962C8B-B14F-4D97-AF65-F5344CB8AC3E}">
        <p14:creationId xmlns:p14="http://schemas.microsoft.com/office/powerpoint/2010/main" val="91763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barrier</a:t>
            </a:r>
          </a:p>
          <a:p>
            <a:r>
              <a:rPr lang="en-US" dirty="0"/>
              <a:t>Then – what do you want do </a:t>
            </a:r>
          </a:p>
          <a:p>
            <a:r>
              <a:rPr lang="en-US" dirty="0"/>
              <a:t>Then how can tech help</a:t>
            </a:r>
          </a:p>
          <a:p>
            <a:r>
              <a:rPr lang="en-US" dirty="0"/>
              <a:t>Then what is the best medium</a:t>
            </a:r>
          </a:p>
        </p:txBody>
      </p:sp>
      <p:sp>
        <p:nvSpPr>
          <p:cNvPr id="4" name="Slide Number Placeholder 3"/>
          <p:cNvSpPr>
            <a:spLocks noGrp="1"/>
          </p:cNvSpPr>
          <p:nvPr>
            <p:ph type="sldNum" sz="quarter" idx="5"/>
          </p:nvPr>
        </p:nvSpPr>
        <p:spPr/>
        <p:txBody>
          <a:bodyPr/>
          <a:lstStyle/>
          <a:p>
            <a:fld id="{544A6B04-7B34-41D6-9E03-DD7A6BD8CA23}" type="slidenum">
              <a:rPr lang="en-US" smtClean="0"/>
              <a:t>11</a:t>
            </a:fld>
            <a:endParaRPr lang="en-US"/>
          </a:p>
        </p:txBody>
      </p:sp>
    </p:spTree>
    <p:extLst>
      <p:ext uri="{BB962C8B-B14F-4D97-AF65-F5344CB8AC3E}">
        <p14:creationId xmlns:p14="http://schemas.microsoft.com/office/powerpoint/2010/main" val="381932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xfrm>
            <a:off x="1209675" y="685800"/>
            <a:ext cx="4438650" cy="3429000"/>
          </a:xfrm>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rPr lang="en-US">
                <a:solidFill>
                  <a:schemeClr val="tx1"/>
                </a:solidFill>
              </a:rPr>
              <a:t>This is how we think about and define the continuum of substance use. </a:t>
            </a:r>
            <a:endParaRPr lang="en-US">
              <a:solidFill>
                <a:schemeClr val="tx1"/>
              </a:solidFill>
              <a:latin typeface="Calibri"/>
              <a:cs typeface="Calibri"/>
            </a:endParaRPr>
          </a:p>
          <a:p>
            <a:endParaRPr lang="en-US">
              <a:solidFill>
                <a:schemeClr val="tx1"/>
              </a:solidFill>
            </a:endParaRPr>
          </a:p>
          <a:p>
            <a:pPr>
              <a:lnSpc>
                <a:spcPct val="90000"/>
              </a:lnSpc>
              <a:defRPr sz="2000" b="1">
                <a:solidFill>
                  <a:schemeClr val="accent2"/>
                </a:solidFill>
              </a:defRPr>
            </a:pPr>
            <a:r>
              <a:rPr lang="en-US">
                <a:solidFill>
                  <a:schemeClr val="tx1"/>
                </a:solidFill>
              </a:rPr>
              <a:t>It's important to note that every family is different: Even within a family, different kids may be in different places</a:t>
            </a:r>
          </a:p>
          <a:p>
            <a:endParaRPr lang="en-US">
              <a:solidFill>
                <a:schemeClr val="tx1"/>
              </a:solidFill>
            </a:endParaRPr>
          </a:p>
          <a:p>
            <a:pPr>
              <a:spcBef>
                <a:spcPts val="1400"/>
              </a:spcBef>
              <a:defRPr sz="2000"/>
            </a:pPr>
            <a:r>
              <a:rPr lang="en-US" b="1">
                <a:solidFill>
                  <a:schemeClr val="tx1"/>
                </a:solidFill>
              </a:rPr>
              <a:t>Early Childhood:</a:t>
            </a:r>
            <a:r>
              <a:rPr lang="en-US">
                <a:solidFill>
                  <a:schemeClr val="tx1"/>
                </a:solidFill>
              </a:rPr>
              <a:t> Getting a healthy start </a:t>
            </a:r>
          </a:p>
          <a:p>
            <a:pPr>
              <a:spcBef>
                <a:spcPts val="1400"/>
              </a:spcBef>
              <a:defRPr sz="2000"/>
            </a:pPr>
            <a:r>
              <a:rPr lang="en-US" b="1">
                <a:solidFill>
                  <a:schemeClr val="tx1"/>
                </a:solidFill>
              </a:rPr>
              <a:t>Non-Use:</a:t>
            </a:r>
            <a:r>
              <a:rPr lang="en-US">
                <a:solidFill>
                  <a:schemeClr val="tx1"/>
                </a:solidFill>
              </a:rPr>
              <a:t> Not using substances</a:t>
            </a:r>
          </a:p>
          <a:p>
            <a:pPr>
              <a:spcBef>
                <a:spcPts val="1400"/>
              </a:spcBef>
              <a:defRPr sz="2000"/>
            </a:pPr>
            <a:r>
              <a:rPr lang="en-US" b="1">
                <a:solidFill>
                  <a:schemeClr val="tx1"/>
                </a:solidFill>
              </a:rPr>
              <a:t>Non-Pattern Use:</a:t>
            </a:r>
            <a:r>
              <a:rPr lang="en-US">
                <a:solidFill>
                  <a:schemeClr val="tx1"/>
                </a:solidFill>
              </a:rPr>
              <a:t> Experimentation</a:t>
            </a:r>
          </a:p>
          <a:p>
            <a:pPr>
              <a:spcBef>
                <a:spcPts val="1400"/>
              </a:spcBef>
              <a:defRPr sz="2000"/>
            </a:pPr>
            <a:r>
              <a:rPr lang="en-US" b="1">
                <a:solidFill>
                  <a:schemeClr val="tx1"/>
                </a:solidFill>
              </a:rPr>
              <a:t>Pattern Use:</a:t>
            </a:r>
            <a:r>
              <a:rPr lang="en-US">
                <a:solidFill>
                  <a:schemeClr val="tx1"/>
                </a:solidFill>
              </a:rPr>
              <a:t> Using substances on a regular basis </a:t>
            </a:r>
          </a:p>
          <a:p>
            <a:pPr>
              <a:spcBef>
                <a:spcPts val="1400"/>
              </a:spcBef>
              <a:defRPr sz="2000"/>
            </a:pPr>
            <a:r>
              <a:rPr lang="en-US" b="1">
                <a:solidFill>
                  <a:schemeClr val="tx1"/>
                </a:solidFill>
              </a:rPr>
              <a:t>Problem Pattern Use:</a:t>
            </a:r>
            <a:r>
              <a:rPr lang="en-US">
                <a:solidFill>
                  <a:schemeClr val="tx1"/>
                </a:solidFill>
              </a:rPr>
              <a:t> Habitual substance use despite bad things happening</a:t>
            </a:r>
          </a:p>
          <a:p>
            <a:pPr>
              <a:spcBef>
                <a:spcPts val="1400"/>
              </a:spcBef>
              <a:defRPr sz="2000"/>
            </a:pPr>
            <a:r>
              <a:rPr lang="en-US" b="1">
                <a:solidFill>
                  <a:schemeClr val="tx1"/>
                </a:solidFill>
              </a:rPr>
              <a:t>Addiction:</a:t>
            </a:r>
            <a:r>
              <a:rPr lang="en-US">
                <a:solidFill>
                  <a:schemeClr val="tx1"/>
                </a:solidFill>
              </a:rPr>
              <a:t> Risky use, often resulting in relationship problems, neglect of major roles and physical symptoms</a:t>
            </a:r>
          </a:p>
          <a:p>
            <a:pPr>
              <a:spcBef>
                <a:spcPts val="1400"/>
              </a:spcBef>
              <a:defRPr sz="2000"/>
            </a:pPr>
            <a:r>
              <a:rPr lang="en-US" b="1">
                <a:solidFill>
                  <a:schemeClr val="tx1"/>
                </a:solidFill>
              </a:rPr>
              <a:t>Recovery:</a:t>
            </a:r>
            <a:r>
              <a:rPr lang="en-US">
                <a:solidFill>
                  <a:schemeClr val="tx1"/>
                </a:solidFill>
              </a:rPr>
              <a:t> Not using substances or using without negative consequences</a:t>
            </a:r>
          </a:p>
          <a:p>
            <a:endParaRPr lang="en-US">
              <a:solidFill>
                <a:schemeClr val="tx1"/>
              </a:solidFill>
            </a:endParaRPr>
          </a:p>
          <a:p>
            <a:r>
              <a:rPr lang="en-US">
                <a:solidFill>
                  <a:schemeClr val="tx1"/>
                </a:solidFill>
              </a:rPr>
              <a:t>Regardless of where you and your child are on the continuum of substance use and addiction  – from it not even being a concern at all to it dominating your every waking thought – we're here to help.</a:t>
            </a:r>
          </a:p>
        </p:txBody>
      </p:sp>
    </p:spTree>
    <p:extLst>
      <p:ext uri="{BB962C8B-B14F-4D97-AF65-F5344CB8AC3E}">
        <p14:creationId xmlns:p14="http://schemas.microsoft.com/office/powerpoint/2010/main" val="330672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6450" y="1095755"/>
            <a:ext cx="8445500" cy="584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656844" y="5273040"/>
            <a:ext cx="8744711" cy="12458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2345533-9EF8-4F8C-8ADC-1DFC348A25E9}" type="datetime1">
              <a:rPr lang="en-US" smtClean="0"/>
              <a:t>4/8/21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21AB099-C7FF-4E23-AC6B-77C67F7F3795}" type="datetime1">
              <a:rPr lang="en-US" smtClean="0"/>
              <a:t>4/8/21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48105" y="2457450"/>
            <a:ext cx="3555491" cy="209626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628B45-0970-48FE-9EFB-3AFB7B0D6A49}" type="datetime1">
              <a:rPr lang="en-US" smtClean="0"/>
              <a:t>4/8/21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F737AAF-2E0D-4239-B442-3AADC5CF11BF}" type="datetime1">
              <a:rPr lang="en-US" smtClean="0"/>
              <a:t>4/8/21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88B3A81-704B-4E6C-8054-48F308662049}" type="datetime1">
              <a:rPr lang="en-US" smtClean="0"/>
              <a:t>4/8/21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wo-line Title and Content">
    <p:spTree>
      <p:nvGrpSpPr>
        <p:cNvPr id="1" name=""/>
        <p:cNvGrpSpPr/>
        <p:nvPr/>
      </p:nvGrpSpPr>
      <p:grpSpPr>
        <a:xfrm>
          <a:off x="0" y="0"/>
          <a:ext cx="0" cy="0"/>
          <a:chOff x="0" y="0"/>
          <a:chExt cx="0" cy="0"/>
        </a:xfrm>
      </p:grpSpPr>
      <p:sp>
        <p:nvSpPr>
          <p:cNvPr id="76" name="CLICK TO EDIT MASTER TITLE STYLE – FONT SIZE IS 28 WHEN THERE ARE TWO LINES IN THE SLIDE TITLE"/>
          <p:cNvSpPr txBox="1">
            <a:spLocks noGrp="1"/>
          </p:cNvSpPr>
          <p:nvPr>
            <p:ph type="title" hasCustomPrompt="1"/>
          </p:nvPr>
        </p:nvSpPr>
        <p:spPr>
          <a:xfrm>
            <a:off x="842390" y="605535"/>
            <a:ext cx="8373618" cy="710964"/>
          </a:xfrm>
          <a:prstGeom prst="rect">
            <a:avLst/>
          </a:prstGeom>
        </p:spPr>
        <p:txBody>
          <a:bodyPr/>
          <a:lstStyle>
            <a:lvl1pPr>
              <a:defRPr sz="2310"/>
            </a:lvl1pPr>
          </a:lstStyle>
          <a:p>
            <a:r>
              <a:t>CLICK TO EDIT MASTER TITLE STYLE – FONT SIZE IS 28 WHEN THERE ARE TWO LINES IN THE SLIDE TITLE</a:t>
            </a:r>
          </a:p>
        </p:txBody>
      </p:sp>
      <p:sp>
        <p:nvSpPr>
          <p:cNvPr id="77" name="Body Level One…"/>
          <p:cNvSpPr txBox="1">
            <a:spLocks noGrp="1"/>
          </p:cNvSpPr>
          <p:nvPr>
            <p:ph type="body" idx="1" hasCustomPrompt="1"/>
          </p:nvPr>
        </p:nvSpPr>
        <p:spPr>
          <a:xfrm>
            <a:off x="956563" y="2293620"/>
            <a:ext cx="5010150" cy="1477328"/>
          </a:xfrm>
          <a:prstGeom prst="rect">
            <a:avLst/>
          </a:prstGeom>
        </p:spPr>
        <p:txBody>
          <a:bodyPr/>
          <a:lstStyle/>
          <a:p>
            <a:r>
              <a:t>Click to edit master text styles</a:t>
            </a:r>
          </a:p>
          <a:p>
            <a:pPr lvl="1"/>
            <a:endParaRPr/>
          </a:p>
          <a:p>
            <a:pPr lvl="2"/>
            <a:endParaRPr/>
          </a:p>
          <a:p>
            <a:pPr lvl="3"/>
            <a:endParaRPr/>
          </a:p>
          <a:p>
            <a:pPr lvl="4"/>
            <a:endParaRPr/>
          </a:p>
        </p:txBody>
      </p:sp>
      <p:sp>
        <p:nvSpPr>
          <p:cNvPr id="78" name="Slide Number"/>
          <p:cNvSpPr txBox="1">
            <a:spLocks noGrp="1"/>
          </p:cNvSpPr>
          <p:nvPr>
            <p:ph type="sldNum" sz="quarter" idx="2"/>
          </p:nvPr>
        </p:nvSpPr>
        <p:spPr>
          <a:xfrm>
            <a:off x="7242048" y="7228332"/>
            <a:ext cx="2313432" cy="27699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328980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4667" y="1556281"/>
            <a:ext cx="9052560" cy="903182"/>
          </a:xfrm>
        </p:spPr>
        <p:txBody>
          <a:bodyPr>
            <a:noAutofit/>
          </a:bodyPr>
          <a:lstStyle>
            <a:lvl1pPr>
              <a:defRPr sz="3630" b="0">
                <a:solidFill>
                  <a:schemeClr val="accent1"/>
                </a:solidFill>
              </a:defRPr>
            </a:lvl1pPr>
          </a:lstStyle>
          <a:p>
            <a:r>
              <a:rPr lang="en-US" dirty="0"/>
              <a:t>Today’s Agenda</a:t>
            </a:r>
          </a:p>
        </p:txBody>
      </p:sp>
      <p:sp>
        <p:nvSpPr>
          <p:cNvPr id="9" name="Content Placeholder 8"/>
          <p:cNvSpPr>
            <a:spLocks noGrp="1"/>
          </p:cNvSpPr>
          <p:nvPr>
            <p:ph sz="quarter" idx="12"/>
          </p:nvPr>
        </p:nvSpPr>
        <p:spPr>
          <a:xfrm>
            <a:off x="502920" y="2590800"/>
            <a:ext cx="9052560" cy="4145280"/>
          </a:xfrm>
        </p:spPr>
        <p:txBody>
          <a:bodyPr>
            <a:noAutofit/>
          </a:bodyPr>
          <a:lstStyle>
            <a:lvl1pPr marL="282893" indent="-282893">
              <a:buFont typeface="+mj-lt"/>
              <a:buAutoNum type="arabicPeriod"/>
              <a:defRPr sz="2310" baseline="0">
                <a:solidFill>
                  <a:schemeClr val="accent1"/>
                </a:solidFill>
              </a:defRPr>
            </a:lvl1pPr>
            <a:lvl2pPr marL="518636" indent="-234434">
              <a:buFont typeface="Arial" panose="020B0604020202020204" pitchFamily="34" charset="0"/>
              <a:buChar char="•"/>
              <a:defRPr sz="2310">
                <a:solidFill>
                  <a:schemeClr val="accent1"/>
                </a:solidFill>
              </a:defRPr>
            </a:lvl2pPr>
            <a:lvl3pPr marL="520522" indent="-233858">
              <a:buFont typeface="Arial" panose="020B0604020202020204" pitchFamily="34" charset="0"/>
              <a:buChar char="•"/>
              <a:defRPr sz="2310">
                <a:solidFill>
                  <a:schemeClr val="accent1"/>
                </a:solidFill>
              </a:defRPr>
            </a:lvl3pPr>
            <a:lvl4pPr marL="520522" indent="-233858">
              <a:buFont typeface="Arial" panose="020B0604020202020204" pitchFamily="34" charset="0"/>
              <a:buChar char="•"/>
              <a:defRPr sz="2310">
                <a:solidFill>
                  <a:srgbClr val="003CA5"/>
                </a:solidFill>
              </a:defRPr>
            </a:lvl4pPr>
            <a:lvl5pPr marL="520522" indent="-233858">
              <a:buFont typeface="Arial" panose="020B0604020202020204" pitchFamily="34" charset="0"/>
              <a:buChar char="•"/>
              <a:defRPr sz="2310">
                <a:solidFill>
                  <a:srgbClr val="003CA5"/>
                </a:solidFill>
              </a:defRPr>
            </a:lvl5pPr>
            <a:lvl6pPr marL="520522" indent="-233858">
              <a:buFont typeface="Arial" panose="020B0604020202020204" pitchFamily="34" charset="0"/>
              <a:buChar char="•"/>
              <a:defRPr sz="2310">
                <a:solidFill>
                  <a:schemeClr val="accent1"/>
                </a:solidFill>
              </a:defRPr>
            </a:lvl6pPr>
            <a:lvl7pPr marL="520522" indent="-233858">
              <a:buFont typeface="Arial" panose="020B0604020202020204" pitchFamily="34" charset="0"/>
              <a:buChar char="•"/>
              <a:defRPr sz="2310">
                <a:solidFill>
                  <a:srgbClr val="003CA5"/>
                </a:solidFill>
              </a:defRPr>
            </a:lvl7pPr>
            <a:lvl8pPr marL="520522" indent="-233858">
              <a:buFont typeface="Arial" panose="020B0604020202020204" pitchFamily="34" charset="0"/>
              <a:buChar char="•"/>
              <a:defRPr sz="2310">
                <a:solidFill>
                  <a:srgbClr val="003CA5"/>
                </a:solidFill>
              </a:defRPr>
            </a:lvl8pPr>
            <a:lvl9pPr marL="520522" indent="-233858">
              <a:buFont typeface="Arial" panose="020B0604020202020204" pitchFamily="34" charset="0"/>
              <a:buChar char="•"/>
              <a:defRPr sz="2310">
                <a:solidFill>
                  <a:srgbClr val="003CA5"/>
                </a:solidFill>
              </a:defRPr>
            </a:lvl9pPr>
          </a:lstStyle>
          <a:p>
            <a:pPr lvl="0"/>
            <a:r>
              <a:rPr lang="en-US"/>
              <a:t>Click to edit Master text styles</a:t>
            </a:r>
          </a:p>
          <a:p>
            <a:pPr lvl="1"/>
            <a:r>
              <a:rPr lang="en-US"/>
              <a:t>Second level</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411" y="7046976"/>
            <a:ext cx="1735073" cy="502615"/>
          </a:xfrm>
          <a:prstGeom prst="rect">
            <a:avLst/>
          </a:prstGeom>
        </p:spPr>
      </p:pic>
      <p:sp>
        <p:nvSpPr>
          <p:cNvPr id="4" name="Date Placeholder 3"/>
          <p:cNvSpPr>
            <a:spLocks noGrp="1"/>
          </p:cNvSpPr>
          <p:nvPr>
            <p:ph type="dt" sz="half" idx="13"/>
          </p:nvPr>
        </p:nvSpPr>
        <p:spPr>
          <a:xfrm>
            <a:off x="502920" y="7228332"/>
            <a:ext cx="2313432" cy="276999"/>
          </a:xfrm>
        </p:spPr>
        <p:txBody>
          <a:bodyPr/>
          <a:lstStyle/>
          <a:p>
            <a:fld id="{24D48289-6ACC-4540-8EDA-A4F86DAC2C77}" type="datetime1">
              <a:rPr lang="en-US" smtClean="0"/>
              <a:t>4/8/21</a:t>
            </a:fld>
            <a:endParaRPr lang="en-US" dirty="0"/>
          </a:p>
        </p:txBody>
      </p:sp>
      <p:sp>
        <p:nvSpPr>
          <p:cNvPr id="5" name="Slide Number Placeholder 4"/>
          <p:cNvSpPr>
            <a:spLocks noGrp="1"/>
          </p:cNvSpPr>
          <p:nvPr>
            <p:ph type="sldNum" sz="quarter" idx="14"/>
          </p:nvPr>
        </p:nvSpPr>
        <p:spPr>
          <a:xfrm>
            <a:off x="7242048" y="7228332"/>
            <a:ext cx="2313432" cy="276999"/>
          </a:xfrm>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3104232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3489019"/>
            <a:ext cx="8549640" cy="571375"/>
          </a:xfrm>
        </p:spPr>
        <p:txBody>
          <a:bodyPr anchor="b"/>
          <a:lstStyle>
            <a:lvl1pPr algn="ctr">
              <a:defRPr sz="3713"/>
            </a:lvl1pPr>
          </a:lstStyle>
          <a:p>
            <a:r>
              <a:rPr lang="en-US" dirty="0"/>
              <a:t>Click to edit Master title style</a:t>
            </a:r>
          </a:p>
        </p:txBody>
      </p:sp>
      <p:sp>
        <p:nvSpPr>
          <p:cNvPr id="3" name="Subtitle 2"/>
          <p:cNvSpPr>
            <a:spLocks noGrp="1"/>
          </p:cNvSpPr>
          <p:nvPr>
            <p:ph type="subTitle" idx="1"/>
          </p:nvPr>
        </p:nvSpPr>
        <p:spPr>
          <a:xfrm>
            <a:off x="1257300" y="4212504"/>
            <a:ext cx="7543800" cy="228524"/>
          </a:xfrm>
        </p:spPr>
        <p:txBody>
          <a:bodyPr/>
          <a:lstStyle>
            <a:lvl1pPr marL="0" indent="0" algn="ctr">
              <a:buNone/>
              <a:defRPr sz="1485"/>
            </a:lvl1pPr>
            <a:lvl2pPr marL="282893" indent="0" algn="ctr">
              <a:buNone/>
              <a:defRPr sz="1238"/>
            </a:lvl2pPr>
            <a:lvl3pPr marL="565785" indent="0" algn="ctr">
              <a:buNone/>
              <a:defRPr sz="1114"/>
            </a:lvl3pPr>
            <a:lvl4pPr marL="848678" indent="0" algn="ctr">
              <a:buNone/>
              <a:defRPr sz="990"/>
            </a:lvl4pPr>
            <a:lvl5pPr marL="1131570" indent="0" algn="ctr">
              <a:buNone/>
              <a:defRPr sz="990"/>
            </a:lvl5pPr>
            <a:lvl6pPr marL="1414463" indent="0" algn="ctr">
              <a:buNone/>
              <a:defRPr sz="990"/>
            </a:lvl6pPr>
            <a:lvl7pPr marL="1697355" indent="0" algn="ctr">
              <a:buNone/>
              <a:defRPr sz="990"/>
            </a:lvl7pPr>
            <a:lvl8pPr marL="1980248" indent="0" algn="ctr">
              <a:buNone/>
              <a:defRPr sz="990"/>
            </a:lvl8pPr>
            <a:lvl9pPr marL="2263140" indent="0" algn="ctr">
              <a:buNone/>
              <a:defRPr sz="99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1772446" y="4"/>
            <a:ext cx="7280116" cy="738664"/>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5189855" y="5347123"/>
            <a:ext cx="4868545" cy="1107996"/>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426085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2390" y="605535"/>
            <a:ext cx="8373618" cy="1008380"/>
          </a:xfrm>
          <a:prstGeom prst="rect">
            <a:avLst/>
          </a:prstGeom>
        </p:spPr>
        <p:txBody>
          <a:bodyPr wrap="square" lIns="0" tIns="0" rIns="0" bIns="0">
            <a:spAutoFit/>
          </a:bodyPr>
          <a:lstStyle>
            <a:lvl1pPr>
              <a:defRPr sz="32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956563" y="2293620"/>
            <a:ext cx="5010150" cy="353822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B56DAA7E-6F11-4B0D-AEE7-3EDC6E93AB8D}" type="datetime1">
              <a:rPr lang="en-US" smtClean="0"/>
              <a:t>4/8/21</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6.jpg"/><Relationship Id="rId4" Type="http://schemas.openxmlformats.org/officeDocument/2006/relationships/image" Target="../media/image105.jpg"/></Relationships>
</file>

<file path=ppt/slides/_rels/slide63.xml.rels><?xml version="1.0" encoding="UTF-8" standalone="yes"?>
<Relationships xmlns="http://schemas.openxmlformats.org/package/2006/relationships"><Relationship Id="rId8" Type="http://schemas.openxmlformats.org/officeDocument/2006/relationships/hyperlink" Target="https://attcnetwork.org/centers/network-coordinating-office/product/effects-marijuana-use-developing-adolescents" TargetMode="External"/><Relationship Id="rId3" Type="http://schemas.openxmlformats.org/officeDocument/2006/relationships/notesSlide" Target="../notesSlides/notesSlide41.xml"/><Relationship Id="rId7" Type="http://schemas.openxmlformats.org/officeDocument/2006/relationships/hyperlink" Target="https://attcnetwork.org/sites/default/files/2020-09/Handouts%209-2-2020.pdf" TargetMode="External"/><Relationship Id="rId12" Type="http://schemas.openxmlformats.org/officeDocument/2006/relationships/image" Target="../media/image107.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hyperlink" Target="https://attcnetwork.org/centers/national-american-indian-and-alaska-native-attc/product/esas-adolescent-brain-maturation" TargetMode="External"/><Relationship Id="rId11" Type="http://schemas.openxmlformats.org/officeDocument/2006/relationships/hyperlink" Target="https://attcnetwork.org/centers/national-american-indian-and-alaska-native-attc/product/understanding-suicide-part-2" TargetMode="External"/><Relationship Id="rId5" Type="http://schemas.openxmlformats.org/officeDocument/2006/relationships/hyperlink" Target="https://attcnetwork.org/centers/national-hispanic-and-latino-attc/product/understanding-latino-youth-recovery-issues-assets" TargetMode="External"/><Relationship Id="rId10" Type="http://schemas.openxmlformats.org/officeDocument/2006/relationships/hyperlink" Target="https://attcnetwork.org/centers/great-lakes-attc/product/vaping-2-education-vs-punishment-using-deferred-citation" TargetMode="External"/><Relationship Id="rId4" Type="http://schemas.openxmlformats.org/officeDocument/2006/relationships/hyperlink" Target="https://attcnetwork.org/centers/central-east-attc/product/clas-standards-behavioral-health-working-youth-and-adolescents" TargetMode="External"/><Relationship Id="rId9" Type="http://schemas.openxmlformats.org/officeDocument/2006/relationships/hyperlink" Target="https://attcnetwork.org/centers/great-lakes-attc/product/vaping-overview-and-catch-my-breath-progra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pttcnetwork.org/centers/central-east-pttc/product/preventing-youth-vaping-webinar-series-part-2-2-policy" TargetMode="External"/><Relationship Id="rId13" Type="http://schemas.openxmlformats.org/officeDocument/2006/relationships/image" Target="../media/image108.jpeg"/><Relationship Id="rId3" Type="http://schemas.openxmlformats.org/officeDocument/2006/relationships/notesSlide" Target="../notesSlides/notesSlide42.xml"/><Relationship Id="rId7" Type="http://schemas.openxmlformats.org/officeDocument/2006/relationships/hyperlink" Target="https://pttcnetwork.org/centers/central-east-pttc/product/preventing-youth-vaping-webinar-series-part-1-2-extent-and-risk" TargetMode="External"/><Relationship Id="rId12" Type="http://schemas.openxmlformats.org/officeDocument/2006/relationships/hyperlink" Target="https://pttcnetwork.org/centers/mountain-plains-pttc/product/adolescent-sbirt-pocket-card"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hyperlink" Target="https://pttcnetwork.org/centers/pacific-southwest-pttc/product/webinar-selecting-and-implementing-evidence-based-practices" TargetMode="External"/><Relationship Id="rId11" Type="http://schemas.openxmlformats.org/officeDocument/2006/relationships/hyperlink" Target="https://pttcnetwork.org/centers/mountain-plains-pttc/home" TargetMode="External"/><Relationship Id="rId5" Type="http://schemas.openxmlformats.org/officeDocument/2006/relationships/hyperlink" Target="https://pttcnetwork.org/centers/southeast-pttc/product/webinar-youth-opioid-addiction-what-preventionists-need-know" TargetMode="External"/><Relationship Id="rId10" Type="http://schemas.openxmlformats.org/officeDocument/2006/relationships/hyperlink" Target="https://pttcnetwork.org/centers/central-east-pttc/product/vaping-and-lgbtq-youth" TargetMode="External"/><Relationship Id="rId4" Type="http://schemas.openxmlformats.org/officeDocument/2006/relationships/hyperlink" Target="https://attcnetwork.org/centers/national-hispanic-and-latino-attc/product/understanding-latino-youth-recovery-issues-assets" TargetMode="External"/><Relationship Id="rId9" Type="http://schemas.openxmlformats.org/officeDocument/2006/relationships/hyperlink" Target="https://pttcnetwork.org/centers/southeast-pttc/product/webinar-benefits-engaging-youth-communities-insights-and-evidence"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43.xml"/><Relationship Id="rId7" Type="http://schemas.openxmlformats.org/officeDocument/2006/relationships/hyperlink" Target="https://amersa.org/contact-us/" TargetMode="Externa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hyperlink" Target="http://www.amersa.org/"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44.xml"/><Relationship Id="rId7" Type="http://schemas.openxmlformats.org/officeDocument/2006/relationships/hyperlink" Target="https://attcnetwork.org/centers/global-attc/subscribe-attc-messenger" TargetMode="Externa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7.jpeg"/></Relationships>
</file>

<file path=ppt/slides/_rels/slide6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45.xml"/><Relationship Id="rId7" Type="http://schemas.openxmlformats.org/officeDocument/2006/relationships/image" Target="../media/image109.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13.png"/><Relationship Id="rId5" Type="http://schemas.openxmlformats.org/officeDocument/2006/relationships/hyperlink" Target="https://pttcnetwork.org/centers/global-pttc/pttc-subscription-page" TargetMode="External"/><Relationship Id="rId4" Type="http://schemas.openxmlformats.org/officeDocument/2006/relationships/image" Target="../media/image108.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37031" y="6272021"/>
            <a:ext cx="2800350" cy="4983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1059180"/>
            <a:ext cx="9143999" cy="15262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544823" y="6084570"/>
            <a:ext cx="6056375" cy="81153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109720" y="5878829"/>
            <a:ext cx="1878964" cy="250825"/>
          </a:xfrm>
          <a:prstGeom prst="rect">
            <a:avLst/>
          </a:prstGeom>
        </p:spPr>
        <p:txBody>
          <a:bodyPr vert="horz" wrap="square" lIns="0" tIns="0" rIns="0" bIns="0" rtlCol="0">
            <a:spAutoFit/>
          </a:bodyPr>
          <a:lstStyle/>
          <a:p>
            <a:pPr marL="12700">
              <a:lnSpc>
                <a:spcPct val="100000"/>
              </a:lnSpc>
            </a:pPr>
            <a:r>
              <a:rPr sz="1500" b="0" spc="-20" dirty="0">
                <a:solidFill>
                  <a:srgbClr val="7E7E7E"/>
                </a:solidFill>
                <a:latin typeface="Calibri Light"/>
                <a:cs typeface="Calibri Light"/>
              </a:rPr>
              <a:t>Produced </a:t>
            </a:r>
            <a:r>
              <a:rPr sz="1500" b="0" spc="-5" dirty="0">
                <a:solidFill>
                  <a:srgbClr val="7E7E7E"/>
                </a:solidFill>
                <a:latin typeface="Calibri Light"/>
                <a:cs typeface="Calibri Light"/>
              </a:rPr>
              <a:t>in</a:t>
            </a:r>
            <a:r>
              <a:rPr sz="1500" b="0" spc="-95" dirty="0">
                <a:solidFill>
                  <a:srgbClr val="7E7E7E"/>
                </a:solidFill>
                <a:latin typeface="Calibri Light"/>
                <a:cs typeface="Calibri Light"/>
              </a:rPr>
              <a:t> </a:t>
            </a:r>
            <a:r>
              <a:rPr sz="1500" b="0" spc="-20" dirty="0">
                <a:solidFill>
                  <a:srgbClr val="7E7E7E"/>
                </a:solidFill>
                <a:latin typeface="Calibri Light"/>
                <a:cs typeface="Calibri Light"/>
              </a:rPr>
              <a:t>Partnership:</a:t>
            </a:r>
            <a:endParaRPr sz="1500">
              <a:latin typeface="Calibri Light"/>
              <a:cs typeface="Calibri Light"/>
            </a:endParaRPr>
          </a:p>
        </p:txBody>
      </p:sp>
      <p:sp>
        <p:nvSpPr>
          <p:cNvPr id="9" name="TextBox 8">
            <a:extLst>
              <a:ext uri="{FF2B5EF4-FFF2-40B4-BE49-F238E27FC236}">
                <a16:creationId xmlns:a16="http://schemas.microsoft.com/office/drawing/2014/main" id="{A42959FC-7021-B84C-967B-88D6BB595B82}"/>
              </a:ext>
            </a:extLst>
          </p:cNvPr>
          <p:cNvSpPr txBox="1"/>
          <p:nvPr/>
        </p:nvSpPr>
        <p:spPr>
          <a:xfrm>
            <a:off x="934402" y="3408545"/>
            <a:ext cx="8229600" cy="1569660"/>
          </a:xfrm>
          <a:prstGeom prst="rect">
            <a:avLst/>
          </a:prstGeom>
          <a:noFill/>
        </p:spPr>
        <p:txBody>
          <a:bodyPr wrap="square" rtlCol="0">
            <a:spAutoFit/>
          </a:bodyPr>
          <a:lstStyle/>
          <a:p>
            <a:pPr algn="ctr"/>
            <a:r>
              <a:rPr lang="en-US" sz="3200" dirty="0">
                <a:solidFill>
                  <a:schemeClr val="tx1">
                    <a:lumMod val="65000"/>
                    <a:lumOff val="35000"/>
                  </a:schemeClr>
                </a:solidFill>
              </a:rPr>
              <a:t>Digital Mental Health and Addiction Interventions for Adolescents, Young Adults and Families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5274" y="1215592"/>
            <a:ext cx="7587851" cy="558614"/>
          </a:xfrm>
        </p:spPr>
        <p:txBody>
          <a:bodyPr/>
          <a:lstStyle/>
          <a:p>
            <a:pPr algn="ctr"/>
            <a:r>
              <a:rPr lang="en-US" sz="3630" dirty="0">
                <a:latin typeface="Calibri Light" panose="020F0302020204030204" pitchFamily="34" charset="0"/>
                <a:cs typeface="Calibri Light" panose="020F0302020204030204" pitchFamily="34" charset="0"/>
              </a:rPr>
              <a:t>But we have to use it the right way</a:t>
            </a:r>
          </a:p>
        </p:txBody>
      </p:sp>
      <p:sp>
        <p:nvSpPr>
          <p:cNvPr id="5" name="Slide Number Placeholder 4"/>
          <p:cNvSpPr>
            <a:spLocks noGrp="1"/>
          </p:cNvSpPr>
          <p:nvPr>
            <p:ph type="sldNum" sz="quarter" idx="11"/>
          </p:nvPr>
        </p:nvSpPr>
        <p:spPr/>
        <p:txBody>
          <a:bodyPr/>
          <a:lstStyle/>
          <a:p>
            <a:endParaRPr lang="en-US" dirty="0"/>
          </a:p>
          <a:p>
            <a:endParaRPr lang="en-US" dirty="0"/>
          </a:p>
        </p:txBody>
      </p:sp>
      <p:pic>
        <p:nvPicPr>
          <p:cNvPr id="7" name="Picture 2" descr="https://niicolley.files.wordpress.com/2013/06/wrong_idea_right_tool.jpg"/>
          <p:cNvPicPr>
            <a:picLocks noChangeAspect="1" noChangeArrowheads="1"/>
          </p:cNvPicPr>
          <p:nvPr/>
        </p:nvPicPr>
        <p:blipFill>
          <a:blip r:embed="rId2"/>
          <a:srcRect/>
          <a:stretch>
            <a:fillRect/>
          </a:stretch>
        </p:blipFill>
        <p:spPr bwMode="auto">
          <a:xfrm>
            <a:off x="2133600" y="2286000"/>
            <a:ext cx="6027485" cy="2953469"/>
          </a:xfrm>
          <a:prstGeom prst="rect">
            <a:avLst/>
          </a:prstGeom>
          <a:noFill/>
        </p:spPr>
      </p:pic>
      <p:sp>
        <p:nvSpPr>
          <p:cNvPr id="2" name="TextBox 1">
            <a:extLst>
              <a:ext uri="{FF2B5EF4-FFF2-40B4-BE49-F238E27FC236}">
                <a16:creationId xmlns:a16="http://schemas.microsoft.com/office/drawing/2014/main" id="{05B7CA53-34B4-447F-B2FD-0A8CF1CEFB2A}"/>
              </a:ext>
            </a:extLst>
          </p:cNvPr>
          <p:cNvSpPr txBox="1"/>
          <p:nvPr/>
        </p:nvSpPr>
        <p:spPr>
          <a:xfrm>
            <a:off x="1746504" y="6018199"/>
            <a:ext cx="7772400" cy="1077218"/>
          </a:xfrm>
          <a:prstGeom prst="rect">
            <a:avLst/>
          </a:prstGeom>
          <a:solidFill>
            <a:schemeClr val="bg1"/>
          </a:solidFill>
        </p:spPr>
        <p:txBody>
          <a:bodyPr wrap="square" rtlCol="0">
            <a:spAutoFit/>
          </a:bodyPr>
          <a:lstStyle/>
          <a:p>
            <a:r>
              <a:rPr lang="en-US" sz="3200" dirty="0">
                <a:latin typeface="Calibri Light" panose="020F0302020204030204" pitchFamily="34" charset="0"/>
                <a:cs typeface="Calibri Light" panose="020F0302020204030204" pitchFamily="34" charset="0"/>
              </a:rPr>
              <a:t>And be mindful of its power and downside</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9E3C889-0A4B-47C8-BEA1-45848B483671}"/>
              </a:ext>
            </a:extLst>
          </p:cNvPr>
          <p:cNvGrpSpPr/>
          <p:nvPr/>
        </p:nvGrpSpPr>
        <p:grpSpPr>
          <a:xfrm>
            <a:off x="1600200" y="1143000"/>
            <a:ext cx="7146388" cy="4956871"/>
            <a:chOff x="531935" y="924315"/>
            <a:chExt cx="7891976" cy="4956871"/>
          </a:xfrm>
        </p:grpSpPr>
        <p:graphicFrame>
          <p:nvGraphicFramePr>
            <p:cNvPr id="5" name="Diagram 4">
              <a:extLst>
                <a:ext uri="{FF2B5EF4-FFF2-40B4-BE49-F238E27FC236}">
                  <a16:creationId xmlns:a16="http://schemas.microsoft.com/office/drawing/2014/main" id="{AC764360-55D5-4DD1-873D-3F43F990F9D3}"/>
                </a:ext>
              </a:extLst>
            </p:cNvPr>
            <p:cNvGraphicFramePr/>
            <p:nvPr>
              <p:extLst>
                <p:ext uri="{D42A27DB-BD31-4B8C-83A1-F6EECF244321}">
                  <p14:modId xmlns:p14="http://schemas.microsoft.com/office/powerpoint/2010/main" val="2032294290"/>
                </p:ext>
              </p:extLst>
            </p:nvPr>
          </p:nvGraphicFramePr>
          <p:xfrm>
            <a:off x="1257301" y="1463479"/>
            <a:ext cx="6286500" cy="4215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4">
              <a:extLst>
                <a:ext uri="{FF2B5EF4-FFF2-40B4-BE49-F238E27FC236}">
                  <a16:creationId xmlns:a16="http://schemas.microsoft.com/office/drawing/2014/main" id="{00847F68-9837-415B-92DA-F60574C0141B}"/>
                </a:ext>
              </a:extLst>
            </p:cNvPr>
            <p:cNvSpPr/>
            <p:nvPr/>
          </p:nvSpPr>
          <p:spPr>
            <a:xfrm>
              <a:off x="1775695" y="1172161"/>
              <a:ext cx="5787448" cy="223059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defTabSz="1063466">
                <a:lnSpc>
                  <a:spcPct val="90000"/>
                </a:lnSpc>
                <a:spcBef>
                  <a:spcPct val="0"/>
                </a:spcBef>
                <a:spcAft>
                  <a:spcPct val="35000"/>
                </a:spcAft>
              </a:pPr>
              <a:r>
                <a:rPr lang="en-US" sz="2393" b="1" dirty="0">
                  <a:solidFill>
                    <a:schemeClr val="tx1">
                      <a:lumMod val="50000"/>
                    </a:schemeClr>
                  </a:solidFill>
                </a:rPr>
                <a:t>Barriers/Service Limitations</a:t>
              </a:r>
            </a:p>
          </p:txBody>
        </p:sp>
        <p:sp>
          <p:nvSpPr>
            <p:cNvPr id="7" name="Oval 6">
              <a:extLst>
                <a:ext uri="{FF2B5EF4-FFF2-40B4-BE49-F238E27FC236}">
                  <a16:creationId xmlns:a16="http://schemas.microsoft.com/office/drawing/2014/main" id="{564B4E95-0F8A-4B47-82E2-A1F6B1B406E5}"/>
                </a:ext>
              </a:extLst>
            </p:cNvPr>
            <p:cNvSpPr/>
            <p:nvPr/>
          </p:nvSpPr>
          <p:spPr>
            <a:xfrm>
              <a:off x="531935" y="924315"/>
              <a:ext cx="7891976" cy="4956871"/>
            </a:xfrm>
            <a:prstGeom prst="ellipse">
              <a:avLst/>
            </a:prstGeom>
            <a:solidFill>
              <a:schemeClr val="accent4">
                <a:lumMod val="60000"/>
                <a:lumOff val="40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dirty="0"/>
            </a:p>
          </p:txBody>
        </p:sp>
      </p:grpSp>
      <p:sp>
        <p:nvSpPr>
          <p:cNvPr id="8" name="TextBox 7">
            <a:extLst>
              <a:ext uri="{FF2B5EF4-FFF2-40B4-BE49-F238E27FC236}">
                <a16:creationId xmlns:a16="http://schemas.microsoft.com/office/drawing/2014/main" id="{A51BDE3B-B469-4239-BB3D-6507607DF0C5}"/>
              </a:ext>
            </a:extLst>
          </p:cNvPr>
          <p:cNvSpPr txBox="1"/>
          <p:nvPr/>
        </p:nvSpPr>
        <p:spPr>
          <a:xfrm>
            <a:off x="6248400" y="457200"/>
            <a:ext cx="3352800" cy="73111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84873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p:cNvSpPr/>
          <p:nvPr/>
        </p:nvSpPr>
        <p:spPr>
          <a:xfrm>
            <a:off x="104775" y="1164015"/>
            <a:ext cx="4073859" cy="5444371"/>
          </a:xfrm>
          <a:custGeom>
            <a:avLst/>
            <a:gdLst/>
            <a:ahLst/>
            <a:cxnLst>
              <a:cxn ang="0">
                <a:pos x="wd2" y="hd2"/>
              </a:cxn>
              <a:cxn ang="5400000">
                <a:pos x="wd2" y="hd2"/>
              </a:cxn>
              <a:cxn ang="10800000">
                <a:pos x="wd2" y="hd2"/>
              </a:cxn>
              <a:cxn ang="16200000">
                <a:pos x="wd2" y="hd2"/>
              </a:cxn>
            </a:cxnLst>
            <a:rect l="0" t="0" r="r" b="b"/>
            <a:pathLst>
              <a:path w="19890" h="21600" extrusionOk="0">
                <a:moveTo>
                  <a:pt x="0" y="0"/>
                </a:moveTo>
                <a:lnTo>
                  <a:pt x="0" y="21600"/>
                </a:lnTo>
                <a:lnTo>
                  <a:pt x="13738" y="21600"/>
                </a:lnTo>
                <a:cubicBezTo>
                  <a:pt x="14087" y="21358"/>
                  <a:pt x="14430" y="21107"/>
                  <a:pt x="14760" y="20839"/>
                </a:cubicBezTo>
                <a:cubicBezTo>
                  <a:pt x="21600" y="15280"/>
                  <a:pt x="21600" y="6268"/>
                  <a:pt x="14760" y="709"/>
                </a:cubicBezTo>
                <a:cubicBezTo>
                  <a:pt x="14453" y="460"/>
                  <a:pt x="14135" y="227"/>
                  <a:pt x="13812" y="0"/>
                </a:cubicBezTo>
                <a:lnTo>
                  <a:pt x="0" y="0"/>
                </a:lnTo>
                <a:close/>
              </a:path>
            </a:pathLst>
          </a:custGeom>
          <a:solidFill>
            <a:srgbClr val="3C1055"/>
          </a:solidFill>
          <a:ln w="12700">
            <a:solidFill>
              <a:schemeClr val="accent1"/>
            </a:solidFill>
            <a:miter/>
          </a:ln>
        </p:spPr>
        <p:txBody>
          <a:bodyPr lIns="37718" rIns="37718" anchor="ctr"/>
          <a:lstStyle/>
          <a:p>
            <a:endParaRPr sz="1485"/>
          </a:p>
        </p:txBody>
      </p:sp>
      <p:sp>
        <p:nvSpPr>
          <p:cNvPr id="500" name="Title 3"/>
          <p:cNvSpPr txBox="1">
            <a:spLocks noGrp="1"/>
          </p:cNvSpPr>
          <p:nvPr>
            <p:ph type="title"/>
          </p:nvPr>
        </p:nvSpPr>
        <p:spPr>
          <a:xfrm>
            <a:off x="439217" y="3200400"/>
            <a:ext cx="3404974" cy="2297732"/>
          </a:xfrm>
          <a:prstGeom prst="rect">
            <a:avLst/>
          </a:prstGeom>
        </p:spPr>
        <p:txBody>
          <a:bodyPr wrap="square" lIns="37718" tIns="37719" rIns="37718" bIns="37719" anchor="b">
            <a:noAutofit/>
          </a:bodyPr>
          <a:lstStyle/>
          <a:p>
            <a:r>
              <a:rPr lang="en-US" sz="3200" dirty="0">
                <a:solidFill>
                  <a:schemeClr val="accent2"/>
                </a:solidFill>
              </a:rPr>
              <a:t>Technology mediums / modes offer enhanced opportunities to connect and intervene based on how people live</a:t>
            </a:r>
            <a:endParaRPr sz="3200" dirty="0">
              <a:solidFill>
                <a:schemeClr val="accent2"/>
              </a:solidFill>
            </a:endParaRPr>
          </a:p>
        </p:txBody>
      </p:sp>
      <p:sp>
        <p:nvSpPr>
          <p:cNvPr id="5" name="Title 3"/>
          <p:cNvSpPr txBox="1"/>
          <p:nvPr/>
        </p:nvSpPr>
        <p:spPr>
          <a:xfrm>
            <a:off x="4648200" y="1524000"/>
            <a:ext cx="4680647" cy="3681986"/>
          </a:xfrm>
          <a:prstGeom prst="rect">
            <a:avLst/>
          </a:prstGeom>
          <a:ln w="12700">
            <a:miter lim="400000"/>
          </a:ln>
          <a:extLst>
            <a:ext uri="{C572A759-6A51-4108-AA02-DFA0A04FC94B}">
              <ma14:wrappingTextBoxFlag xmlns="" xmlns:ma14="http://schemas.microsoft.com/office/mac/drawingml/2011/main" val="1"/>
            </a:ext>
          </a:extLst>
        </p:spPr>
        <p:txBody>
          <a:bodyPr lIns="37718" tIns="37719" rIns="37718" bIns="37719" anchor="t"/>
          <a:lstStyle/>
          <a:p>
            <a:pPr lvl="0" fontAlgn="base"/>
            <a:endParaRPr lang="en-US" sz="2800" dirty="0"/>
          </a:p>
          <a:p>
            <a:pPr lvl="0" fontAlgn="base"/>
            <a:r>
              <a:rPr lang="en-US" sz="2800" dirty="0"/>
              <a:t>Episodic and </a:t>
            </a:r>
            <a:r>
              <a:rPr lang="en-US" sz="2800" b="1" dirty="0"/>
              <a:t>continuous</a:t>
            </a:r>
            <a:r>
              <a:rPr lang="en-US" sz="2800" dirty="0"/>
              <a:t> </a:t>
            </a:r>
          </a:p>
          <a:p>
            <a:pPr lvl="0" fontAlgn="base"/>
            <a:r>
              <a:rPr lang="en-US" sz="2800" dirty="0"/>
              <a:t>Synchronous and </a:t>
            </a:r>
            <a:r>
              <a:rPr lang="en-US" sz="2800" b="1" dirty="0"/>
              <a:t>asynchronous</a:t>
            </a:r>
          </a:p>
          <a:p>
            <a:pPr lvl="0" fontAlgn="base"/>
            <a:r>
              <a:rPr lang="en-US" sz="2800" b="1" dirty="0"/>
              <a:t>Automated</a:t>
            </a:r>
            <a:r>
              <a:rPr lang="en-US" sz="2800" dirty="0"/>
              <a:t> and human </a:t>
            </a:r>
          </a:p>
          <a:p>
            <a:pPr lvl="0" fontAlgn="base"/>
            <a:r>
              <a:rPr lang="en-US" sz="2800" b="1" dirty="0"/>
              <a:t>Passive</a:t>
            </a:r>
            <a:r>
              <a:rPr lang="en-US" sz="2800" dirty="0"/>
              <a:t> and active </a:t>
            </a:r>
          </a:p>
          <a:p>
            <a:pPr lvl="0" fontAlgn="base"/>
            <a:r>
              <a:rPr lang="en-US" sz="2800" dirty="0"/>
              <a:t>Captured and ephemeral</a:t>
            </a:r>
          </a:p>
          <a:p>
            <a:pPr lvl="0" fontAlgn="base"/>
            <a:endParaRPr lang="en-US" sz="2800" dirty="0"/>
          </a:p>
          <a:p>
            <a:pPr lvl="0" fontAlgn="base"/>
            <a:r>
              <a:rPr lang="en-US" sz="2800" dirty="0"/>
              <a:t>*</a:t>
            </a:r>
            <a:r>
              <a:rPr lang="en-US" sz="2800" b="1" dirty="0"/>
              <a:t>Effortless</a:t>
            </a:r>
            <a:r>
              <a:rPr lang="en-US" sz="2800" dirty="0"/>
              <a:t> and </a:t>
            </a:r>
            <a:r>
              <a:rPr lang="en-US" sz="2800" b="1" dirty="0"/>
              <a:t>Salient</a:t>
            </a:r>
          </a:p>
          <a:p>
            <a:pPr>
              <a:spcBef>
                <a:spcPts val="1155"/>
              </a:spcBef>
              <a:defRPr sz="2000"/>
            </a:pPr>
            <a:endParaRPr sz="2800" dirty="0">
              <a:solidFill>
                <a:schemeClr val="accent2"/>
              </a:solidFill>
            </a:endParaRPr>
          </a:p>
        </p:txBody>
      </p:sp>
    </p:spTree>
    <p:extLst>
      <p:ext uri="{BB962C8B-B14F-4D97-AF65-F5344CB8AC3E}">
        <p14:creationId xmlns:p14="http://schemas.microsoft.com/office/powerpoint/2010/main" val="1978084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412830"/>
            <a:ext cx="7543800" cy="942975"/>
          </a:xfrm>
          <a:prstGeom prst="rect">
            <a:avLst/>
          </a:prstGeom>
        </p:spPr>
        <p:txBody>
          <a:bodyPr vert="horz" lIns="75438" tIns="37719" rIns="75438" bIns="37719"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ln w="3175">
                  <a:solidFill>
                    <a:prstClr val="black">
                      <a:lumMod val="65000"/>
                      <a:lumOff val="35000"/>
                    </a:prstClr>
                  </a:solidFill>
                </a:ln>
                <a:latin typeface="Calibri Light" panose="020F0302020204030204" pitchFamily="34" charset="0"/>
                <a:cs typeface="Calibri Light" panose="020F0302020204030204" pitchFamily="34" charset="0"/>
              </a:rPr>
              <a:t>Technology Features &amp; Applications</a:t>
            </a:r>
          </a:p>
        </p:txBody>
      </p:sp>
      <p:graphicFrame>
        <p:nvGraphicFramePr>
          <p:cNvPr id="8" name="Content Placeholder 3"/>
          <p:cNvGraphicFramePr>
            <a:graphicFrameLocks/>
          </p:cNvGraphicFramePr>
          <p:nvPr>
            <p:extLst>
              <p:ext uri="{D42A27DB-BD31-4B8C-83A1-F6EECF244321}">
                <p14:modId xmlns:p14="http://schemas.microsoft.com/office/powerpoint/2010/main" val="1745920859"/>
              </p:ext>
            </p:extLst>
          </p:nvPr>
        </p:nvGraphicFramePr>
        <p:xfrm>
          <a:off x="685800" y="1355805"/>
          <a:ext cx="8991600" cy="5883195"/>
        </p:xfrm>
        <a:graphic>
          <a:graphicData uri="http://schemas.openxmlformats.org/drawingml/2006/table">
            <a:tbl>
              <a:tblPr firstRow="1" bandRow="1">
                <a:tableStyleId>{00A15C55-8517-42AA-B614-E9B94910E393}</a:tableStyleId>
              </a:tblPr>
              <a:tblGrid>
                <a:gridCol w="2815222">
                  <a:extLst>
                    <a:ext uri="{9D8B030D-6E8A-4147-A177-3AD203B41FA5}">
                      <a16:colId xmlns:a16="http://schemas.microsoft.com/office/drawing/2014/main" val="20000"/>
                    </a:ext>
                  </a:extLst>
                </a:gridCol>
                <a:gridCol w="6176378">
                  <a:extLst>
                    <a:ext uri="{9D8B030D-6E8A-4147-A177-3AD203B41FA5}">
                      <a16:colId xmlns:a16="http://schemas.microsoft.com/office/drawing/2014/main" val="20001"/>
                    </a:ext>
                  </a:extLst>
                </a:gridCol>
              </a:tblGrid>
              <a:tr h="440044">
                <a:tc>
                  <a:txBody>
                    <a:bodyPr/>
                    <a:lstStyle/>
                    <a:p>
                      <a:pPr algn="ctr"/>
                      <a:r>
                        <a:rPr lang="en-US" sz="1500" dirty="0">
                          <a:effectLst>
                            <a:outerShdw blurRad="38100" dist="38100" dir="2700000" algn="tl">
                              <a:srgbClr val="000000">
                                <a:alpha val="43137"/>
                              </a:srgbClr>
                            </a:outerShdw>
                          </a:effectLst>
                        </a:rPr>
                        <a:t>Feature</a:t>
                      </a:r>
                      <a:endParaRPr lang="en-US" sz="1500" b="1" dirty="0">
                        <a:solidFill>
                          <a:schemeClr val="bg1"/>
                        </a:solidFill>
                        <a:effectLst>
                          <a:outerShdw blurRad="38100" dist="38100" dir="2700000" algn="tl">
                            <a:srgbClr val="000000">
                              <a:alpha val="43137"/>
                            </a:srgbClr>
                          </a:outerShdw>
                        </a:effectLst>
                        <a:latin typeface="Rockwell" panose="02060603020205020403" pitchFamily="18" charset="0"/>
                      </a:endParaRPr>
                    </a:p>
                  </a:txBody>
                  <a:tcPr marL="75438" marR="75438" marT="37719" marB="37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dirty="0">
                          <a:ln>
                            <a:noFill/>
                          </a:ln>
                          <a:effectLst>
                            <a:outerShdw blurRad="38100" dist="38100" dir="2700000" algn="tl">
                              <a:srgbClr val="000000">
                                <a:alpha val="43137"/>
                              </a:srgbClr>
                            </a:outerShdw>
                          </a:effectLst>
                          <a:uLnTx/>
                          <a:uFillTx/>
                        </a:rPr>
                        <a:t>Applications</a:t>
                      </a:r>
                      <a:endParaRPr kumimoji="0" 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pitchFamily="18" charset="0"/>
                        <a:ea typeface="+mn-ea"/>
                        <a:cs typeface="+mn-cs"/>
                      </a:endParaRPr>
                    </a:p>
                  </a:txBody>
                  <a:tcPr marL="75438" marR="75438" marT="37719" marB="37719"/>
                </a:tc>
                <a:extLst>
                  <a:ext uri="{0D108BD9-81ED-4DB2-BD59-A6C34878D82A}">
                    <a16:rowId xmlns:a16="http://schemas.microsoft.com/office/drawing/2014/main" val="10000"/>
                  </a:ext>
                </a:extLst>
              </a:tr>
              <a:tr h="1085042">
                <a:tc>
                  <a:txBody>
                    <a:bodyPr/>
                    <a:lstStyle/>
                    <a:p>
                      <a:r>
                        <a:rPr lang="en-US" sz="2000" dirty="0"/>
                        <a:t>Voice &amp; Text</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effectLst/>
                        </a:rPr>
                        <a:t>SMS, IVR, push alerts,</a:t>
                      </a:r>
                      <a:r>
                        <a:rPr lang="en-US" sz="2000" baseline="0" dirty="0">
                          <a:effectLst/>
                        </a:rPr>
                        <a:t> emotional tone, natural language processing, vocal prosody, repeated brief assessment, psycho-</a:t>
                      </a:r>
                      <a:r>
                        <a:rPr lang="en-US" sz="2000" baseline="0" dirty="0" err="1">
                          <a:effectLst/>
                        </a:rPr>
                        <a:t>edu</a:t>
                      </a:r>
                      <a:r>
                        <a:rPr lang="en-US" sz="2000" baseline="0" dirty="0">
                          <a:effectLst/>
                        </a:rPr>
                        <a:t>, information, peer and specialist support, virtual agents, therapy, etc.</a:t>
                      </a:r>
                      <a:endParaRPr lang="en-US" sz="2000" b="0" dirty="0">
                        <a:latin typeface="Rockwell" panose="02060603020205020403" pitchFamily="18" charset="0"/>
                      </a:endParaRPr>
                    </a:p>
                  </a:txBody>
                  <a:tcPr marL="75438" marR="75438" marT="37719" marB="37719"/>
                </a:tc>
                <a:extLst>
                  <a:ext uri="{0D108BD9-81ED-4DB2-BD59-A6C34878D82A}">
                    <a16:rowId xmlns:a16="http://schemas.microsoft.com/office/drawing/2014/main" val="10001"/>
                  </a:ext>
                </a:extLst>
              </a:tr>
              <a:tr h="759529">
                <a:tc>
                  <a:txBody>
                    <a:bodyPr/>
                    <a:lstStyle/>
                    <a:p>
                      <a:r>
                        <a:rPr lang="en-US" sz="2000" dirty="0"/>
                        <a:t>Camera &amp; Video</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err="1"/>
                        <a:t>Telepsych</a:t>
                      </a:r>
                      <a:r>
                        <a:rPr lang="en-US" sz="2000" dirty="0"/>
                        <a:t>,</a:t>
                      </a:r>
                      <a:r>
                        <a:rPr lang="en-US" sz="2000" baseline="0" dirty="0"/>
                        <a:t> modeling, environmental monitoring, visual analysis, </a:t>
                      </a:r>
                      <a:r>
                        <a:rPr lang="en-US" sz="2000" baseline="0" dirty="0" err="1"/>
                        <a:t>biomonitoring</a:t>
                      </a:r>
                      <a:endParaRPr lang="en-US" sz="2000" dirty="0">
                        <a:latin typeface="Rockwell" panose="02060603020205020403" pitchFamily="18" charset="0"/>
                      </a:endParaRPr>
                    </a:p>
                  </a:txBody>
                  <a:tcPr marL="75438" marR="75438" marT="37719" marB="37719"/>
                </a:tc>
                <a:extLst>
                  <a:ext uri="{0D108BD9-81ED-4DB2-BD59-A6C34878D82A}">
                    <a16:rowId xmlns:a16="http://schemas.microsoft.com/office/drawing/2014/main" val="10002"/>
                  </a:ext>
                </a:extLst>
              </a:tr>
              <a:tr h="759529">
                <a:tc>
                  <a:txBody>
                    <a:bodyPr/>
                    <a:lstStyle/>
                    <a:p>
                      <a:r>
                        <a:rPr lang="en-US" sz="2000" dirty="0"/>
                        <a:t>Gyroscope</a:t>
                      </a:r>
                      <a:r>
                        <a:rPr lang="en-US" sz="2000" baseline="0" dirty="0"/>
                        <a:t> &amp; Activity Monitoring</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t>Activity monitoring, behavioral activation, </a:t>
                      </a:r>
                      <a:r>
                        <a:rPr lang="en-US" sz="2000" baseline="0" dirty="0"/>
                        <a:t>sleep monitoring, arm movement </a:t>
                      </a:r>
                      <a:endParaRPr lang="en-US" sz="2000" dirty="0">
                        <a:latin typeface="Rockwell" panose="02060603020205020403" pitchFamily="18" charset="0"/>
                      </a:endParaRPr>
                    </a:p>
                  </a:txBody>
                  <a:tcPr marL="75438" marR="75438" marT="37719" marB="37719"/>
                </a:tc>
                <a:extLst>
                  <a:ext uri="{0D108BD9-81ED-4DB2-BD59-A6C34878D82A}">
                    <a16:rowId xmlns:a16="http://schemas.microsoft.com/office/drawing/2014/main" val="10003"/>
                  </a:ext>
                </a:extLst>
              </a:tr>
              <a:tr h="440044">
                <a:tc>
                  <a:txBody>
                    <a:bodyPr/>
                    <a:lstStyle/>
                    <a:p>
                      <a:r>
                        <a:rPr lang="en-US" sz="2000" dirty="0" err="1"/>
                        <a:t>Geolocation</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t>Location, triggers,</a:t>
                      </a:r>
                      <a:r>
                        <a:rPr lang="en-US" sz="2000" baseline="0" dirty="0"/>
                        <a:t> activity scheduling, etc.</a:t>
                      </a:r>
                      <a:endParaRPr lang="en-US" sz="2000" b="0" dirty="0">
                        <a:latin typeface="Rockwell" panose="02060603020205020403" pitchFamily="18" charset="0"/>
                      </a:endParaRPr>
                    </a:p>
                  </a:txBody>
                  <a:tcPr marL="75438" marR="75438" marT="37719" marB="37719"/>
                </a:tc>
                <a:extLst>
                  <a:ext uri="{0D108BD9-81ED-4DB2-BD59-A6C34878D82A}">
                    <a16:rowId xmlns:a16="http://schemas.microsoft.com/office/drawing/2014/main" val="10004"/>
                  </a:ext>
                </a:extLst>
              </a:tr>
              <a:tr h="759529">
                <a:tc>
                  <a:txBody>
                    <a:bodyPr/>
                    <a:lstStyle/>
                    <a:p>
                      <a:r>
                        <a:rPr lang="en-US" sz="2000" dirty="0"/>
                        <a:t>Ambient</a:t>
                      </a:r>
                      <a:r>
                        <a:rPr lang="en-US" sz="2000" baseline="0" dirty="0"/>
                        <a:t> Light, Sound, environmental Sensors</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t>Improved</a:t>
                      </a:r>
                      <a:r>
                        <a:rPr lang="en-US" sz="2000" baseline="0" dirty="0"/>
                        <a:t> understanding of environment (</a:t>
                      </a:r>
                      <a:r>
                        <a:rPr lang="en-US" sz="2000" baseline="0" dirty="0" err="1"/>
                        <a:t>eg</a:t>
                      </a:r>
                      <a:r>
                        <a:rPr lang="en-US" sz="2000" baseline="0" dirty="0"/>
                        <a:t> bar versus home, dark versus light)</a:t>
                      </a:r>
                      <a:endParaRPr lang="en-US" sz="2000" dirty="0">
                        <a:latin typeface="Rockwell" panose="02060603020205020403" pitchFamily="18" charset="0"/>
                      </a:endParaRPr>
                    </a:p>
                  </a:txBody>
                  <a:tcPr marL="75438" marR="75438" marT="37719" marB="37719"/>
                </a:tc>
                <a:extLst>
                  <a:ext uri="{0D108BD9-81ED-4DB2-BD59-A6C34878D82A}">
                    <a16:rowId xmlns:a16="http://schemas.microsoft.com/office/drawing/2014/main" val="10005"/>
                  </a:ext>
                </a:extLst>
              </a:tr>
              <a:tr h="440044">
                <a:tc>
                  <a:txBody>
                    <a:bodyPr/>
                    <a:lstStyle/>
                    <a:p>
                      <a:r>
                        <a:rPr lang="en-US" sz="2000" dirty="0"/>
                        <a:t>Proximity Sensors</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t>Other</a:t>
                      </a:r>
                      <a:r>
                        <a:rPr lang="en-US" sz="2000" baseline="0" dirty="0"/>
                        <a:t> phones, social gathering, peer triggers</a:t>
                      </a:r>
                      <a:endParaRPr lang="en-US" sz="2000" dirty="0">
                        <a:latin typeface="Rockwell" panose="02060603020205020403" pitchFamily="18" charset="0"/>
                      </a:endParaRPr>
                    </a:p>
                  </a:txBody>
                  <a:tcPr marL="75438" marR="75438" marT="37719" marB="37719"/>
                </a:tc>
                <a:extLst>
                  <a:ext uri="{0D108BD9-81ED-4DB2-BD59-A6C34878D82A}">
                    <a16:rowId xmlns:a16="http://schemas.microsoft.com/office/drawing/2014/main" val="10006"/>
                  </a:ext>
                </a:extLst>
              </a:tr>
              <a:tr h="759529">
                <a:tc>
                  <a:txBody>
                    <a:bodyPr/>
                    <a:lstStyle/>
                    <a:p>
                      <a:r>
                        <a:rPr lang="en-US" sz="2000" dirty="0"/>
                        <a:t>Add-ons &amp; Wearables</a:t>
                      </a:r>
                      <a:endParaRPr lang="en-US" sz="2000" dirty="0">
                        <a:latin typeface="Rockwell" panose="02060603020205020403" pitchFamily="18" charset="0"/>
                      </a:endParaRPr>
                    </a:p>
                  </a:txBody>
                  <a:tcPr marL="75438" marR="75438" marT="37719" marB="37719"/>
                </a:tc>
                <a:tc>
                  <a:txBody>
                    <a:bodyPr/>
                    <a:lstStyle/>
                    <a:p>
                      <a:pPr marL="285750" indent="-285750">
                        <a:buClr>
                          <a:srgbClr val="F33B62"/>
                        </a:buClr>
                        <a:buFont typeface="Arial" panose="020B0604020202020204" pitchFamily="34" charset="0"/>
                        <a:buChar char="•"/>
                      </a:pPr>
                      <a:r>
                        <a:rPr lang="en-US" sz="2000" dirty="0"/>
                        <a:t>Physiological monitoring, reaction and</a:t>
                      </a:r>
                      <a:r>
                        <a:rPr lang="en-US" sz="2000" baseline="0" dirty="0"/>
                        <a:t> arousal, alcohol sensing, drug sensing, passive stimulation for guidance and intervention</a:t>
                      </a:r>
                      <a:endParaRPr lang="en-US" sz="2000" dirty="0">
                        <a:latin typeface="Rockwell" panose="02060603020205020403" pitchFamily="18" charset="0"/>
                      </a:endParaRPr>
                    </a:p>
                  </a:txBody>
                  <a:tcPr marL="75438" marR="75438" marT="37719" marB="37719"/>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27756414"/>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p:cNvSpPr/>
          <p:nvPr/>
        </p:nvSpPr>
        <p:spPr>
          <a:xfrm>
            <a:off x="265129" y="1447800"/>
            <a:ext cx="4073859" cy="5444371"/>
          </a:xfrm>
          <a:custGeom>
            <a:avLst/>
            <a:gdLst/>
            <a:ahLst/>
            <a:cxnLst>
              <a:cxn ang="0">
                <a:pos x="wd2" y="hd2"/>
              </a:cxn>
              <a:cxn ang="5400000">
                <a:pos x="wd2" y="hd2"/>
              </a:cxn>
              <a:cxn ang="10800000">
                <a:pos x="wd2" y="hd2"/>
              </a:cxn>
              <a:cxn ang="16200000">
                <a:pos x="wd2" y="hd2"/>
              </a:cxn>
            </a:cxnLst>
            <a:rect l="0" t="0" r="r" b="b"/>
            <a:pathLst>
              <a:path w="19890" h="21600" extrusionOk="0">
                <a:moveTo>
                  <a:pt x="0" y="0"/>
                </a:moveTo>
                <a:lnTo>
                  <a:pt x="0" y="21600"/>
                </a:lnTo>
                <a:lnTo>
                  <a:pt x="13738" y="21600"/>
                </a:lnTo>
                <a:cubicBezTo>
                  <a:pt x="14087" y="21358"/>
                  <a:pt x="14430" y="21107"/>
                  <a:pt x="14760" y="20839"/>
                </a:cubicBezTo>
                <a:cubicBezTo>
                  <a:pt x="21600" y="15280"/>
                  <a:pt x="21600" y="6268"/>
                  <a:pt x="14760" y="709"/>
                </a:cubicBezTo>
                <a:cubicBezTo>
                  <a:pt x="14453" y="460"/>
                  <a:pt x="14135" y="227"/>
                  <a:pt x="13812" y="0"/>
                </a:cubicBezTo>
                <a:lnTo>
                  <a:pt x="0" y="0"/>
                </a:lnTo>
                <a:close/>
              </a:path>
            </a:pathLst>
          </a:custGeom>
          <a:solidFill>
            <a:srgbClr val="3C1055"/>
          </a:solidFill>
          <a:ln w="12700">
            <a:solidFill>
              <a:schemeClr val="accent1"/>
            </a:solidFill>
            <a:miter/>
          </a:ln>
        </p:spPr>
        <p:txBody>
          <a:bodyPr lIns="37718" rIns="37718" anchor="ctr"/>
          <a:lstStyle/>
          <a:p>
            <a:endParaRPr sz="1485"/>
          </a:p>
        </p:txBody>
      </p:sp>
      <p:sp>
        <p:nvSpPr>
          <p:cNvPr id="500" name="Title 3"/>
          <p:cNvSpPr txBox="1">
            <a:spLocks noGrp="1"/>
          </p:cNvSpPr>
          <p:nvPr>
            <p:ph type="title"/>
          </p:nvPr>
        </p:nvSpPr>
        <p:spPr>
          <a:xfrm>
            <a:off x="599571" y="3371320"/>
            <a:ext cx="3404974" cy="2297732"/>
          </a:xfrm>
          <a:prstGeom prst="rect">
            <a:avLst/>
          </a:prstGeom>
        </p:spPr>
        <p:txBody>
          <a:bodyPr wrap="square" lIns="37718" tIns="37719" rIns="37718" bIns="37719" anchor="b">
            <a:noAutofit/>
          </a:bodyPr>
          <a:lstStyle/>
          <a:p>
            <a:r>
              <a:rPr lang="en-US" sz="3200" dirty="0">
                <a:solidFill>
                  <a:schemeClr val="accent2"/>
                </a:solidFill>
              </a:rPr>
              <a:t>Technology mediums / modes have evolved to offer new opportunities that build off one-another</a:t>
            </a:r>
            <a:endParaRPr sz="3200" dirty="0">
              <a:solidFill>
                <a:schemeClr val="accent2"/>
              </a:solidFill>
            </a:endParaRPr>
          </a:p>
        </p:txBody>
      </p:sp>
      <p:sp>
        <p:nvSpPr>
          <p:cNvPr id="5" name="Title 3"/>
          <p:cNvSpPr txBox="1"/>
          <p:nvPr/>
        </p:nvSpPr>
        <p:spPr>
          <a:xfrm>
            <a:off x="5257800" y="838200"/>
            <a:ext cx="3461447" cy="3681986"/>
          </a:xfrm>
          <a:prstGeom prst="rect">
            <a:avLst/>
          </a:prstGeom>
          <a:ln w="12700">
            <a:miter lim="400000"/>
          </a:ln>
          <a:extLst>
            <a:ext uri="{C572A759-6A51-4108-AA02-DFA0A04FC94B}">
              <ma14:wrappingTextBoxFlag xmlns="" xmlns:ma14="http://schemas.microsoft.com/office/mac/drawingml/2011/main" val="1"/>
            </a:ext>
          </a:extLst>
        </p:spPr>
        <p:txBody>
          <a:bodyPr lIns="37718" tIns="37719" rIns="37718" bIns="37719" anchor="t"/>
          <a:lstStyle/>
          <a:p>
            <a:r>
              <a:rPr lang="en-US" sz="2000" b="1" dirty="0"/>
              <a:t>TV</a:t>
            </a:r>
          </a:p>
          <a:p>
            <a:pPr marL="285750" indent="-285750">
              <a:buFont typeface="Arial" panose="020B0604020202020204" pitchFamily="34" charset="0"/>
              <a:buChar char="•"/>
            </a:pPr>
            <a:r>
              <a:rPr lang="en-US" sz="2000" dirty="0"/>
              <a:t>Reach/Dissemination/Scale</a:t>
            </a:r>
          </a:p>
          <a:p>
            <a:pPr marL="285750" indent="-285750">
              <a:buFont typeface="Arial" panose="020B0604020202020204" pitchFamily="34" charset="0"/>
              <a:buChar char="•"/>
            </a:pPr>
            <a:r>
              <a:rPr lang="en-US" sz="2000" dirty="0"/>
              <a:t>Standardization</a:t>
            </a:r>
          </a:p>
          <a:p>
            <a:r>
              <a:rPr lang="en-US" sz="2000" b="1" dirty="0"/>
              <a:t>CD ROM</a:t>
            </a:r>
          </a:p>
          <a:p>
            <a:pPr marL="377190" indent="-377190">
              <a:buFont typeface="Arial" panose="020B0604020202020204" pitchFamily="34" charset="0"/>
              <a:buChar char="•"/>
            </a:pPr>
            <a:r>
              <a:rPr lang="en-US" sz="2000" dirty="0"/>
              <a:t>Interactivity</a:t>
            </a:r>
          </a:p>
          <a:p>
            <a:pPr marL="377190" indent="-377190">
              <a:buFont typeface="Arial" panose="020B0604020202020204" pitchFamily="34" charset="0"/>
              <a:buChar char="•"/>
            </a:pPr>
            <a:r>
              <a:rPr lang="en-US" sz="2000" dirty="0"/>
              <a:t>Personalization/Tailoring</a:t>
            </a:r>
          </a:p>
          <a:p>
            <a:pPr marL="377190" indent="-377190">
              <a:buFont typeface="Arial" panose="020B0604020202020204" pitchFamily="34" charset="0"/>
              <a:buChar char="•"/>
            </a:pPr>
            <a:r>
              <a:rPr lang="en-US" sz="2000" dirty="0"/>
              <a:t>Adaptability</a:t>
            </a:r>
          </a:p>
          <a:p>
            <a:r>
              <a:rPr lang="en-US" sz="2000" b="1" dirty="0"/>
              <a:t>Web</a:t>
            </a:r>
          </a:p>
          <a:p>
            <a:pPr marL="377190" indent="-377190">
              <a:buFont typeface="Arial" panose="020B0604020202020204" pitchFamily="34" charset="0"/>
              <a:buChar char="•"/>
            </a:pPr>
            <a:r>
              <a:rPr lang="en-US" sz="2000" dirty="0"/>
              <a:t>Data capture/Analytics</a:t>
            </a:r>
          </a:p>
          <a:p>
            <a:pPr marL="377190" indent="-377190">
              <a:buFont typeface="Arial" panose="020B0604020202020204" pitchFamily="34" charset="0"/>
              <a:buChar char="•"/>
            </a:pPr>
            <a:r>
              <a:rPr lang="en-US" sz="2000" dirty="0"/>
              <a:t>Social interaction</a:t>
            </a:r>
          </a:p>
          <a:p>
            <a:pPr marL="377190" indent="-377190">
              <a:buFont typeface="Arial" panose="020B0604020202020204" pitchFamily="34" charset="0"/>
              <a:buChar char="•"/>
            </a:pPr>
            <a:r>
              <a:rPr lang="en-US" sz="2000" dirty="0"/>
              <a:t>Stigma reduction</a:t>
            </a:r>
          </a:p>
          <a:p>
            <a:pPr marL="377190" indent="-377190">
              <a:buFont typeface="Arial" panose="020B0604020202020204" pitchFamily="34" charset="0"/>
              <a:buChar char="•"/>
            </a:pPr>
            <a:r>
              <a:rPr lang="en-US" sz="2000" dirty="0"/>
              <a:t>Disclosure</a:t>
            </a:r>
          </a:p>
          <a:p>
            <a:r>
              <a:rPr lang="en-US" sz="2000" b="1" dirty="0"/>
              <a:t>Mobile Phone</a:t>
            </a:r>
          </a:p>
          <a:p>
            <a:pPr marL="377190" indent="-377190">
              <a:buFont typeface="Arial" panose="020B0604020202020204" pitchFamily="34" charset="0"/>
              <a:buChar char="•"/>
            </a:pPr>
            <a:r>
              <a:rPr lang="en-US" sz="2000" dirty="0"/>
              <a:t>Salience/Triggers</a:t>
            </a:r>
          </a:p>
          <a:p>
            <a:pPr marL="377190" indent="-377190">
              <a:buFont typeface="Arial" panose="020B0604020202020204" pitchFamily="34" charset="0"/>
              <a:buChar char="•"/>
            </a:pPr>
            <a:r>
              <a:rPr lang="en-US" sz="2000" dirty="0"/>
              <a:t>Effort</a:t>
            </a:r>
          </a:p>
          <a:p>
            <a:pPr marL="377190" indent="-377190">
              <a:buFont typeface="Arial" panose="020B0604020202020204" pitchFamily="34" charset="0"/>
              <a:buChar char="•"/>
            </a:pPr>
            <a:r>
              <a:rPr lang="en-US" sz="2000" dirty="0"/>
              <a:t>Just-in-time adaptability</a:t>
            </a:r>
          </a:p>
          <a:p>
            <a:r>
              <a:rPr lang="en-US" sz="2000" b="1" dirty="0"/>
              <a:t>Sensors</a:t>
            </a:r>
          </a:p>
          <a:p>
            <a:pPr marL="377190" indent="-377190">
              <a:buFont typeface="Arial" panose="020B0604020202020204" pitchFamily="34" charset="0"/>
              <a:buChar char="•"/>
            </a:pPr>
            <a:r>
              <a:rPr lang="en-US" sz="2000" dirty="0"/>
              <a:t>Precision</a:t>
            </a:r>
          </a:p>
          <a:p>
            <a:pPr marL="377190" indent="-377190">
              <a:buFont typeface="Arial" panose="020B0604020202020204" pitchFamily="34" charset="0"/>
              <a:buChar char="•"/>
            </a:pPr>
            <a:r>
              <a:rPr lang="en-US" sz="2000" dirty="0"/>
              <a:t>Objectivity (relative)</a:t>
            </a:r>
          </a:p>
          <a:p>
            <a:endParaRPr lang="en-US" sz="1485" dirty="0">
              <a:solidFill>
                <a:schemeClr val="accent1">
                  <a:lumMod val="75000"/>
                </a:schemeClr>
              </a:solidFill>
            </a:endParaRPr>
          </a:p>
          <a:p>
            <a:pPr>
              <a:spcBef>
                <a:spcPts val="1155"/>
              </a:spcBef>
              <a:defRPr sz="2000"/>
            </a:pPr>
            <a:endParaRPr sz="1980" dirty="0">
              <a:solidFill>
                <a:schemeClr val="accent2"/>
              </a:solidFill>
            </a:endParaRPr>
          </a:p>
        </p:txBody>
      </p:sp>
    </p:spTree>
    <p:extLst>
      <p:ext uri="{BB962C8B-B14F-4D97-AF65-F5344CB8AC3E}">
        <p14:creationId xmlns:p14="http://schemas.microsoft.com/office/powerpoint/2010/main" val="1135929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6" end="1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xEl>
                                              <p:pRg st="17" end="1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1" y="617220"/>
            <a:ext cx="9261464" cy="1424940"/>
          </a:xfrm>
        </p:spPr>
        <p:txBody>
          <a:bodyPr>
            <a:normAutofit/>
          </a:bodyPr>
          <a:lstStyle/>
          <a:p>
            <a:pPr algn="l">
              <a:buNone/>
            </a:pPr>
            <a:r>
              <a:rPr lang="en-US" sz="3200" dirty="0">
                <a:solidFill>
                  <a:srgbClr val="000000"/>
                </a:solidFill>
                <a:latin typeface="+mj-lt"/>
              </a:rPr>
              <a:t>What is tech good – and less good at doing?</a:t>
            </a:r>
          </a:p>
        </p:txBody>
      </p:sp>
      <p:graphicFrame>
        <p:nvGraphicFramePr>
          <p:cNvPr id="2" name="Table 1"/>
          <p:cNvGraphicFramePr>
            <a:graphicFrameLocks noGrp="1"/>
          </p:cNvGraphicFramePr>
          <p:nvPr>
            <p:extLst>
              <p:ext uri="{D42A27DB-BD31-4B8C-83A1-F6EECF244321}">
                <p14:modId xmlns:p14="http://schemas.microsoft.com/office/powerpoint/2010/main" val="1246161221"/>
              </p:ext>
            </p:extLst>
          </p:nvPr>
        </p:nvGraphicFramePr>
        <p:xfrm>
          <a:off x="502920" y="1329691"/>
          <a:ext cx="4400550" cy="5671822"/>
        </p:xfrm>
        <a:graphic>
          <a:graphicData uri="http://schemas.openxmlformats.org/drawingml/2006/table">
            <a:tbl>
              <a:tblPr firstRow="1" bandRow="1">
                <a:tableStyleId>{00A15C55-8517-42AA-B614-E9B94910E393}</a:tableStyleId>
              </a:tblPr>
              <a:tblGrid>
                <a:gridCol w="4400550">
                  <a:extLst>
                    <a:ext uri="{9D8B030D-6E8A-4147-A177-3AD203B41FA5}">
                      <a16:colId xmlns:a16="http://schemas.microsoft.com/office/drawing/2014/main" val="3276863854"/>
                    </a:ext>
                  </a:extLst>
                </a:gridCol>
              </a:tblGrid>
              <a:tr h="649989">
                <a:tc>
                  <a:txBody>
                    <a:bodyPr/>
                    <a:lstStyle/>
                    <a:p>
                      <a:pPr algn="ctr"/>
                      <a:r>
                        <a:rPr lang="en-US" sz="3100" dirty="0"/>
                        <a:t>Good</a:t>
                      </a:r>
                      <a:endParaRPr lang="en-US" sz="3100" dirty="0">
                        <a:solidFill>
                          <a:schemeClr val="bg2"/>
                        </a:solidFill>
                      </a:endParaRPr>
                    </a:p>
                  </a:txBody>
                  <a:tcPr marL="100584" marR="100584" marT="50292" marB="50292"/>
                </a:tc>
                <a:extLst>
                  <a:ext uri="{0D108BD9-81ED-4DB2-BD59-A6C34878D82A}">
                    <a16:rowId xmlns:a16="http://schemas.microsoft.com/office/drawing/2014/main" val="3642322189"/>
                  </a:ext>
                </a:extLst>
              </a:tr>
              <a:tr h="649989">
                <a:tc>
                  <a:txBody>
                    <a:bodyPr/>
                    <a:lstStyle/>
                    <a:p>
                      <a:pPr algn="ctr"/>
                      <a:r>
                        <a:rPr lang="en-US" sz="3100" dirty="0"/>
                        <a:t>Reach</a:t>
                      </a:r>
                    </a:p>
                  </a:txBody>
                  <a:tcPr marL="100584" marR="100584" marT="50292" marB="50292"/>
                </a:tc>
                <a:extLst>
                  <a:ext uri="{0D108BD9-81ED-4DB2-BD59-A6C34878D82A}">
                    <a16:rowId xmlns:a16="http://schemas.microsoft.com/office/drawing/2014/main" val="2578007030"/>
                  </a:ext>
                </a:extLst>
              </a:tr>
              <a:tr h="649989">
                <a:tc>
                  <a:txBody>
                    <a:bodyPr/>
                    <a:lstStyle/>
                    <a:p>
                      <a:pPr algn="ctr"/>
                      <a:r>
                        <a:rPr lang="en-US" sz="3100" dirty="0"/>
                        <a:t>Disclosure</a:t>
                      </a:r>
                    </a:p>
                  </a:txBody>
                  <a:tcPr marL="100584" marR="100584" marT="50292" marB="50292"/>
                </a:tc>
                <a:extLst>
                  <a:ext uri="{0D108BD9-81ED-4DB2-BD59-A6C34878D82A}">
                    <a16:rowId xmlns:a16="http://schemas.microsoft.com/office/drawing/2014/main" val="2063220290"/>
                  </a:ext>
                </a:extLst>
              </a:tr>
              <a:tr h="649989">
                <a:tc>
                  <a:txBody>
                    <a:bodyPr/>
                    <a:lstStyle/>
                    <a:p>
                      <a:pPr algn="ctr"/>
                      <a:r>
                        <a:rPr lang="en-US" sz="3100" dirty="0"/>
                        <a:t>Salience</a:t>
                      </a:r>
                    </a:p>
                  </a:txBody>
                  <a:tcPr marL="100584" marR="100584" marT="50292" marB="50292"/>
                </a:tc>
                <a:extLst>
                  <a:ext uri="{0D108BD9-81ED-4DB2-BD59-A6C34878D82A}">
                    <a16:rowId xmlns:a16="http://schemas.microsoft.com/office/drawing/2014/main" val="3283785463"/>
                  </a:ext>
                </a:extLst>
              </a:tr>
              <a:tr h="649989">
                <a:tc>
                  <a:txBody>
                    <a:bodyPr/>
                    <a:lstStyle/>
                    <a:p>
                      <a:pPr algn="ctr"/>
                      <a:r>
                        <a:rPr lang="en-US" sz="3100" dirty="0"/>
                        <a:t>Analytics-Predict</a:t>
                      </a:r>
                    </a:p>
                  </a:txBody>
                  <a:tcPr marL="100584" marR="100584" marT="50292" marB="50292"/>
                </a:tc>
                <a:extLst>
                  <a:ext uri="{0D108BD9-81ED-4DB2-BD59-A6C34878D82A}">
                    <a16:rowId xmlns:a16="http://schemas.microsoft.com/office/drawing/2014/main" val="920655016"/>
                  </a:ext>
                </a:extLst>
              </a:tr>
              <a:tr h="649989">
                <a:tc>
                  <a:txBody>
                    <a:bodyPr/>
                    <a:lstStyle/>
                    <a:p>
                      <a:pPr algn="ctr"/>
                      <a:r>
                        <a:rPr lang="en-US" sz="3100" dirty="0"/>
                        <a:t>Personalization</a:t>
                      </a:r>
                    </a:p>
                  </a:txBody>
                  <a:tcPr marL="100584" marR="100584" marT="50292" marB="50292"/>
                </a:tc>
                <a:extLst>
                  <a:ext uri="{0D108BD9-81ED-4DB2-BD59-A6C34878D82A}">
                    <a16:rowId xmlns:a16="http://schemas.microsoft.com/office/drawing/2014/main" val="3613702386"/>
                  </a:ext>
                </a:extLst>
              </a:tr>
              <a:tr h="649989">
                <a:tc>
                  <a:txBody>
                    <a:bodyPr/>
                    <a:lstStyle/>
                    <a:p>
                      <a:pPr algn="ctr"/>
                      <a:r>
                        <a:rPr lang="en-US" sz="3100" dirty="0"/>
                        <a:t>Adaptation</a:t>
                      </a:r>
                    </a:p>
                  </a:txBody>
                  <a:tcPr marL="100584" marR="100584" marT="50292" marB="50292"/>
                </a:tc>
                <a:extLst>
                  <a:ext uri="{0D108BD9-81ED-4DB2-BD59-A6C34878D82A}">
                    <a16:rowId xmlns:a16="http://schemas.microsoft.com/office/drawing/2014/main" val="3374771391"/>
                  </a:ext>
                </a:extLst>
              </a:tr>
              <a:tr h="1121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100" dirty="0"/>
                        <a:t>Connectivity/Just-in-time</a:t>
                      </a:r>
                    </a:p>
                    <a:p>
                      <a:pPr algn="ctr"/>
                      <a:endParaRPr lang="en-US" sz="3100" dirty="0"/>
                    </a:p>
                  </a:txBody>
                  <a:tcPr marL="100584" marR="100584" marT="50292" marB="50292"/>
                </a:tc>
                <a:extLst>
                  <a:ext uri="{0D108BD9-81ED-4DB2-BD59-A6C34878D82A}">
                    <a16:rowId xmlns:a16="http://schemas.microsoft.com/office/drawing/2014/main" val="398449742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08777657"/>
              </p:ext>
            </p:extLst>
          </p:nvPr>
        </p:nvGraphicFramePr>
        <p:xfrm>
          <a:off x="5280014" y="1339552"/>
          <a:ext cx="4400550" cy="5671822"/>
        </p:xfrm>
        <a:graphic>
          <a:graphicData uri="http://schemas.openxmlformats.org/drawingml/2006/table">
            <a:tbl>
              <a:tblPr firstRow="1" bandRow="1">
                <a:tableStyleId>{93296810-A885-4BE3-A3E7-6D5BEEA58F35}</a:tableStyleId>
              </a:tblPr>
              <a:tblGrid>
                <a:gridCol w="4400550">
                  <a:extLst>
                    <a:ext uri="{9D8B030D-6E8A-4147-A177-3AD203B41FA5}">
                      <a16:colId xmlns:a16="http://schemas.microsoft.com/office/drawing/2014/main" val="1461898280"/>
                    </a:ext>
                  </a:extLst>
                </a:gridCol>
              </a:tblGrid>
              <a:tr h="649989">
                <a:tc>
                  <a:txBody>
                    <a:bodyPr/>
                    <a:lstStyle/>
                    <a:p>
                      <a:pPr algn="ctr"/>
                      <a:r>
                        <a:rPr lang="en-US" sz="3100" dirty="0"/>
                        <a:t>Concerns</a:t>
                      </a:r>
                      <a:endParaRPr lang="en-US" sz="3100" dirty="0">
                        <a:solidFill>
                          <a:schemeClr val="bg2"/>
                        </a:solidFill>
                      </a:endParaRPr>
                    </a:p>
                  </a:txBody>
                  <a:tcPr marL="100584" marR="100584" marT="50292" marB="50292"/>
                </a:tc>
                <a:extLst>
                  <a:ext uri="{0D108BD9-81ED-4DB2-BD59-A6C34878D82A}">
                    <a16:rowId xmlns:a16="http://schemas.microsoft.com/office/drawing/2014/main" val="2237274404"/>
                  </a:ext>
                </a:extLst>
              </a:tr>
              <a:tr h="649989">
                <a:tc>
                  <a:txBody>
                    <a:bodyPr/>
                    <a:lstStyle/>
                    <a:p>
                      <a:pPr algn="ctr"/>
                      <a:r>
                        <a:rPr lang="en-US" sz="3100" dirty="0"/>
                        <a:t>Dehumanization</a:t>
                      </a:r>
                    </a:p>
                  </a:txBody>
                  <a:tcPr marL="100584" marR="100584" marT="50292" marB="50292"/>
                </a:tc>
                <a:extLst>
                  <a:ext uri="{0D108BD9-81ED-4DB2-BD59-A6C34878D82A}">
                    <a16:rowId xmlns:a16="http://schemas.microsoft.com/office/drawing/2014/main" val="3057669248"/>
                  </a:ext>
                </a:extLst>
              </a:tr>
              <a:tr h="649989">
                <a:tc>
                  <a:txBody>
                    <a:bodyPr/>
                    <a:lstStyle/>
                    <a:p>
                      <a:pPr algn="ctr"/>
                      <a:r>
                        <a:rPr lang="en-US" sz="3100" dirty="0"/>
                        <a:t>Reliance</a:t>
                      </a:r>
                    </a:p>
                  </a:txBody>
                  <a:tcPr marL="100584" marR="100584" marT="50292" marB="50292"/>
                </a:tc>
                <a:extLst>
                  <a:ext uri="{0D108BD9-81ED-4DB2-BD59-A6C34878D82A}">
                    <a16:rowId xmlns:a16="http://schemas.microsoft.com/office/drawing/2014/main" val="2749355188"/>
                  </a:ext>
                </a:extLst>
              </a:tr>
              <a:tr h="649989">
                <a:tc>
                  <a:txBody>
                    <a:bodyPr/>
                    <a:lstStyle/>
                    <a:p>
                      <a:pPr algn="ctr"/>
                      <a:r>
                        <a:rPr lang="en-US" sz="3100" dirty="0"/>
                        <a:t>Information</a:t>
                      </a:r>
                      <a:r>
                        <a:rPr lang="en-US" sz="3100" baseline="0" dirty="0"/>
                        <a:t> Overload</a:t>
                      </a:r>
                      <a:endParaRPr lang="en-US" sz="3100" dirty="0"/>
                    </a:p>
                  </a:txBody>
                  <a:tcPr marL="100584" marR="100584" marT="50292" marB="50292"/>
                </a:tc>
                <a:extLst>
                  <a:ext uri="{0D108BD9-81ED-4DB2-BD59-A6C34878D82A}">
                    <a16:rowId xmlns:a16="http://schemas.microsoft.com/office/drawing/2014/main" val="3121982065"/>
                  </a:ext>
                </a:extLst>
              </a:tr>
              <a:tr h="649989">
                <a:tc>
                  <a:txBody>
                    <a:bodyPr/>
                    <a:lstStyle/>
                    <a:p>
                      <a:pPr algn="ctr"/>
                      <a:r>
                        <a:rPr lang="en-US" sz="3100" dirty="0"/>
                        <a:t>Messy/unreliable</a:t>
                      </a:r>
                      <a:r>
                        <a:rPr lang="en-US" sz="3100" baseline="0" dirty="0"/>
                        <a:t> data</a:t>
                      </a:r>
                      <a:endParaRPr lang="en-US" sz="3100" dirty="0"/>
                    </a:p>
                  </a:txBody>
                  <a:tcPr marL="100584" marR="100584" marT="50292" marB="50292"/>
                </a:tc>
                <a:extLst>
                  <a:ext uri="{0D108BD9-81ED-4DB2-BD59-A6C34878D82A}">
                    <a16:rowId xmlns:a16="http://schemas.microsoft.com/office/drawing/2014/main" val="717099008"/>
                  </a:ext>
                </a:extLst>
              </a:tr>
              <a:tr h="649989">
                <a:tc>
                  <a:txBody>
                    <a:bodyPr/>
                    <a:lstStyle/>
                    <a:p>
                      <a:pPr algn="ctr"/>
                      <a:r>
                        <a:rPr lang="en-US" sz="3100" dirty="0"/>
                        <a:t>Privacy</a:t>
                      </a:r>
                    </a:p>
                  </a:txBody>
                  <a:tcPr marL="100584" marR="100584" marT="50292" marB="50292"/>
                </a:tc>
                <a:extLst>
                  <a:ext uri="{0D108BD9-81ED-4DB2-BD59-A6C34878D82A}">
                    <a16:rowId xmlns:a16="http://schemas.microsoft.com/office/drawing/2014/main" val="412330453"/>
                  </a:ext>
                </a:extLst>
              </a:tr>
              <a:tr h="649989">
                <a:tc>
                  <a:txBody>
                    <a:bodyPr/>
                    <a:lstStyle/>
                    <a:p>
                      <a:pPr algn="ctr"/>
                      <a:r>
                        <a:rPr lang="en-US" sz="3100" dirty="0"/>
                        <a:t>Security</a:t>
                      </a:r>
                    </a:p>
                  </a:txBody>
                  <a:tcPr marL="100584" marR="100584" marT="50292" marB="50292"/>
                </a:tc>
                <a:extLst>
                  <a:ext uri="{0D108BD9-81ED-4DB2-BD59-A6C34878D82A}">
                    <a16:rowId xmlns:a16="http://schemas.microsoft.com/office/drawing/2014/main" val="3874065744"/>
                  </a:ext>
                </a:extLst>
              </a:tr>
              <a:tr h="1121899">
                <a:tc>
                  <a:txBody>
                    <a:bodyPr/>
                    <a:lstStyle/>
                    <a:p>
                      <a:pPr algn="ctr"/>
                      <a:r>
                        <a:rPr lang="en-US" sz="3100" dirty="0"/>
                        <a:t>Maintenance</a:t>
                      </a:r>
                    </a:p>
                  </a:txBody>
                  <a:tcPr marL="100584" marR="100584" marT="50292" marB="50292"/>
                </a:tc>
                <a:extLst>
                  <a:ext uri="{0D108BD9-81ED-4DB2-BD59-A6C34878D82A}">
                    <a16:rowId xmlns:a16="http://schemas.microsoft.com/office/drawing/2014/main" val="2303359209"/>
                  </a:ext>
                </a:extLst>
              </a:tr>
            </a:tbl>
          </a:graphicData>
        </a:graphic>
      </p:graphicFrame>
    </p:spTree>
    <p:extLst>
      <p:ext uri="{BB962C8B-B14F-4D97-AF65-F5344CB8AC3E}">
        <p14:creationId xmlns:p14="http://schemas.microsoft.com/office/powerpoint/2010/main" val="1077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00CC-DFE1-4AEB-8192-64D8404D02ED}"/>
              </a:ext>
            </a:extLst>
          </p:cNvPr>
          <p:cNvSpPr>
            <a:spLocks noGrp="1"/>
          </p:cNvSpPr>
          <p:nvPr>
            <p:ph type="title"/>
          </p:nvPr>
        </p:nvSpPr>
        <p:spPr>
          <a:xfrm>
            <a:off x="842391" y="913399"/>
            <a:ext cx="8373618" cy="492443"/>
          </a:xfrm>
        </p:spPr>
        <p:txBody>
          <a:bodyPr/>
          <a:lstStyle/>
          <a:p>
            <a:r>
              <a:rPr lang="en-US" dirty="0">
                <a:solidFill>
                  <a:schemeClr val="tx1">
                    <a:lumMod val="65000"/>
                    <a:lumOff val="35000"/>
                  </a:schemeClr>
                </a:solidFill>
              </a:rPr>
              <a:t>Acceptability &amp; Comfort</a:t>
            </a:r>
          </a:p>
        </p:txBody>
      </p:sp>
      <p:sp>
        <p:nvSpPr>
          <p:cNvPr id="3" name="Text Placeholder 2">
            <a:extLst>
              <a:ext uri="{FF2B5EF4-FFF2-40B4-BE49-F238E27FC236}">
                <a16:creationId xmlns:a16="http://schemas.microsoft.com/office/drawing/2014/main" id="{AF777C01-A280-4683-8D72-B157B8552011}"/>
              </a:ext>
            </a:extLst>
          </p:cNvPr>
          <p:cNvSpPr>
            <a:spLocks noGrp="1"/>
          </p:cNvSpPr>
          <p:nvPr>
            <p:ph type="body" idx="1"/>
          </p:nvPr>
        </p:nvSpPr>
        <p:spPr>
          <a:xfrm>
            <a:off x="1216571" y="2325469"/>
            <a:ext cx="8310077" cy="3121462"/>
          </a:xfrm>
        </p:spPr>
        <p:txBody>
          <a:bodyPr/>
          <a:lstStyle/>
          <a:p>
            <a:pPr marL="457200" indent="-457200">
              <a:buFont typeface="Arial" panose="020B0604020202020204" pitchFamily="34" charset="0"/>
              <a:buChar char="•"/>
            </a:pPr>
            <a:r>
              <a:rPr lang="en-US" dirty="0">
                <a:latin typeface="+mn-lt"/>
              </a:rPr>
              <a:t>Youth use technology and like it</a:t>
            </a:r>
          </a:p>
          <a:p>
            <a:pPr marL="457200" indent="-457200">
              <a:buFont typeface="Arial" panose="020B0604020202020204" pitchFamily="34" charset="0"/>
              <a:buChar char="•"/>
            </a:pPr>
            <a:endParaRPr lang="en-US" dirty="0">
              <a:latin typeface="+mn-lt"/>
            </a:endParaRPr>
          </a:p>
          <a:p>
            <a:pPr marL="457200" indent="-457200">
              <a:buFont typeface="Arial" panose="020B0604020202020204" pitchFamily="34" charset="0"/>
              <a:buChar char="•"/>
            </a:pPr>
            <a:r>
              <a:rPr lang="en-US" dirty="0">
                <a:latin typeface="+mn-lt"/>
              </a:rPr>
              <a:t>Youth prefer digital health connections for stigmatizing topics</a:t>
            </a:r>
          </a:p>
          <a:p>
            <a:pPr marL="457200" indent="-457200">
              <a:buFont typeface="Arial" panose="020B0604020202020204" pitchFamily="34" charset="0"/>
              <a:buChar char="•"/>
            </a:pPr>
            <a:endParaRPr lang="en-US" dirty="0">
              <a:latin typeface="+mn-lt"/>
            </a:endParaRPr>
          </a:p>
          <a:p>
            <a:pPr marL="457200" indent="-457200">
              <a:buFont typeface="Arial" panose="020B0604020202020204" pitchFamily="34" charset="0"/>
              <a:buChar char="•"/>
            </a:pPr>
            <a:r>
              <a:rPr lang="en-US" dirty="0">
                <a:latin typeface="+mn-lt"/>
              </a:rPr>
              <a:t>There is no digital divide by race, ethnicity or SES in youth</a:t>
            </a:r>
          </a:p>
          <a:p>
            <a:endParaRPr lang="en-US" dirty="0">
              <a:latin typeface="+mn-lt"/>
            </a:endParaRPr>
          </a:p>
          <a:p>
            <a:pPr marL="457200" indent="-457200">
              <a:buFont typeface="Arial" panose="020B0604020202020204" pitchFamily="34" charset="0"/>
              <a:buChar char="•"/>
            </a:pPr>
            <a:r>
              <a:rPr lang="en-US" dirty="0">
                <a:latin typeface="+mn-lt"/>
              </a:rPr>
              <a:t>The greatest digital divide is in older adults and lack applications in different languages</a:t>
            </a:r>
          </a:p>
          <a:p>
            <a:endParaRPr lang="en-US" dirty="0">
              <a:latin typeface="+mn-lt"/>
            </a:endParaRPr>
          </a:p>
          <a:p>
            <a:endParaRPr lang="en-US" dirty="0"/>
          </a:p>
        </p:txBody>
      </p:sp>
    </p:spTree>
    <p:extLst>
      <p:ext uri="{BB962C8B-B14F-4D97-AF65-F5344CB8AC3E}">
        <p14:creationId xmlns:p14="http://schemas.microsoft.com/office/powerpoint/2010/main" val="252397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00CC-DFE1-4AEB-8192-64D8404D02ED}"/>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Reach / Connection</a:t>
            </a:r>
          </a:p>
        </p:txBody>
      </p:sp>
      <p:pic>
        <p:nvPicPr>
          <p:cNvPr id="6" name="Picture 2" descr="Image result for digital connections">
            <a:extLst>
              <a:ext uri="{FF2B5EF4-FFF2-40B4-BE49-F238E27FC236}">
                <a16:creationId xmlns:a16="http://schemas.microsoft.com/office/drawing/2014/main" id="{B7CFD4CC-14FD-44F9-86B6-10F3C8DB14CA}"/>
              </a:ext>
            </a:extLst>
          </p:cNvPr>
          <p:cNvPicPr>
            <a:picLocks noChangeAspect="1" noChangeArrowheads="1"/>
          </p:cNvPicPr>
          <p:nvPr/>
        </p:nvPicPr>
        <p:blipFill rotWithShape="1">
          <a:blip r:embed="rId3" cstate="print"/>
          <a:srcRect l="15372" r="39371"/>
          <a:stretch/>
        </p:blipFill>
        <p:spPr bwMode="auto">
          <a:xfrm>
            <a:off x="381000" y="1524000"/>
            <a:ext cx="5715000" cy="5304198"/>
          </a:xfrm>
          <a:prstGeom prst="rect">
            <a:avLst/>
          </a:prstGeom>
          <a:noFill/>
        </p:spPr>
      </p:pic>
      <p:sp>
        <p:nvSpPr>
          <p:cNvPr id="7" name="Rectangle 6">
            <a:extLst>
              <a:ext uri="{FF2B5EF4-FFF2-40B4-BE49-F238E27FC236}">
                <a16:creationId xmlns:a16="http://schemas.microsoft.com/office/drawing/2014/main" id="{51D78B49-C740-4546-B51F-663F3EB1336F}"/>
              </a:ext>
            </a:extLst>
          </p:cNvPr>
          <p:cNvSpPr/>
          <p:nvPr/>
        </p:nvSpPr>
        <p:spPr>
          <a:xfrm>
            <a:off x="6248400" y="2438400"/>
            <a:ext cx="3657600" cy="2677656"/>
          </a:xfrm>
          <a:prstGeom prst="rect">
            <a:avLst/>
          </a:prstGeom>
        </p:spPr>
        <p:txBody>
          <a:bodyPr wrap="square">
            <a:spAutoFit/>
          </a:bodyPr>
          <a:lstStyle/>
          <a:p>
            <a:pPr>
              <a:buNone/>
            </a:pPr>
            <a:r>
              <a:rPr lang="en" sz="2800" dirty="0"/>
              <a:t>Cognitive Salience</a:t>
            </a:r>
          </a:p>
          <a:p>
            <a:pPr>
              <a:buNone/>
            </a:pPr>
            <a:r>
              <a:rPr lang="en" sz="2800" dirty="0"/>
              <a:t>Emotional Salience</a:t>
            </a:r>
          </a:p>
          <a:p>
            <a:pPr>
              <a:buNone/>
            </a:pPr>
            <a:r>
              <a:rPr lang="en" sz="2800" dirty="0"/>
              <a:t>Behavioral Salience</a:t>
            </a:r>
          </a:p>
          <a:p>
            <a:pPr>
              <a:buNone/>
            </a:pPr>
            <a:r>
              <a:rPr lang="en" sz="2800" dirty="0"/>
              <a:t>Environmental Salience</a:t>
            </a:r>
          </a:p>
          <a:p>
            <a:pPr>
              <a:buNone/>
            </a:pPr>
            <a:r>
              <a:rPr lang="en" sz="2800" dirty="0"/>
              <a:t>Social Salience</a:t>
            </a:r>
          </a:p>
          <a:p>
            <a:pPr>
              <a:buNone/>
            </a:pPr>
            <a:r>
              <a:rPr lang="en" sz="2800" dirty="0"/>
              <a:t>Object Salience</a:t>
            </a:r>
          </a:p>
        </p:txBody>
      </p:sp>
    </p:spTree>
    <p:extLst>
      <p:ext uri="{BB962C8B-B14F-4D97-AF65-F5344CB8AC3E}">
        <p14:creationId xmlns:p14="http://schemas.microsoft.com/office/powerpoint/2010/main" val="19545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760440" cy="692701"/>
          </a:xfrm>
        </p:spPr>
        <p:txBody>
          <a:bodyPr>
            <a:normAutofit/>
          </a:bodyPr>
          <a:lstStyle/>
          <a:p>
            <a:pPr algn="l"/>
            <a:r>
              <a:rPr lang="en-US" dirty="0">
                <a:solidFill>
                  <a:schemeClr val="tx1">
                    <a:lumMod val="65000"/>
                    <a:lumOff val="35000"/>
                  </a:schemeClr>
                </a:solidFill>
              </a:rPr>
              <a:t>Disclosure</a:t>
            </a:r>
          </a:p>
        </p:txBody>
      </p:sp>
      <p:sp>
        <p:nvSpPr>
          <p:cNvPr id="3" name="Content Placeholder 2"/>
          <p:cNvSpPr>
            <a:spLocks noGrp="1"/>
          </p:cNvSpPr>
          <p:nvPr>
            <p:ph idx="1"/>
          </p:nvPr>
        </p:nvSpPr>
        <p:spPr>
          <a:xfrm>
            <a:off x="897108" y="1682797"/>
            <a:ext cx="4945380" cy="4406805"/>
          </a:xfrm>
        </p:spPr>
        <p:txBody>
          <a:bodyPr>
            <a:normAutofit fontScale="92500" lnSpcReduction="10000"/>
          </a:bodyPr>
          <a:lstStyle/>
          <a:p>
            <a:pPr marL="502920" indent="-502920">
              <a:buFont typeface="Arial" panose="020B0604020202020204" pitchFamily="34" charset="0"/>
              <a:buChar char="•"/>
            </a:pPr>
            <a:r>
              <a:rPr lang="en-US" sz="2860" dirty="0">
                <a:solidFill>
                  <a:srgbClr val="000000"/>
                </a:solidFill>
                <a:latin typeface="+mn-lt"/>
              </a:rPr>
              <a:t>Youth and adults disclose significantly more to digital platforms than in person. </a:t>
            </a:r>
          </a:p>
          <a:p>
            <a:pPr marL="502920" indent="-502920">
              <a:buFont typeface="Arial" panose="020B0604020202020204" pitchFamily="34" charset="0"/>
              <a:buChar char="•"/>
            </a:pPr>
            <a:r>
              <a:rPr lang="en-US" sz="2860" dirty="0">
                <a:solidFill>
                  <a:srgbClr val="000000"/>
                </a:solidFill>
                <a:latin typeface="+mn-lt"/>
              </a:rPr>
              <a:t>Digital mental health communication vs. in-person preferences moderated by condition (anxiety) and type of disclosure (stigmatizing)</a:t>
            </a:r>
          </a:p>
          <a:p>
            <a:pPr marL="502920" indent="-502920">
              <a:buFont typeface="Arial" panose="020B0604020202020204" pitchFamily="34" charset="0"/>
              <a:buChar char="•"/>
            </a:pPr>
            <a:r>
              <a:rPr lang="en-US" sz="2860" dirty="0">
                <a:solidFill>
                  <a:srgbClr val="000000"/>
                </a:solidFill>
                <a:latin typeface="+mn-lt"/>
              </a:rPr>
              <a:t>Youth </a:t>
            </a:r>
            <a:r>
              <a:rPr lang="en-US" sz="2860" b="1" dirty="0">
                <a:solidFill>
                  <a:srgbClr val="000000"/>
                </a:solidFill>
                <a:latin typeface="+mn-lt"/>
              </a:rPr>
              <a:t>prefer </a:t>
            </a:r>
            <a:r>
              <a:rPr lang="en-US" sz="2860" dirty="0">
                <a:solidFill>
                  <a:srgbClr val="000000"/>
                </a:solidFill>
                <a:latin typeface="+mn-lt"/>
              </a:rPr>
              <a:t>to talk about </a:t>
            </a:r>
            <a:r>
              <a:rPr lang="en-US" sz="2860" b="1" dirty="0">
                <a:solidFill>
                  <a:srgbClr val="000000"/>
                </a:solidFill>
                <a:latin typeface="+mn-lt"/>
              </a:rPr>
              <a:t>sensitive topics </a:t>
            </a:r>
            <a:r>
              <a:rPr lang="en-US" sz="2860" dirty="0">
                <a:solidFill>
                  <a:srgbClr val="000000"/>
                </a:solidFill>
                <a:latin typeface="+mn-lt"/>
              </a:rPr>
              <a:t>over text but in-person for less stigmatizing topics.</a:t>
            </a:r>
          </a:p>
          <a:p>
            <a:pPr marL="502920" indent="-502920">
              <a:buFont typeface="Arial" panose="020B0604020202020204" pitchFamily="34" charset="0"/>
              <a:buChar char="•"/>
            </a:pPr>
            <a:endParaRPr lang="en-US" sz="2860" dirty="0">
              <a:solidFill>
                <a:srgbClr val="000000"/>
              </a:solidFill>
              <a:latin typeface="+mn-lt"/>
            </a:endParaRPr>
          </a:p>
        </p:txBody>
      </p:sp>
      <p:sp>
        <p:nvSpPr>
          <p:cNvPr id="5" name="Content Placeholder 2"/>
          <p:cNvSpPr txBox="1">
            <a:spLocks/>
          </p:cNvSpPr>
          <p:nvPr/>
        </p:nvSpPr>
        <p:spPr>
          <a:xfrm>
            <a:off x="6197376" y="1892264"/>
            <a:ext cx="3265816" cy="427008"/>
          </a:xfrm>
          <a:prstGeom prst="rect">
            <a:avLst/>
          </a:prstGeom>
        </p:spPr>
        <p:txBody>
          <a:bodyPr vert="horz" lIns="100584" tIns="50292" rIns="100584" bIns="50292" rtlCol="0">
            <a:normAutofit fontScale="85000" lnSpcReduction="10000"/>
          </a:bodyPr>
          <a:lstStyle/>
          <a:p>
            <a:pPr marL="377190" indent="-377190" defTabSz="1005840">
              <a:spcBef>
                <a:spcPct val="20000"/>
              </a:spcBef>
              <a:defRPr/>
            </a:pPr>
            <a:r>
              <a:rPr lang="en-US" sz="2640" dirty="0">
                <a:solidFill>
                  <a:srgbClr val="000000"/>
                </a:solidFill>
              </a:rPr>
              <a:t>Social Penetration Theory</a:t>
            </a:r>
          </a:p>
          <a:p>
            <a:pPr marL="377190" indent="-377190" defTabSz="1005840">
              <a:spcBef>
                <a:spcPct val="20000"/>
              </a:spcBef>
              <a:buFont typeface="Arial" pitchFamily="34" charset="0"/>
              <a:buChar char="•"/>
              <a:defRPr/>
            </a:pPr>
            <a:endParaRPr lang="en-US" sz="3520" dirty="0"/>
          </a:p>
        </p:txBody>
      </p:sp>
      <p:pic>
        <p:nvPicPr>
          <p:cNvPr id="8" name="Picture 5">
            <a:extLst>
              <a:ext uri="{FF2B5EF4-FFF2-40B4-BE49-F238E27FC236}">
                <a16:creationId xmlns:a16="http://schemas.microsoft.com/office/drawing/2014/main" id="{74B74F11-E5D1-4200-BC9E-14401F38A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5843" y="2833882"/>
            <a:ext cx="2955449" cy="196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98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90" y="605535"/>
            <a:ext cx="8373618" cy="492443"/>
          </a:xfrm>
        </p:spPr>
        <p:txBody>
          <a:bodyPr/>
          <a:lstStyle/>
          <a:p>
            <a:pPr algn="l"/>
            <a:r>
              <a:rPr lang="en-US" dirty="0">
                <a:solidFill>
                  <a:schemeClr val="tx1">
                    <a:lumMod val="65000"/>
                    <a:lumOff val="35000"/>
                  </a:schemeClr>
                </a:solidFill>
              </a:rPr>
              <a:t>Passive &amp; Active Data in the Real World</a:t>
            </a:r>
          </a:p>
        </p:txBody>
      </p:sp>
      <p:pic>
        <p:nvPicPr>
          <p:cNvPr id="27" name="Content Placeholder 7">
            <a:extLst>
              <a:ext uri="{FF2B5EF4-FFF2-40B4-BE49-F238E27FC236}">
                <a16:creationId xmlns:a16="http://schemas.microsoft.com/office/drawing/2014/main" id="{4C6AD6E7-22DD-46B0-BA17-7A61E64CB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26" y="1778498"/>
            <a:ext cx="3684431" cy="4469902"/>
          </a:xfrm>
          <a:prstGeom prst="rect">
            <a:avLst/>
          </a:prstGeom>
        </p:spPr>
      </p:pic>
      <p:grpSp>
        <p:nvGrpSpPr>
          <p:cNvPr id="28" name="Group 27">
            <a:extLst>
              <a:ext uri="{FF2B5EF4-FFF2-40B4-BE49-F238E27FC236}">
                <a16:creationId xmlns:a16="http://schemas.microsoft.com/office/drawing/2014/main" id="{521BBC01-5A93-4301-881D-395839B9423A}"/>
              </a:ext>
            </a:extLst>
          </p:cNvPr>
          <p:cNvGrpSpPr/>
          <p:nvPr/>
        </p:nvGrpSpPr>
        <p:grpSpPr>
          <a:xfrm>
            <a:off x="4943503" y="3403654"/>
            <a:ext cx="4604728" cy="3855022"/>
            <a:chOff x="754765" y="1294444"/>
            <a:chExt cx="4331910" cy="3558280"/>
          </a:xfrm>
        </p:grpSpPr>
        <p:sp>
          <p:nvSpPr>
            <p:cNvPr id="29" name="Shape 255">
              <a:extLst>
                <a:ext uri="{FF2B5EF4-FFF2-40B4-BE49-F238E27FC236}">
                  <a16:creationId xmlns:a16="http://schemas.microsoft.com/office/drawing/2014/main" id="{FC959572-EE49-4276-A6EE-7E11675164C8}"/>
                </a:ext>
              </a:extLst>
            </p:cNvPr>
            <p:cNvSpPr/>
            <p:nvPr/>
          </p:nvSpPr>
          <p:spPr>
            <a:xfrm>
              <a:off x="754765" y="1294444"/>
              <a:ext cx="4331910" cy="3558280"/>
            </a:xfrm>
            <a:prstGeom prst="ellipse">
              <a:avLst/>
            </a:prstGeom>
            <a:noFill/>
            <a:ln w="9525" cap="flat" cmpd="sng">
              <a:solidFill>
                <a:schemeClr val="dk2"/>
              </a:solidFill>
              <a:prstDash val="dash"/>
              <a:round/>
              <a:headEnd type="none" w="med" len="med"/>
              <a:tailEnd type="none" w="med" len="med"/>
            </a:ln>
          </p:spPr>
          <p:txBody>
            <a:bodyPr lIns="100568" tIns="100568" rIns="100568" bIns="100568" anchor="ctr" anchorCtr="0">
              <a:noAutofit/>
            </a:bodyPr>
            <a:lstStyle/>
            <a:p>
              <a:endParaRPr sz="1980"/>
            </a:p>
          </p:txBody>
        </p:sp>
        <p:grpSp>
          <p:nvGrpSpPr>
            <p:cNvPr id="30" name="Shape 263">
              <a:extLst>
                <a:ext uri="{FF2B5EF4-FFF2-40B4-BE49-F238E27FC236}">
                  <a16:creationId xmlns:a16="http://schemas.microsoft.com/office/drawing/2014/main" id="{F31AFBFF-D4F7-45BE-AA40-62AA768D33FC}"/>
                </a:ext>
              </a:extLst>
            </p:cNvPr>
            <p:cNvGrpSpPr/>
            <p:nvPr/>
          </p:nvGrpSpPr>
          <p:grpSpPr>
            <a:xfrm>
              <a:off x="2179321" y="1706881"/>
              <a:ext cx="2011679" cy="2346959"/>
              <a:chOff x="2283405" y="1441910"/>
              <a:chExt cx="1926296" cy="2177585"/>
            </a:xfrm>
          </p:grpSpPr>
          <p:sp>
            <p:nvSpPr>
              <p:cNvPr id="38" name="Shape 264">
                <a:extLst>
                  <a:ext uri="{FF2B5EF4-FFF2-40B4-BE49-F238E27FC236}">
                    <a16:creationId xmlns:a16="http://schemas.microsoft.com/office/drawing/2014/main" id="{6986F9D0-6DCD-48D4-8E42-E55B76F56CE4}"/>
                  </a:ext>
                </a:extLst>
              </p:cNvPr>
              <p:cNvSpPr/>
              <p:nvPr/>
            </p:nvSpPr>
            <p:spPr>
              <a:xfrm>
                <a:off x="2559756" y="1441910"/>
                <a:ext cx="1459799" cy="594900"/>
              </a:xfrm>
              <a:prstGeom prst="rect">
                <a:avLst/>
              </a:prstGeom>
              <a:solidFill>
                <a:srgbClr val="FFFFFF"/>
              </a:solidFill>
              <a:ln w="9525" cap="flat" cmpd="sng">
                <a:solidFill>
                  <a:srgbClr val="000000"/>
                </a:solidFill>
                <a:prstDash val="solid"/>
                <a:round/>
                <a:headEnd type="none" w="med" len="med"/>
                <a:tailEnd type="none" w="med" len="med"/>
              </a:ln>
            </p:spPr>
            <p:txBody>
              <a:bodyPr lIns="100568" tIns="100568" rIns="100568" bIns="100568" anchor="ctr" anchorCtr="0">
                <a:noAutofit/>
              </a:bodyPr>
              <a:lstStyle/>
              <a:p>
                <a:endParaRPr sz="1980"/>
              </a:p>
            </p:txBody>
          </p:sp>
          <p:sp>
            <p:nvSpPr>
              <p:cNvPr id="39" name="Shape 265">
                <a:extLst>
                  <a:ext uri="{FF2B5EF4-FFF2-40B4-BE49-F238E27FC236}">
                    <a16:creationId xmlns:a16="http://schemas.microsoft.com/office/drawing/2014/main" id="{CF5C8BF0-8F03-4FF0-8524-A94ADDAD731D}"/>
                  </a:ext>
                </a:extLst>
              </p:cNvPr>
              <p:cNvSpPr/>
              <p:nvPr/>
            </p:nvSpPr>
            <p:spPr>
              <a:xfrm>
                <a:off x="2283405" y="2158321"/>
                <a:ext cx="1926296" cy="216840"/>
              </a:xfrm>
              <a:prstGeom prst="rect">
                <a:avLst/>
              </a:prstGeom>
              <a:noFill/>
              <a:ln>
                <a:noFill/>
              </a:ln>
            </p:spPr>
            <p:txBody>
              <a:bodyPr lIns="100568" tIns="100568" rIns="100568" bIns="100568" anchor="ctr" anchorCtr="0">
                <a:noAutofit/>
              </a:bodyPr>
              <a:lstStyle/>
              <a:p>
                <a:pPr algn="ctr"/>
                <a:r>
                  <a:rPr lang="en" sz="1980" b="1" dirty="0">
                    <a:latin typeface="PT Sans Narrow"/>
                    <a:ea typeface="PT Sans Narrow"/>
                    <a:cs typeface="PT Sans Narrow"/>
                    <a:sym typeface="PT Sans Narrow"/>
                  </a:rPr>
                  <a:t>accelerometer </a:t>
                </a:r>
              </a:p>
            </p:txBody>
          </p:sp>
          <p:sp>
            <p:nvSpPr>
              <p:cNvPr id="40" name="Shape 266">
                <a:extLst>
                  <a:ext uri="{FF2B5EF4-FFF2-40B4-BE49-F238E27FC236}">
                    <a16:creationId xmlns:a16="http://schemas.microsoft.com/office/drawing/2014/main" id="{80F57DE3-29F3-404C-9850-9D549CB4CD39}"/>
                  </a:ext>
                </a:extLst>
              </p:cNvPr>
              <p:cNvSpPr/>
              <p:nvPr/>
            </p:nvSpPr>
            <p:spPr>
              <a:xfrm>
                <a:off x="2621910" y="3408402"/>
                <a:ext cx="1437840" cy="211093"/>
              </a:xfrm>
              <a:prstGeom prst="rect">
                <a:avLst/>
              </a:prstGeom>
              <a:noFill/>
              <a:ln>
                <a:noFill/>
              </a:ln>
            </p:spPr>
            <p:txBody>
              <a:bodyPr lIns="100568" tIns="100568" rIns="100568" bIns="100568" anchor="ctr" anchorCtr="0">
                <a:noAutofit/>
              </a:bodyPr>
              <a:lstStyle/>
              <a:p>
                <a:pPr algn="ctr"/>
                <a:r>
                  <a:rPr lang="en" sz="1980" b="1" dirty="0">
                    <a:latin typeface="PT Sans Narrow"/>
                    <a:ea typeface="PT Sans Narrow"/>
                    <a:cs typeface="PT Sans Narrow"/>
                    <a:sym typeface="PT Sans Narrow"/>
                  </a:rPr>
                  <a:t>geofence</a:t>
                </a:r>
              </a:p>
            </p:txBody>
          </p:sp>
          <p:pic>
            <p:nvPicPr>
              <p:cNvPr id="41" name="Shape 267" descr="geofencing.png">
                <a:extLst>
                  <a:ext uri="{FF2B5EF4-FFF2-40B4-BE49-F238E27FC236}">
                    <a16:creationId xmlns:a16="http://schemas.microsoft.com/office/drawing/2014/main" id="{5EC9EE9E-CDA7-4536-AC21-0F9E38DF4FBC}"/>
                  </a:ext>
                </a:extLst>
              </p:cNvPr>
              <p:cNvPicPr preferRelativeResize="0"/>
              <p:nvPr/>
            </p:nvPicPr>
            <p:blipFill>
              <a:blip r:embed="rId4" cstate="print">
                <a:alphaModFix/>
              </a:blip>
              <a:stretch>
                <a:fillRect/>
              </a:stretch>
            </p:blipFill>
            <p:spPr>
              <a:xfrm>
                <a:off x="2462956" y="2530455"/>
                <a:ext cx="1560182" cy="919972"/>
              </a:xfrm>
              <a:prstGeom prst="rect">
                <a:avLst/>
              </a:prstGeom>
              <a:noFill/>
              <a:ln>
                <a:noFill/>
              </a:ln>
            </p:spPr>
          </p:pic>
        </p:grpSp>
        <p:pic>
          <p:nvPicPr>
            <p:cNvPr id="31" name="Shape 268" descr="activity-combine.png">
              <a:extLst>
                <a:ext uri="{FF2B5EF4-FFF2-40B4-BE49-F238E27FC236}">
                  <a16:creationId xmlns:a16="http://schemas.microsoft.com/office/drawing/2014/main" id="{55FCC041-0078-4260-AA7C-9277804E8EC0}"/>
                </a:ext>
              </a:extLst>
            </p:cNvPr>
            <p:cNvPicPr preferRelativeResize="0"/>
            <p:nvPr/>
          </p:nvPicPr>
          <p:blipFill rotWithShape="1">
            <a:blip r:embed="rId5" cstate="print">
              <a:alphaModFix amt="76000"/>
            </a:blip>
            <a:srcRect r="-6145" b="-9685"/>
            <a:stretch/>
          </p:blipFill>
          <p:spPr>
            <a:xfrm>
              <a:off x="2346961" y="1880131"/>
              <a:ext cx="1649340" cy="581130"/>
            </a:xfrm>
            <a:prstGeom prst="rect">
              <a:avLst/>
            </a:prstGeom>
            <a:noFill/>
            <a:ln>
              <a:noFill/>
            </a:ln>
          </p:spPr>
        </p:pic>
        <p:grpSp>
          <p:nvGrpSpPr>
            <p:cNvPr id="32" name="Shape 269">
              <a:extLst>
                <a:ext uri="{FF2B5EF4-FFF2-40B4-BE49-F238E27FC236}">
                  <a16:creationId xmlns:a16="http://schemas.microsoft.com/office/drawing/2014/main" id="{827F71E7-D7F9-44F6-94BE-54FF4ED59805}"/>
                </a:ext>
              </a:extLst>
            </p:cNvPr>
            <p:cNvGrpSpPr/>
            <p:nvPr/>
          </p:nvGrpSpPr>
          <p:grpSpPr>
            <a:xfrm>
              <a:off x="3971835" y="2462750"/>
              <a:ext cx="1025640" cy="1350461"/>
              <a:chOff x="4293509" y="1663764"/>
              <a:chExt cx="932400" cy="920769"/>
            </a:xfrm>
          </p:grpSpPr>
          <p:pic>
            <p:nvPicPr>
              <p:cNvPr id="36" name="Shape 270">
                <a:extLst>
                  <a:ext uri="{FF2B5EF4-FFF2-40B4-BE49-F238E27FC236}">
                    <a16:creationId xmlns:a16="http://schemas.microsoft.com/office/drawing/2014/main" id="{CA094B59-85F0-427E-ABFC-59C26A7AE766}"/>
                  </a:ext>
                </a:extLst>
              </p:cNvPr>
              <p:cNvPicPr preferRelativeResize="0"/>
              <p:nvPr/>
            </p:nvPicPr>
            <p:blipFill>
              <a:blip r:embed="rId6" cstate="print">
                <a:alphaModFix/>
              </a:blip>
              <a:stretch>
                <a:fillRect/>
              </a:stretch>
            </p:blipFill>
            <p:spPr>
              <a:xfrm>
                <a:off x="4416132" y="1663764"/>
                <a:ext cx="662099" cy="646581"/>
              </a:xfrm>
              <a:prstGeom prst="rect">
                <a:avLst/>
              </a:prstGeom>
              <a:noFill/>
              <a:ln>
                <a:noFill/>
              </a:ln>
            </p:spPr>
          </p:pic>
          <p:sp>
            <p:nvSpPr>
              <p:cNvPr id="37" name="Shape 271">
                <a:extLst>
                  <a:ext uri="{FF2B5EF4-FFF2-40B4-BE49-F238E27FC236}">
                    <a16:creationId xmlns:a16="http://schemas.microsoft.com/office/drawing/2014/main" id="{AC22BE8F-153B-40E1-9C64-FE8D5EDEF4DD}"/>
                  </a:ext>
                </a:extLst>
              </p:cNvPr>
              <p:cNvSpPr txBox="1"/>
              <p:nvPr/>
            </p:nvSpPr>
            <p:spPr>
              <a:xfrm>
                <a:off x="4293509" y="2265333"/>
                <a:ext cx="932400" cy="319200"/>
              </a:xfrm>
              <a:prstGeom prst="rect">
                <a:avLst/>
              </a:prstGeom>
              <a:noFill/>
              <a:ln>
                <a:noFill/>
              </a:ln>
            </p:spPr>
            <p:txBody>
              <a:bodyPr lIns="100568" tIns="100568" rIns="100568" bIns="100568" anchor="t" anchorCtr="0">
                <a:noAutofit/>
              </a:bodyPr>
              <a:lstStyle/>
              <a:p>
                <a:pPr algn="ctr"/>
                <a:r>
                  <a:rPr lang="en" sz="1980" b="1" dirty="0">
                    <a:latin typeface="PT Sans Narrow"/>
                    <a:ea typeface="PT Sans Narrow"/>
                    <a:cs typeface="PT Sans Narrow"/>
                    <a:sym typeface="PT Sans Narrow"/>
                  </a:rPr>
                  <a:t>call log</a:t>
                </a:r>
              </a:p>
            </p:txBody>
          </p:sp>
        </p:grpSp>
        <p:grpSp>
          <p:nvGrpSpPr>
            <p:cNvPr id="33" name="Shape 272">
              <a:extLst>
                <a:ext uri="{FF2B5EF4-FFF2-40B4-BE49-F238E27FC236}">
                  <a16:creationId xmlns:a16="http://schemas.microsoft.com/office/drawing/2014/main" id="{8475350A-E756-4193-AB8A-E4EF11EF82CD}"/>
                </a:ext>
              </a:extLst>
            </p:cNvPr>
            <p:cNvGrpSpPr/>
            <p:nvPr/>
          </p:nvGrpSpPr>
          <p:grpSpPr>
            <a:xfrm>
              <a:off x="1121202" y="2222212"/>
              <a:ext cx="1165890" cy="1806309"/>
              <a:chOff x="1702025" y="1499762"/>
              <a:chExt cx="1059900" cy="1231574"/>
            </a:xfrm>
          </p:grpSpPr>
          <p:pic>
            <p:nvPicPr>
              <p:cNvPr id="34" name="Shape 273" descr="unlocked-mobile-phone_318-51601.png">
                <a:extLst>
                  <a:ext uri="{FF2B5EF4-FFF2-40B4-BE49-F238E27FC236}">
                    <a16:creationId xmlns:a16="http://schemas.microsoft.com/office/drawing/2014/main" id="{AAAE7D99-65DD-47B0-887A-9CA9BECE89C8}"/>
                  </a:ext>
                </a:extLst>
              </p:cNvPr>
              <p:cNvPicPr preferRelativeResize="0"/>
              <p:nvPr/>
            </p:nvPicPr>
            <p:blipFill>
              <a:blip r:embed="rId7" cstate="print">
                <a:alphaModFix/>
              </a:blip>
              <a:stretch>
                <a:fillRect/>
              </a:stretch>
            </p:blipFill>
            <p:spPr>
              <a:xfrm>
                <a:off x="1765775" y="1499762"/>
                <a:ext cx="932400" cy="932400"/>
              </a:xfrm>
              <a:prstGeom prst="rect">
                <a:avLst/>
              </a:prstGeom>
              <a:noFill/>
              <a:ln>
                <a:noFill/>
              </a:ln>
            </p:spPr>
          </p:pic>
          <p:sp>
            <p:nvSpPr>
              <p:cNvPr id="35" name="Shape 274">
                <a:extLst>
                  <a:ext uri="{FF2B5EF4-FFF2-40B4-BE49-F238E27FC236}">
                    <a16:creationId xmlns:a16="http://schemas.microsoft.com/office/drawing/2014/main" id="{6BB56FDD-1A48-4893-A77F-98517EF9002B}"/>
                  </a:ext>
                </a:extLst>
              </p:cNvPr>
              <p:cNvSpPr txBox="1"/>
              <p:nvPr/>
            </p:nvSpPr>
            <p:spPr>
              <a:xfrm>
                <a:off x="1702025" y="2412137"/>
                <a:ext cx="1059900" cy="319200"/>
              </a:xfrm>
              <a:prstGeom prst="rect">
                <a:avLst/>
              </a:prstGeom>
              <a:noFill/>
              <a:ln>
                <a:noFill/>
              </a:ln>
            </p:spPr>
            <p:txBody>
              <a:bodyPr lIns="100568" tIns="100568" rIns="100568" bIns="100568" anchor="t" anchorCtr="0">
                <a:noAutofit/>
              </a:bodyPr>
              <a:lstStyle/>
              <a:p>
                <a:pPr algn="ctr"/>
                <a:r>
                  <a:rPr lang="en" sz="1980" b="1">
                    <a:latin typeface="PT Sans Narrow"/>
                    <a:ea typeface="PT Sans Narrow"/>
                    <a:cs typeface="PT Sans Narrow"/>
                    <a:sym typeface="PT Sans Narrow"/>
                  </a:rPr>
                  <a:t>screen status</a:t>
                </a:r>
              </a:p>
            </p:txBody>
          </p:sp>
        </p:grpSp>
      </p:grpSp>
      <p:grpSp>
        <p:nvGrpSpPr>
          <p:cNvPr id="42" name="Group 41">
            <a:extLst>
              <a:ext uri="{FF2B5EF4-FFF2-40B4-BE49-F238E27FC236}">
                <a16:creationId xmlns:a16="http://schemas.microsoft.com/office/drawing/2014/main" id="{255262FB-51DE-4BA4-B68D-7E37105B4A45}"/>
              </a:ext>
            </a:extLst>
          </p:cNvPr>
          <p:cNvGrpSpPr/>
          <p:nvPr/>
        </p:nvGrpSpPr>
        <p:grpSpPr>
          <a:xfrm>
            <a:off x="4991873" y="1504247"/>
            <a:ext cx="4604728" cy="3558280"/>
            <a:chOff x="5376058" y="1207516"/>
            <a:chExt cx="3953070" cy="3558280"/>
          </a:xfrm>
        </p:grpSpPr>
        <p:sp>
          <p:nvSpPr>
            <p:cNvPr id="43" name="Shape 254">
              <a:extLst>
                <a:ext uri="{FF2B5EF4-FFF2-40B4-BE49-F238E27FC236}">
                  <a16:creationId xmlns:a16="http://schemas.microsoft.com/office/drawing/2014/main" id="{1FB16FE5-3C37-4242-A11A-7A9D96F56EC3}"/>
                </a:ext>
              </a:extLst>
            </p:cNvPr>
            <p:cNvSpPr/>
            <p:nvPr/>
          </p:nvSpPr>
          <p:spPr>
            <a:xfrm>
              <a:off x="5376058" y="1207516"/>
              <a:ext cx="3953070" cy="3558280"/>
            </a:xfrm>
            <a:prstGeom prst="ellipse">
              <a:avLst/>
            </a:prstGeom>
            <a:noFill/>
            <a:ln w="9525" cap="flat" cmpd="sng">
              <a:solidFill>
                <a:schemeClr val="dk2"/>
              </a:solidFill>
              <a:prstDash val="dash"/>
              <a:round/>
              <a:headEnd type="none" w="med" len="med"/>
              <a:tailEnd type="none" w="med" len="med"/>
            </a:ln>
          </p:spPr>
          <p:txBody>
            <a:bodyPr lIns="100568" tIns="100568" rIns="100568" bIns="100568" anchor="ctr" anchorCtr="0">
              <a:noAutofit/>
            </a:bodyPr>
            <a:lstStyle/>
            <a:p>
              <a:endParaRPr sz="1980"/>
            </a:p>
          </p:txBody>
        </p:sp>
        <p:pic>
          <p:nvPicPr>
            <p:cNvPr id="44" name="Shape 275" descr="online-survey-icon-2.jpg">
              <a:extLst>
                <a:ext uri="{FF2B5EF4-FFF2-40B4-BE49-F238E27FC236}">
                  <a16:creationId xmlns:a16="http://schemas.microsoft.com/office/drawing/2014/main" id="{904B9821-B593-49FA-B340-5D318A61C860}"/>
                </a:ext>
              </a:extLst>
            </p:cNvPr>
            <p:cNvPicPr preferRelativeResize="0"/>
            <p:nvPr/>
          </p:nvPicPr>
          <p:blipFill>
            <a:blip r:embed="rId8" cstate="print">
              <a:alphaModFix/>
            </a:blip>
            <a:stretch>
              <a:fillRect/>
            </a:stretch>
          </p:blipFill>
          <p:spPr>
            <a:xfrm>
              <a:off x="7832819" y="1633400"/>
              <a:ext cx="874884" cy="1069806"/>
            </a:xfrm>
            <a:prstGeom prst="rect">
              <a:avLst/>
            </a:prstGeom>
            <a:noFill/>
            <a:ln>
              <a:noFill/>
            </a:ln>
          </p:spPr>
        </p:pic>
        <p:pic>
          <p:nvPicPr>
            <p:cNvPr id="45" name="Shape 276">
              <a:extLst>
                <a:ext uri="{FF2B5EF4-FFF2-40B4-BE49-F238E27FC236}">
                  <a16:creationId xmlns:a16="http://schemas.microsoft.com/office/drawing/2014/main" id="{6BC9082E-311F-45DD-9518-FF875EC32A48}"/>
                </a:ext>
              </a:extLst>
            </p:cNvPr>
            <p:cNvPicPr preferRelativeResize="0"/>
            <p:nvPr/>
          </p:nvPicPr>
          <p:blipFill>
            <a:blip r:embed="rId9" cstate="print">
              <a:alphaModFix/>
            </a:blip>
            <a:stretch>
              <a:fillRect/>
            </a:stretch>
          </p:blipFill>
          <p:spPr>
            <a:xfrm>
              <a:off x="6133832" y="1509064"/>
              <a:ext cx="1378656" cy="1171975"/>
            </a:xfrm>
            <a:prstGeom prst="rect">
              <a:avLst/>
            </a:prstGeom>
            <a:noFill/>
            <a:ln>
              <a:noFill/>
            </a:ln>
          </p:spPr>
        </p:pic>
        <p:sp>
          <p:nvSpPr>
            <p:cNvPr id="47" name="Shape 278">
              <a:extLst>
                <a:ext uri="{FF2B5EF4-FFF2-40B4-BE49-F238E27FC236}">
                  <a16:creationId xmlns:a16="http://schemas.microsoft.com/office/drawing/2014/main" id="{51D3559F-8A6A-479E-89D6-0AC5169D8A08}"/>
                </a:ext>
              </a:extLst>
            </p:cNvPr>
            <p:cNvSpPr txBox="1"/>
            <p:nvPr/>
          </p:nvSpPr>
          <p:spPr>
            <a:xfrm>
              <a:off x="7681005" y="2660930"/>
              <a:ext cx="1165889" cy="468160"/>
            </a:xfrm>
            <a:prstGeom prst="rect">
              <a:avLst/>
            </a:prstGeom>
            <a:noFill/>
            <a:ln>
              <a:noFill/>
            </a:ln>
          </p:spPr>
          <p:txBody>
            <a:bodyPr lIns="100568" tIns="100568" rIns="100568" bIns="100568" anchor="t" anchorCtr="0">
              <a:noAutofit/>
            </a:bodyPr>
            <a:lstStyle/>
            <a:p>
              <a:pPr algn="ctr"/>
              <a:r>
                <a:rPr lang="en" sz="1980" b="1" dirty="0">
                  <a:latin typeface="PT Sans Narrow"/>
                  <a:ea typeface="PT Sans Narrow"/>
                  <a:cs typeface="PT Sans Narrow"/>
                  <a:sym typeface="PT Sans Narrow"/>
                </a:rPr>
                <a:t>survey</a:t>
              </a:r>
            </a:p>
          </p:txBody>
        </p:sp>
        <p:sp>
          <p:nvSpPr>
            <p:cNvPr id="48" name="Shape 279">
              <a:extLst>
                <a:ext uri="{FF2B5EF4-FFF2-40B4-BE49-F238E27FC236}">
                  <a16:creationId xmlns:a16="http://schemas.microsoft.com/office/drawing/2014/main" id="{6A71172B-9185-4DEA-B905-FF15528D6D26}"/>
                </a:ext>
              </a:extLst>
            </p:cNvPr>
            <p:cNvSpPr txBox="1"/>
            <p:nvPr/>
          </p:nvSpPr>
          <p:spPr>
            <a:xfrm>
              <a:off x="6145179" y="2681021"/>
              <a:ext cx="1165889" cy="468160"/>
            </a:xfrm>
            <a:prstGeom prst="rect">
              <a:avLst/>
            </a:prstGeom>
            <a:noFill/>
            <a:ln>
              <a:noFill/>
            </a:ln>
          </p:spPr>
          <p:txBody>
            <a:bodyPr lIns="100568" tIns="100568" rIns="100568" bIns="100568" anchor="t" anchorCtr="0">
              <a:noAutofit/>
            </a:bodyPr>
            <a:lstStyle/>
            <a:p>
              <a:pPr algn="ctr"/>
              <a:r>
                <a:rPr lang="en" sz="1980" b="1">
                  <a:latin typeface="PT Sans Narrow"/>
                  <a:ea typeface="PT Sans Narrow"/>
                  <a:cs typeface="PT Sans Narrow"/>
                  <a:sym typeface="PT Sans Narrow"/>
                </a:rPr>
                <a:t>BART</a:t>
              </a:r>
            </a:p>
          </p:txBody>
        </p:sp>
      </p:grpSp>
    </p:spTree>
    <p:extLst>
      <p:ext uri="{BB962C8B-B14F-4D97-AF65-F5344CB8AC3E}">
        <p14:creationId xmlns:p14="http://schemas.microsoft.com/office/powerpoint/2010/main" val="348050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526" y="54233"/>
            <a:ext cx="3724402" cy="6858000"/>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457200" y="1489964"/>
            <a:ext cx="2853055" cy="1183640"/>
          </a:xfrm>
          <a:prstGeom prst="rect">
            <a:avLst/>
          </a:prstGeom>
        </p:spPr>
        <p:txBody>
          <a:bodyPr vert="horz" wrap="square" lIns="0" tIns="0" rIns="0" bIns="0" rtlCol="0">
            <a:spAutoFit/>
          </a:bodyPr>
          <a:lstStyle/>
          <a:p>
            <a:pPr marL="12700" marR="5080">
              <a:lnSpc>
                <a:spcPts val="4540"/>
              </a:lnSpc>
            </a:pPr>
            <a:r>
              <a:rPr sz="4200" b="0" spc="-20" dirty="0">
                <a:solidFill>
                  <a:schemeClr val="tx1">
                    <a:lumMod val="65000"/>
                    <a:lumOff val="35000"/>
                  </a:schemeClr>
                </a:solidFill>
                <a:latin typeface="Calibri Light"/>
                <a:cs typeface="Calibri Light"/>
              </a:rPr>
              <a:t>Produced </a:t>
            </a:r>
            <a:r>
              <a:rPr sz="4200" b="0" dirty="0">
                <a:solidFill>
                  <a:schemeClr val="tx1">
                    <a:lumMod val="65000"/>
                    <a:lumOff val="35000"/>
                  </a:schemeClr>
                </a:solidFill>
                <a:latin typeface="Calibri Light"/>
                <a:cs typeface="Calibri Light"/>
              </a:rPr>
              <a:t>in  </a:t>
            </a:r>
            <a:r>
              <a:rPr sz="4200" b="0" spc="-95" dirty="0">
                <a:solidFill>
                  <a:schemeClr val="tx1">
                    <a:lumMod val="65000"/>
                    <a:lumOff val="35000"/>
                  </a:schemeClr>
                </a:solidFill>
                <a:latin typeface="Calibri Light"/>
                <a:cs typeface="Calibri Light"/>
              </a:rPr>
              <a:t>P</a:t>
            </a:r>
            <a:r>
              <a:rPr sz="4200" b="0" dirty="0">
                <a:solidFill>
                  <a:schemeClr val="tx1">
                    <a:lumMod val="65000"/>
                    <a:lumOff val="35000"/>
                  </a:schemeClr>
                </a:solidFill>
                <a:latin typeface="Calibri Light"/>
                <a:cs typeface="Calibri Light"/>
              </a:rPr>
              <a:t>artne</a:t>
            </a:r>
            <a:r>
              <a:rPr sz="4200" b="0" spc="-85" dirty="0">
                <a:solidFill>
                  <a:schemeClr val="tx1">
                    <a:lumMod val="65000"/>
                    <a:lumOff val="35000"/>
                  </a:schemeClr>
                </a:solidFill>
                <a:latin typeface="Calibri Light"/>
                <a:cs typeface="Calibri Light"/>
              </a:rPr>
              <a:t>r</a:t>
            </a:r>
            <a:r>
              <a:rPr sz="4200" b="0" dirty="0">
                <a:solidFill>
                  <a:schemeClr val="tx1">
                    <a:lumMod val="65000"/>
                    <a:lumOff val="35000"/>
                  </a:schemeClr>
                </a:solidFill>
                <a:latin typeface="Calibri Light"/>
                <a:cs typeface="Calibri Light"/>
              </a:rPr>
              <a:t>ship…</a:t>
            </a:r>
            <a:endParaRPr sz="4200" dirty="0">
              <a:solidFill>
                <a:schemeClr val="tx1">
                  <a:lumMod val="65000"/>
                  <a:lumOff val="35000"/>
                </a:schemeClr>
              </a:solidFill>
              <a:latin typeface="Calibri Light"/>
              <a:cs typeface="Calibri Light"/>
            </a:endParaRPr>
          </a:p>
        </p:txBody>
      </p:sp>
      <p:sp>
        <p:nvSpPr>
          <p:cNvPr id="4" name="object 4"/>
          <p:cNvSpPr/>
          <p:nvPr/>
        </p:nvSpPr>
        <p:spPr>
          <a:xfrm>
            <a:off x="4617720" y="1334261"/>
            <a:ext cx="4491990" cy="7978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2341" y="2895600"/>
            <a:ext cx="3017520" cy="0"/>
          </a:xfrm>
          <a:custGeom>
            <a:avLst/>
            <a:gdLst/>
            <a:ahLst/>
            <a:cxnLst/>
            <a:rect l="l" t="t" r="r" b="b"/>
            <a:pathLst>
              <a:path w="3017520">
                <a:moveTo>
                  <a:pt x="0" y="0"/>
                </a:moveTo>
                <a:lnTo>
                  <a:pt x="3017519" y="0"/>
                </a:lnTo>
              </a:path>
            </a:pathLst>
          </a:custGeom>
          <a:ln w="18287">
            <a:solidFill>
              <a:srgbClr val="D4D4D4"/>
            </a:solidFill>
          </a:ln>
        </p:spPr>
        <p:txBody>
          <a:bodyPr wrap="square" lIns="0" tIns="0" rIns="0" bIns="0" rtlCol="0"/>
          <a:lstStyle/>
          <a:p>
            <a:endParaRPr/>
          </a:p>
        </p:txBody>
      </p:sp>
      <p:sp>
        <p:nvSpPr>
          <p:cNvPr id="6" name="object 6"/>
          <p:cNvSpPr/>
          <p:nvPr/>
        </p:nvSpPr>
        <p:spPr>
          <a:xfrm>
            <a:off x="4355591" y="4663440"/>
            <a:ext cx="5108447" cy="121843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72000" y="3067050"/>
            <a:ext cx="4676394" cy="931925"/>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6181597" y="5753100"/>
            <a:ext cx="1445260" cy="298450"/>
          </a:xfrm>
          <a:prstGeom prst="rect">
            <a:avLst/>
          </a:prstGeom>
        </p:spPr>
        <p:txBody>
          <a:bodyPr vert="horz" wrap="square" lIns="0" tIns="0" rIns="0" bIns="0" rtlCol="0">
            <a:spAutoFit/>
          </a:bodyPr>
          <a:lstStyle/>
          <a:p>
            <a:pPr marL="12700">
              <a:lnSpc>
                <a:spcPct val="100000"/>
              </a:lnSpc>
            </a:pPr>
            <a:r>
              <a:rPr sz="1800" spc="-5" dirty="0">
                <a:solidFill>
                  <a:srgbClr val="585858"/>
                </a:solidFill>
                <a:latin typeface="Calibri"/>
                <a:cs typeface="Calibri"/>
              </a:rPr>
              <a:t>sbirt.webs.com</a:t>
            </a:r>
            <a:endParaRPr sz="1800">
              <a:latin typeface="Calibri"/>
              <a:cs typeface="Calibri"/>
            </a:endParaRPr>
          </a:p>
        </p:txBody>
      </p:sp>
      <p:sp>
        <p:nvSpPr>
          <p:cNvPr id="9" name="object 9"/>
          <p:cNvSpPr txBox="1"/>
          <p:nvPr/>
        </p:nvSpPr>
        <p:spPr>
          <a:xfrm>
            <a:off x="6357620" y="4004309"/>
            <a:ext cx="1076960" cy="298450"/>
          </a:xfrm>
          <a:prstGeom prst="rect">
            <a:avLst/>
          </a:prstGeom>
        </p:spPr>
        <p:txBody>
          <a:bodyPr vert="horz" wrap="square" lIns="0" tIns="0" rIns="0" bIns="0" rtlCol="0">
            <a:spAutoFit/>
          </a:bodyPr>
          <a:lstStyle/>
          <a:p>
            <a:pPr marL="12700">
              <a:lnSpc>
                <a:spcPct val="100000"/>
              </a:lnSpc>
            </a:pPr>
            <a:r>
              <a:rPr sz="1800" dirty="0">
                <a:solidFill>
                  <a:srgbClr val="585858"/>
                </a:solidFill>
                <a:latin typeface="Calibri"/>
                <a:cs typeface="Calibri"/>
              </a:rPr>
              <a:t>amersa.org</a:t>
            </a:r>
            <a:endParaRPr sz="1800">
              <a:latin typeface="Calibri"/>
              <a:cs typeface="Calibri"/>
            </a:endParaRPr>
          </a:p>
        </p:txBody>
      </p:sp>
      <p:sp>
        <p:nvSpPr>
          <p:cNvPr id="10" name="object 10"/>
          <p:cNvSpPr txBox="1"/>
          <p:nvPr/>
        </p:nvSpPr>
        <p:spPr>
          <a:xfrm>
            <a:off x="6140450" y="2081784"/>
            <a:ext cx="1527810" cy="298450"/>
          </a:xfrm>
          <a:prstGeom prst="rect">
            <a:avLst/>
          </a:prstGeom>
        </p:spPr>
        <p:txBody>
          <a:bodyPr vert="horz" wrap="square" lIns="0" tIns="0" rIns="0" bIns="0" rtlCol="0">
            <a:spAutoFit/>
          </a:bodyPr>
          <a:lstStyle/>
          <a:p>
            <a:pPr marL="12700">
              <a:lnSpc>
                <a:spcPct val="100000"/>
              </a:lnSpc>
            </a:pPr>
            <a:r>
              <a:rPr sz="1800" spc="-5" dirty="0">
                <a:solidFill>
                  <a:srgbClr val="585858"/>
                </a:solidFill>
                <a:latin typeface="Calibri"/>
                <a:cs typeface="Calibri"/>
              </a:rPr>
              <a:t>attcnetwork.org</a:t>
            </a:r>
            <a:endParaRPr sz="1800">
              <a:latin typeface="Calibri"/>
              <a:cs typeface="Calibri"/>
            </a:endParaRPr>
          </a:p>
        </p:txBody>
      </p:sp>
      <p:sp>
        <p:nvSpPr>
          <p:cNvPr id="11" name="object 11"/>
          <p:cNvSpPr/>
          <p:nvPr/>
        </p:nvSpPr>
        <p:spPr>
          <a:xfrm>
            <a:off x="7435595" y="6338315"/>
            <a:ext cx="2165604" cy="976883"/>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asset.jmir.pub/assets/8563b3dd9904c4efe913595c19549b0c.png">
            <a:extLst>
              <a:ext uri="{FF2B5EF4-FFF2-40B4-BE49-F238E27FC236}">
                <a16:creationId xmlns:a16="http://schemas.microsoft.com/office/drawing/2014/main" id="{8B664A4D-CE0F-46FA-BD01-50484CA04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76" y="1524000"/>
            <a:ext cx="9786445" cy="54578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ABA947B-16DF-4855-A4F3-A4C038D2DF81}"/>
              </a:ext>
            </a:extLst>
          </p:cNvPr>
          <p:cNvSpPr>
            <a:spLocks noGrp="1"/>
          </p:cNvSpPr>
          <p:nvPr>
            <p:ph type="title"/>
          </p:nvPr>
        </p:nvSpPr>
        <p:spPr>
          <a:xfrm>
            <a:off x="842390" y="605535"/>
            <a:ext cx="8373618" cy="492443"/>
          </a:xfrm>
        </p:spPr>
        <p:txBody>
          <a:bodyPr/>
          <a:lstStyle/>
          <a:p>
            <a:pPr algn="l"/>
            <a:r>
              <a:rPr lang="en-US" dirty="0">
                <a:solidFill>
                  <a:schemeClr val="tx1">
                    <a:lumMod val="65000"/>
                    <a:lumOff val="35000"/>
                  </a:schemeClr>
                </a:solidFill>
              </a:rPr>
              <a:t>Passive &amp; Active Data</a:t>
            </a:r>
          </a:p>
        </p:txBody>
      </p:sp>
    </p:spTree>
    <p:extLst>
      <p:ext uri="{BB962C8B-B14F-4D97-AF65-F5344CB8AC3E}">
        <p14:creationId xmlns:p14="http://schemas.microsoft.com/office/powerpoint/2010/main" val="1543420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90" y="605535"/>
            <a:ext cx="8373618" cy="492443"/>
          </a:xfrm>
        </p:spPr>
        <p:txBody>
          <a:bodyPr/>
          <a:lstStyle/>
          <a:p>
            <a:pPr algn="l"/>
            <a:r>
              <a:rPr lang="en-US" dirty="0">
                <a:solidFill>
                  <a:schemeClr val="tx1">
                    <a:lumMod val="65000"/>
                    <a:lumOff val="35000"/>
                  </a:schemeClr>
                </a:solidFill>
              </a:rPr>
              <a:t>Personalization</a:t>
            </a:r>
          </a:p>
        </p:txBody>
      </p:sp>
      <p:pic>
        <p:nvPicPr>
          <p:cNvPr id="7" name="Picture 2" descr="Image result for decision tree branching">
            <a:extLst>
              <a:ext uri="{FF2B5EF4-FFF2-40B4-BE49-F238E27FC236}">
                <a16:creationId xmlns:a16="http://schemas.microsoft.com/office/drawing/2014/main" id="{6C671D22-1D6B-481B-B7FB-0491A82B2E22}"/>
              </a:ext>
            </a:extLst>
          </p:cNvPr>
          <p:cNvPicPr>
            <a:picLocks noChangeAspect="1" noChangeArrowheads="1"/>
          </p:cNvPicPr>
          <p:nvPr/>
        </p:nvPicPr>
        <p:blipFill>
          <a:blip r:embed="rId2" cstate="print"/>
          <a:srcRect t="4167" r="22199" b="25000"/>
          <a:stretch>
            <a:fillRect/>
          </a:stretch>
        </p:blipFill>
        <p:spPr bwMode="auto">
          <a:xfrm>
            <a:off x="190499" y="1371600"/>
            <a:ext cx="9677400" cy="5416158"/>
          </a:xfrm>
          <a:prstGeom prst="rect">
            <a:avLst/>
          </a:prstGeom>
          <a:noFill/>
        </p:spPr>
      </p:pic>
    </p:spTree>
    <p:extLst>
      <p:ext uri="{BB962C8B-B14F-4D97-AF65-F5344CB8AC3E}">
        <p14:creationId xmlns:p14="http://schemas.microsoft.com/office/powerpoint/2010/main" val="3795362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jitai intervention just-in-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753" y="2265796"/>
            <a:ext cx="3871088" cy="3154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3880" y="942688"/>
            <a:ext cx="8717280" cy="566309"/>
          </a:xfrm>
          <a:prstGeom prst="rect">
            <a:avLst/>
          </a:prstGeom>
          <a:noFill/>
        </p:spPr>
        <p:txBody>
          <a:bodyPr wrap="square" rtlCol="0">
            <a:spAutoFit/>
          </a:bodyPr>
          <a:lstStyle/>
          <a:p>
            <a:r>
              <a:rPr lang="en-US" sz="3080" dirty="0">
                <a:solidFill>
                  <a:schemeClr val="tx1">
                    <a:lumMod val="65000"/>
                    <a:lumOff val="35000"/>
                  </a:schemeClr>
                </a:solidFill>
                <a:latin typeface="Calibri Light" panose="020F0302020204030204" pitchFamily="34" charset="0"/>
                <a:cs typeface="Calibri Light" panose="020F0302020204030204" pitchFamily="34" charset="0"/>
              </a:rPr>
              <a:t>Mixed Just-in-Time Adaptive Models</a:t>
            </a:r>
          </a:p>
        </p:txBody>
      </p:sp>
      <p:sp>
        <p:nvSpPr>
          <p:cNvPr id="7" name="Rectangle 6"/>
          <p:cNvSpPr/>
          <p:nvPr/>
        </p:nvSpPr>
        <p:spPr>
          <a:xfrm>
            <a:off x="5516753" y="5730240"/>
            <a:ext cx="3455946" cy="329321"/>
          </a:xfrm>
          <a:prstGeom prst="rect">
            <a:avLst/>
          </a:prstGeom>
        </p:spPr>
        <p:txBody>
          <a:bodyPr wrap="none">
            <a:spAutoFit/>
          </a:bodyPr>
          <a:lstStyle/>
          <a:p>
            <a:r>
              <a:rPr lang="en-US" sz="1540" dirty="0"/>
              <a:t>Nahum-</a:t>
            </a:r>
            <a:r>
              <a:rPr lang="en-US" sz="1540" dirty="0" err="1"/>
              <a:t>Shani</a:t>
            </a:r>
            <a:r>
              <a:rPr lang="en-US" sz="1540" dirty="0"/>
              <a:t>, </a:t>
            </a:r>
            <a:r>
              <a:rPr lang="en-US" sz="1540" dirty="0" err="1"/>
              <a:t>Hekler</a:t>
            </a:r>
            <a:r>
              <a:rPr lang="en-US" sz="1540" dirty="0"/>
              <a:t>, </a:t>
            </a:r>
            <a:r>
              <a:rPr lang="en-US" sz="1540" dirty="0" err="1"/>
              <a:t>Spruijt</a:t>
            </a:r>
            <a:r>
              <a:rPr lang="en-US" sz="1540" dirty="0"/>
              <a:t>-Metz, 2015</a:t>
            </a:r>
          </a:p>
        </p:txBody>
      </p:sp>
      <p:sp>
        <p:nvSpPr>
          <p:cNvPr id="8" name="Rectangle 7"/>
          <p:cNvSpPr/>
          <p:nvPr/>
        </p:nvSpPr>
        <p:spPr>
          <a:xfrm>
            <a:off x="2263141" y="5730240"/>
            <a:ext cx="2002921" cy="329321"/>
          </a:xfrm>
          <a:prstGeom prst="rect">
            <a:avLst/>
          </a:prstGeom>
        </p:spPr>
        <p:txBody>
          <a:bodyPr wrap="none">
            <a:spAutoFit/>
          </a:bodyPr>
          <a:lstStyle/>
          <a:p>
            <a:r>
              <a:rPr lang="en-US" sz="1540" dirty="0"/>
              <a:t>Self-Regulation Theory</a:t>
            </a:r>
          </a:p>
        </p:txBody>
      </p:sp>
      <p:pic>
        <p:nvPicPr>
          <p:cNvPr id="9" name="Picture 2" descr="https://www.frontiersin.org/files/Articles/108868/fnhum-09-00117-HTML/image_m/fnhum-09-00117-g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55" t="474" r="7133" b="-474"/>
          <a:stretch/>
        </p:blipFill>
        <p:spPr bwMode="auto">
          <a:xfrm>
            <a:off x="670559" y="2339175"/>
            <a:ext cx="4251961" cy="327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602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1949647577"/>
              </p:ext>
            </p:extLst>
          </p:nvPr>
        </p:nvGraphicFramePr>
        <p:xfrm>
          <a:off x="850857" y="1139676"/>
          <a:ext cx="8373618" cy="48701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1760242" y="1938231"/>
            <a:ext cx="6035084" cy="7208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sz="3300" dirty="0">
              <a:solidFill>
                <a:srgbClr val="0070C0"/>
              </a:solidFill>
              <a:latin typeface="+mj-lt"/>
            </a:endParaRPr>
          </a:p>
        </p:txBody>
      </p:sp>
      <p:sp>
        <p:nvSpPr>
          <p:cNvPr id="3" name="Title 2"/>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Message Timing and Drinking</a:t>
            </a:r>
          </a:p>
        </p:txBody>
      </p:sp>
      <p:sp>
        <p:nvSpPr>
          <p:cNvPr id="4" name="Rectangle 3">
            <a:extLst>
              <a:ext uri="{FF2B5EF4-FFF2-40B4-BE49-F238E27FC236}">
                <a16:creationId xmlns:a16="http://schemas.microsoft.com/office/drawing/2014/main" id="{8E1A4275-98C6-4B04-8DFF-F61DEDBB7A69}"/>
              </a:ext>
            </a:extLst>
          </p:cNvPr>
          <p:cNvSpPr/>
          <p:nvPr/>
        </p:nvSpPr>
        <p:spPr>
          <a:xfrm>
            <a:off x="738695" y="6684712"/>
            <a:ext cx="8581010" cy="646331"/>
          </a:xfrm>
          <a:prstGeom prst="rect">
            <a:avLst/>
          </a:prstGeom>
        </p:spPr>
        <p:txBody>
          <a:bodyPr wrap="square">
            <a:spAutoFit/>
          </a:bodyPr>
          <a:lstStyle/>
          <a:p>
            <a:pPr marL="457200" indent="-457200"/>
            <a:r>
              <a:rPr lang="en-US" sz="1200" dirty="0">
                <a:latin typeface="+mj-lt"/>
              </a:rPr>
              <a:t>Muench F., van </a:t>
            </a:r>
            <a:r>
              <a:rPr lang="en-US" sz="1200" dirty="0" err="1">
                <a:latin typeface="+mj-lt"/>
              </a:rPr>
              <a:t>Stolk</a:t>
            </a:r>
            <a:r>
              <a:rPr lang="en-US" sz="1200" dirty="0">
                <a:latin typeface="+mj-lt"/>
              </a:rPr>
              <a:t>-Cooke K, Kuerbis A, Stadler G, Baumel A, Shao S, et al. (2017). A Randomized Controlled Pilot Trial of Different Mobile Messaging Interventions for Problem Drinking Compared to Weekly Drink Tracking. </a:t>
            </a:r>
            <a:r>
              <a:rPr lang="en-US" sz="1200" dirty="0" err="1">
                <a:latin typeface="+mj-lt"/>
              </a:rPr>
              <a:t>PLoS</a:t>
            </a:r>
            <a:r>
              <a:rPr lang="en-US" sz="1200" dirty="0">
                <a:latin typeface="+mj-lt"/>
              </a:rPr>
              <a:t> ONE 12(2): e0167900. PMC5287456</a:t>
            </a:r>
            <a:endParaRPr lang="en-US" sz="1200" dirty="0">
              <a:effectLst/>
              <a:latin typeface="+mj-lt"/>
            </a:endParaRPr>
          </a:p>
        </p:txBody>
      </p:sp>
    </p:spTree>
    <p:extLst>
      <p:ext uri="{BB962C8B-B14F-4D97-AF65-F5344CB8AC3E}">
        <p14:creationId xmlns:p14="http://schemas.microsoft.com/office/powerpoint/2010/main" val="32129380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80" dirty="0">
                <a:solidFill>
                  <a:schemeClr val="tx1">
                    <a:lumMod val="65000"/>
                    <a:lumOff val="35000"/>
                  </a:schemeClr>
                </a:solidFill>
              </a:rPr>
              <a:t>Ongoing Connection</a:t>
            </a:r>
          </a:p>
        </p:txBody>
      </p:sp>
      <p:sp>
        <p:nvSpPr>
          <p:cNvPr id="7" name="Slide Number Placeholder 6"/>
          <p:cNvSpPr>
            <a:spLocks noGrp="1"/>
          </p:cNvSpPr>
          <p:nvPr>
            <p:ph type="sldNum" sz="quarter" idx="4"/>
          </p:nvPr>
        </p:nvSpPr>
        <p:spPr>
          <a:xfrm>
            <a:off x="502920" y="7044466"/>
            <a:ext cx="2346960" cy="401638"/>
          </a:xfrm>
        </p:spPr>
        <p:txBody>
          <a:bodyPr/>
          <a:lstStyle/>
          <a:p>
            <a:r>
              <a:rPr lang="en-US" dirty="0"/>
              <a:t>	</a:t>
            </a:r>
          </a:p>
        </p:txBody>
      </p:sp>
      <p:grpSp>
        <p:nvGrpSpPr>
          <p:cNvPr id="5" name="Group 4">
            <a:extLst>
              <a:ext uri="{FF2B5EF4-FFF2-40B4-BE49-F238E27FC236}">
                <a16:creationId xmlns:a16="http://schemas.microsoft.com/office/drawing/2014/main" id="{A6C3970A-B77A-4899-8B57-5EB84357EADB}"/>
              </a:ext>
            </a:extLst>
          </p:cNvPr>
          <p:cNvGrpSpPr/>
          <p:nvPr/>
        </p:nvGrpSpPr>
        <p:grpSpPr>
          <a:xfrm>
            <a:off x="498801" y="2133600"/>
            <a:ext cx="8586424" cy="3815801"/>
            <a:chOff x="532813" y="2293620"/>
            <a:chExt cx="8586424" cy="3815801"/>
          </a:xfrm>
        </p:grpSpPr>
        <p:pic>
          <p:nvPicPr>
            <p:cNvPr id="6" name="Picture 2" descr="Image result for winding dotted line">
              <a:extLst>
                <a:ext uri="{FF2B5EF4-FFF2-40B4-BE49-F238E27FC236}">
                  <a16:creationId xmlns:a16="http://schemas.microsoft.com/office/drawing/2014/main" id="{418EA990-22C2-407C-B16A-877796F43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560" y="2293620"/>
              <a:ext cx="3143250" cy="3143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3104630-92A6-4196-BA79-39BEEDA3C878}"/>
                </a:ext>
              </a:extLst>
            </p:cNvPr>
            <p:cNvSpPr txBox="1"/>
            <p:nvPr/>
          </p:nvSpPr>
          <p:spPr>
            <a:xfrm>
              <a:off x="5949269" y="2822941"/>
              <a:ext cx="2598420" cy="634020"/>
            </a:xfrm>
            <a:prstGeom prst="rect">
              <a:avLst/>
            </a:prstGeom>
            <a:noFill/>
          </p:spPr>
          <p:txBody>
            <a:bodyPr wrap="square" rtlCol="0">
              <a:spAutoFit/>
            </a:bodyPr>
            <a:lstStyle/>
            <a:p>
              <a:pPr algn="ctr"/>
              <a:r>
                <a:rPr lang="en-US" sz="3520" dirty="0"/>
                <a:t>Sustain</a:t>
              </a:r>
            </a:p>
          </p:txBody>
        </p:sp>
        <p:pic>
          <p:nvPicPr>
            <p:cNvPr id="10" name="Picture 2" descr="Image result for winding dotted line">
              <a:extLst>
                <a:ext uri="{FF2B5EF4-FFF2-40B4-BE49-F238E27FC236}">
                  <a16:creationId xmlns:a16="http://schemas.microsoft.com/office/drawing/2014/main" id="{37E542CC-18C5-4C52-A46F-E0F17524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5160" y="2377440"/>
              <a:ext cx="31432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dot">
              <a:extLst>
                <a:ext uri="{FF2B5EF4-FFF2-40B4-BE49-F238E27FC236}">
                  <a16:creationId xmlns:a16="http://schemas.microsoft.com/office/drawing/2014/main" id="{F5A96EBB-0174-4508-951D-87CDC412CB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32813" y="3217386"/>
              <a:ext cx="4438968" cy="2219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ot">
              <a:extLst>
                <a:ext uri="{FF2B5EF4-FFF2-40B4-BE49-F238E27FC236}">
                  <a16:creationId xmlns:a16="http://schemas.microsoft.com/office/drawing/2014/main" id="{3B45E9E1-5D27-4654-B326-D689B56B2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897630" y="3718560"/>
              <a:ext cx="1927860" cy="963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ot">
              <a:extLst>
                <a:ext uri="{FF2B5EF4-FFF2-40B4-BE49-F238E27FC236}">
                  <a16:creationId xmlns:a16="http://schemas.microsoft.com/office/drawing/2014/main" id="{CDB9AE1A-C2B1-4BF5-9423-458221E5FF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4971780" y="3383358"/>
              <a:ext cx="2739660" cy="13698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41B0CB4-0813-4BD7-B72E-D6B3F94E21AA}"/>
                </a:ext>
              </a:extLst>
            </p:cNvPr>
            <p:cNvSpPr txBox="1"/>
            <p:nvPr/>
          </p:nvSpPr>
          <p:spPr>
            <a:xfrm>
              <a:off x="1409430" y="2886472"/>
              <a:ext cx="2598420" cy="634020"/>
            </a:xfrm>
            <a:prstGeom prst="rect">
              <a:avLst/>
            </a:prstGeom>
            <a:noFill/>
          </p:spPr>
          <p:txBody>
            <a:bodyPr wrap="square" rtlCol="0">
              <a:spAutoFit/>
            </a:bodyPr>
            <a:lstStyle/>
            <a:p>
              <a:pPr algn="ctr"/>
              <a:r>
                <a:rPr lang="en-US" sz="3520" dirty="0"/>
                <a:t>Engage</a:t>
              </a:r>
            </a:p>
          </p:txBody>
        </p:sp>
        <p:cxnSp>
          <p:nvCxnSpPr>
            <p:cNvPr id="15" name="Straight Arrow Connector 14">
              <a:extLst>
                <a:ext uri="{FF2B5EF4-FFF2-40B4-BE49-F238E27FC236}">
                  <a16:creationId xmlns:a16="http://schemas.microsoft.com/office/drawing/2014/main" id="{CDDF6155-A2D1-4928-A9A2-E34CE91AA991}"/>
                </a:ext>
              </a:extLst>
            </p:cNvPr>
            <p:cNvCxnSpPr/>
            <p:nvPr/>
          </p:nvCxnSpPr>
          <p:spPr>
            <a:xfrm flipV="1">
              <a:off x="4198167" y="4068273"/>
              <a:ext cx="194399" cy="949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2825D82-D52E-4C5B-A5F3-76A26C79DB19}"/>
                </a:ext>
              </a:extLst>
            </p:cNvPr>
            <p:cNvSpPr txBox="1"/>
            <p:nvPr/>
          </p:nvSpPr>
          <p:spPr>
            <a:xfrm>
              <a:off x="2111925" y="5032203"/>
              <a:ext cx="7007312" cy="1077218"/>
            </a:xfrm>
            <a:prstGeom prst="rect">
              <a:avLst/>
            </a:prstGeom>
            <a:noFill/>
          </p:spPr>
          <p:txBody>
            <a:bodyPr wrap="square" rtlCol="0">
              <a:spAutoFit/>
            </a:bodyPr>
            <a:lstStyle/>
            <a:p>
              <a:pPr algn="ctr"/>
              <a:r>
                <a:rPr lang="en-US" sz="3200" dirty="0"/>
                <a:t>Micro interventions foster salience and timely support</a:t>
              </a:r>
            </a:p>
          </p:txBody>
        </p:sp>
      </p:grpSp>
    </p:spTree>
    <p:extLst>
      <p:ext uri="{BB962C8B-B14F-4D97-AF65-F5344CB8AC3E}">
        <p14:creationId xmlns:p14="http://schemas.microsoft.com/office/powerpoint/2010/main" val="3744684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391400" cy="942975"/>
          </a:xfrm>
        </p:spPr>
        <p:txBody>
          <a:bodyPr>
            <a:normAutofit/>
          </a:bodyPr>
          <a:lstStyle/>
          <a:p>
            <a:r>
              <a:rPr lang="en-US" dirty="0">
                <a:solidFill>
                  <a:schemeClr val="tx1">
                    <a:lumMod val="65000"/>
                    <a:lumOff val="35000"/>
                  </a:schemeClr>
                </a:solidFill>
                <a:latin typeface="Calibri Light" panose="020F0302020204030204" pitchFamily="34" charset="0"/>
                <a:ea typeface="Gulim" panose="020B0600000101010101" pitchFamily="34" charset="-127"/>
                <a:cs typeface="Calibri Light" panose="020F0302020204030204" pitchFamily="34" charset="0"/>
              </a:rPr>
              <a:t>Adolescent Developmental Needs</a:t>
            </a:r>
          </a:p>
        </p:txBody>
      </p:sp>
      <p:sp>
        <p:nvSpPr>
          <p:cNvPr id="3" name="Content Placeholder 2"/>
          <p:cNvSpPr>
            <a:spLocks noGrp="1"/>
          </p:cNvSpPr>
          <p:nvPr>
            <p:ph idx="1"/>
          </p:nvPr>
        </p:nvSpPr>
        <p:spPr>
          <a:xfrm>
            <a:off x="1295400" y="1828800"/>
            <a:ext cx="4314466" cy="3646170"/>
          </a:xfrm>
        </p:spPr>
        <p:txBody>
          <a:bodyPr>
            <a:normAutofit/>
          </a:bodyPr>
          <a:lstStyle/>
          <a:p>
            <a:pPr marL="457200" indent="-457200">
              <a:buFont typeface="Arial" panose="020B0604020202020204" pitchFamily="34" charset="0"/>
              <a:buChar char="•"/>
            </a:pPr>
            <a:r>
              <a:rPr lang="en-US" sz="2600" dirty="0">
                <a:latin typeface="+mn-lt"/>
                <a:ea typeface="Gulim" panose="020B0600000101010101" pitchFamily="34" charset="-127"/>
              </a:rPr>
              <a:t>Peer connection</a:t>
            </a:r>
          </a:p>
          <a:p>
            <a:pPr marL="457200" indent="-457200">
              <a:buFont typeface="Arial" panose="020B0604020202020204" pitchFamily="34" charset="0"/>
              <a:buChar char="•"/>
            </a:pPr>
            <a:r>
              <a:rPr lang="en-US" sz="2600" dirty="0">
                <a:latin typeface="+mn-lt"/>
                <a:ea typeface="Gulim" panose="020B0600000101010101" pitchFamily="34" charset="-127"/>
              </a:rPr>
              <a:t>Independence</a:t>
            </a:r>
          </a:p>
          <a:p>
            <a:pPr marL="457200" indent="-457200">
              <a:buFont typeface="Arial" panose="020B0604020202020204" pitchFamily="34" charset="0"/>
              <a:buChar char="•"/>
            </a:pPr>
            <a:r>
              <a:rPr lang="en-US" sz="2600" dirty="0">
                <a:latin typeface="+mn-lt"/>
                <a:ea typeface="Gulim" panose="020B0600000101010101" pitchFamily="34" charset="-127"/>
              </a:rPr>
              <a:t>Exploration</a:t>
            </a:r>
          </a:p>
          <a:p>
            <a:pPr marL="457200" indent="-457200">
              <a:buFont typeface="Arial" panose="020B0604020202020204" pitchFamily="34" charset="0"/>
              <a:buChar char="•"/>
            </a:pPr>
            <a:r>
              <a:rPr lang="en-US" sz="2600" dirty="0">
                <a:latin typeface="+mn-lt"/>
                <a:ea typeface="Gulim" panose="020B0600000101010101" pitchFamily="34" charset="-127"/>
              </a:rPr>
              <a:t>Resilience/Confidence</a:t>
            </a:r>
          </a:p>
          <a:p>
            <a:pPr marL="457200" indent="-457200">
              <a:buFont typeface="Arial" panose="020B0604020202020204" pitchFamily="34" charset="0"/>
              <a:buChar char="•"/>
            </a:pPr>
            <a:r>
              <a:rPr lang="en-US" sz="2600" dirty="0">
                <a:latin typeface="+mn-lt"/>
                <a:ea typeface="Gulim" panose="020B0600000101010101" pitchFamily="34" charset="-127"/>
              </a:rPr>
              <a:t>Identity formation</a:t>
            </a:r>
          </a:p>
          <a:p>
            <a:pPr marL="457200" indent="-457200">
              <a:buFont typeface="Arial" panose="020B0604020202020204" pitchFamily="34" charset="0"/>
              <a:buChar char="•"/>
            </a:pPr>
            <a:r>
              <a:rPr lang="en-US" sz="2600" dirty="0">
                <a:latin typeface="+mn-lt"/>
                <a:ea typeface="Gulim" panose="020B0600000101010101" pitchFamily="34" charset="-127"/>
              </a:rPr>
              <a:t>Security</a:t>
            </a:r>
          </a:p>
          <a:p>
            <a:endParaRPr lang="en-US" sz="2600" b="1" dirty="0">
              <a:latin typeface="+mn-lt"/>
              <a:ea typeface="Gulim" panose="020B0600000101010101" pitchFamily="34" charset="-127"/>
            </a:endParaRPr>
          </a:p>
          <a:p>
            <a:endParaRPr lang="en-US" sz="2600" b="1" dirty="0">
              <a:latin typeface="+mn-lt"/>
              <a:ea typeface="Gulim" panose="020B0600000101010101" pitchFamily="34" charset="-127"/>
            </a:endParaRPr>
          </a:p>
          <a:p>
            <a:endParaRPr lang="en-US" dirty="0">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304482072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027607" y="76200"/>
            <a:ext cx="11441444" cy="7620000"/>
          </a:xfrm>
          <a:prstGeom prst="rect">
            <a:avLst/>
          </a:prstGeom>
        </p:spPr>
      </p:pic>
      <p:sp>
        <p:nvSpPr>
          <p:cNvPr id="2" name="Title 1"/>
          <p:cNvSpPr>
            <a:spLocks noGrp="1"/>
          </p:cNvSpPr>
          <p:nvPr>
            <p:ph type="title"/>
          </p:nvPr>
        </p:nvSpPr>
        <p:spPr>
          <a:xfrm>
            <a:off x="1515533" y="290512"/>
            <a:ext cx="3318510" cy="942975"/>
          </a:xfrm>
        </p:spPr>
        <p:txBody>
          <a:bodyPr>
            <a:normAutofit fontScale="90000"/>
          </a:bodyPr>
          <a:lstStyle/>
          <a:p>
            <a:r>
              <a:rPr lang="en-US" b="1" dirty="0">
                <a:latin typeface="Gulim" panose="020B0600000101010101" pitchFamily="34" charset="-127"/>
                <a:ea typeface="Gulim" panose="020B0600000101010101" pitchFamily="34" charset="-127"/>
              </a:rPr>
              <a:t>Predictors of Adolescent Substance Use</a:t>
            </a:r>
          </a:p>
        </p:txBody>
      </p:sp>
      <p:sp>
        <p:nvSpPr>
          <p:cNvPr id="3" name="Content Placeholder 2"/>
          <p:cNvSpPr>
            <a:spLocks noGrp="1"/>
          </p:cNvSpPr>
          <p:nvPr>
            <p:ph idx="1"/>
          </p:nvPr>
        </p:nvSpPr>
        <p:spPr>
          <a:xfrm>
            <a:off x="2209800" y="1828800"/>
            <a:ext cx="4314466" cy="3646170"/>
          </a:xfrm>
        </p:spPr>
        <p:txBody>
          <a:bodyPr>
            <a:normAutofit fontScale="92500" lnSpcReduction="10000"/>
          </a:bodyPr>
          <a:lstStyle/>
          <a:p>
            <a:r>
              <a:rPr lang="en-US" sz="2600" dirty="0">
                <a:latin typeface="+mn-lt"/>
                <a:ea typeface="Gulim" panose="020B0600000101010101" pitchFamily="34" charset="-127"/>
              </a:rPr>
              <a:t>Availability</a:t>
            </a:r>
          </a:p>
          <a:p>
            <a:r>
              <a:rPr lang="en-US" sz="2600" dirty="0">
                <a:latin typeface="+mn-lt"/>
                <a:ea typeface="Gulim" panose="020B0600000101010101" pitchFamily="34" charset="-127"/>
              </a:rPr>
              <a:t>Access</a:t>
            </a:r>
          </a:p>
          <a:p>
            <a:r>
              <a:rPr lang="en-US" sz="2600" dirty="0">
                <a:latin typeface="+mn-lt"/>
                <a:ea typeface="Gulim" panose="020B0600000101010101" pitchFamily="34" charset="-127"/>
              </a:rPr>
              <a:t>Environment </a:t>
            </a:r>
          </a:p>
          <a:p>
            <a:r>
              <a:rPr lang="en-US" sz="2600" dirty="0">
                <a:latin typeface="+mn-lt"/>
                <a:ea typeface="Gulim" panose="020B0600000101010101" pitchFamily="34" charset="-127"/>
              </a:rPr>
              <a:t>Culture</a:t>
            </a:r>
          </a:p>
          <a:p>
            <a:r>
              <a:rPr lang="en-US" sz="2600" dirty="0">
                <a:latin typeface="+mn-lt"/>
                <a:ea typeface="Gulim" panose="020B0600000101010101" pitchFamily="34" charset="-127"/>
              </a:rPr>
              <a:t>Peers</a:t>
            </a:r>
          </a:p>
          <a:p>
            <a:r>
              <a:rPr lang="en-US" sz="2600" dirty="0">
                <a:latin typeface="+mn-lt"/>
                <a:ea typeface="Gulim" panose="020B0600000101010101" pitchFamily="34" charset="-127"/>
              </a:rPr>
              <a:t>Parents and Family</a:t>
            </a:r>
          </a:p>
          <a:p>
            <a:r>
              <a:rPr lang="en-US" sz="2600" dirty="0">
                <a:latin typeface="+mn-lt"/>
                <a:ea typeface="Gulim" panose="020B0600000101010101" pitchFamily="34" charset="-127"/>
              </a:rPr>
              <a:t>Alternate Activities</a:t>
            </a:r>
          </a:p>
          <a:p>
            <a:r>
              <a:rPr lang="en-US" sz="2600" dirty="0">
                <a:latin typeface="+mn-lt"/>
                <a:ea typeface="Gulim" panose="020B0600000101010101" pitchFamily="34" charset="-127"/>
              </a:rPr>
              <a:t>Mental Health / Resilience</a:t>
            </a:r>
          </a:p>
          <a:p>
            <a:r>
              <a:rPr lang="en-US" sz="2600" dirty="0">
                <a:latin typeface="+mn-lt"/>
                <a:ea typeface="Gulim" panose="020B0600000101010101" pitchFamily="34" charset="-127"/>
              </a:rPr>
              <a:t>Attitudes and beliefs</a:t>
            </a:r>
          </a:p>
          <a:p>
            <a:r>
              <a:rPr lang="en-US" sz="2600" dirty="0">
                <a:latin typeface="+mn-lt"/>
                <a:ea typeface="Gulim" panose="020B0600000101010101" pitchFamily="34" charset="-127"/>
              </a:rPr>
              <a:t>Personality</a:t>
            </a:r>
          </a:p>
          <a:p>
            <a:r>
              <a:rPr lang="en-US" sz="2600" dirty="0">
                <a:latin typeface="+mn-lt"/>
                <a:ea typeface="Gulim" panose="020B0600000101010101" pitchFamily="34" charset="-127"/>
              </a:rPr>
              <a:t>Temperament/Genetics </a:t>
            </a:r>
          </a:p>
          <a:p>
            <a:endParaRPr lang="en-US" dirty="0">
              <a:latin typeface="Gulim" panose="020B0600000101010101" pitchFamily="34" charset="-127"/>
              <a:ea typeface="Gulim" panose="020B0600000101010101" pitchFamily="34" charset="-127"/>
            </a:endParaRPr>
          </a:p>
        </p:txBody>
      </p:sp>
      <p:sp>
        <p:nvSpPr>
          <p:cNvPr id="5" name="Text Placeholder 3">
            <a:extLst>
              <a:ext uri="{FF2B5EF4-FFF2-40B4-BE49-F238E27FC236}">
                <a16:creationId xmlns:a16="http://schemas.microsoft.com/office/drawing/2014/main" id="{B00C8943-D3AF-409B-B95A-16A42F8C1737}"/>
              </a:ext>
            </a:extLst>
          </p:cNvPr>
          <p:cNvSpPr txBox="1">
            <a:spLocks/>
          </p:cNvSpPr>
          <p:nvPr/>
        </p:nvSpPr>
        <p:spPr>
          <a:xfrm>
            <a:off x="6613865" y="2063115"/>
            <a:ext cx="3352799" cy="2585323"/>
          </a:xfrm>
          <a:prstGeom prst="rect">
            <a:avLst/>
          </a:prstGeom>
        </p:spPr>
        <p:txBody>
          <a:bodyPr wrap="square" lIns="0" tIns="0" rIns="0" bIns="0">
            <a:spAutoFit/>
          </a:bodyPr>
          <a:lstStyle>
            <a:lvl1pPr marL="0">
              <a:defRPr sz="2400" b="0"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latin typeface="+mj-lt"/>
              </a:rPr>
              <a:t>Social</a:t>
            </a:r>
          </a:p>
          <a:p>
            <a:r>
              <a:rPr lang="en-US" kern="0" dirty="0">
                <a:latin typeface="+mj-lt"/>
              </a:rPr>
              <a:t>Situational/Conformity</a:t>
            </a:r>
          </a:p>
          <a:p>
            <a:r>
              <a:rPr lang="en-US" kern="0" dirty="0">
                <a:latin typeface="+mj-lt"/>
              </a:rPr>
              <a:t>Experimentation</a:t>
            </a:r>
          </a:p>
          <a:p>
            <a:r>
              <a:rPr lang="en-US" kern="0" dirty="0">
                <a:latin typeface="+mj-lt"/>
              </a:rPr>
              <a:t>Enhancement</a:t>
            </a:r>
          </a:p>
          <a:p>
            <a:r>
              <a:rPr lang="en-US" kern="0" dirty="0">
                <a:latin typeface="+mj-lt"/>
              </a:rPr>
              <a:t>Coping</a:t>
            </a:r>
          </a:p>
          <a:p>
            <a:endParaRPr lang="en-US" kern="0" dirty="0">
              <a:latin typeface="+mj-lt"/>
            </a:endParaRPr>
          </a:p>
          <a:p>
            <a:endParaRPr lang="en-US" kern="0" dirty="0">
              <a:solidFill>
                <a:srgbClr val="000000"/>
              </a:solidFill>
              <a:latin typeface="Times New Roman" panose="02020603050405020304" pitchFamily="18" charset="0"/>
            </a:endParaRPr>
          </a:p>
        </p:txBody>
      </p:sp>
      <p:sp>
        <p:nvSpPr>
          <p:cNvPr id="6" name="Title 1">
            <a:extLst>
              <a:ext uri="{FF2B5EF4-FFF2-40B4-BE49-F238E27FC236}">
                <a16:creationId xmlns:a16="http://schemas.microsoft.com/office/drawing/2014/main" id="{74800CE5-768B-4BCC-9E82-A259627917A7}"/>
              </a:ext>
            </a:extLst>
          </p:cNvPr>
          <p:cNvSpPr txBox="1">
            <a:spLocks/>
          </p:cNvSpPr>
          <p:nvPr/>
        </p:nvSpPr>
        <p:spPr>
          <a:xfrm>
            <a:off x="5819577" y="705326"/>
            <a:ext cx="3318510" cy="942975"/>
          </a:xfrm>
          <a:prstGeom prst="rect">
            <a:avLst/>
          </a:prstGeom>
        </p:spPr>
        <p:txBody>
          <a:bodyPr wrap="square" lIns="0" tIns="0" rIns="0" bIns="0">
            <a:normAutofit fontScale="82500" lnSpcReduction="10000"/>
          </a:bodyPr>
          <a:lstStyle>
            <a:lvl1pPr>
              <a:defRPr sz="3200" b="0" i="0">
                <a:solidFill>
                  <a:schemeClr val="tx1"/>
                </a:solidFill>
                <a:latin typeface="Calibri Light"/>
                <a:ea typeface="+mj-ea"/>
                <a:cs typeface="Calibri Light"/>
              </a:defRPr>
            </a:lvl1pPr>
          </a:lstStyle>
          <a:p>
            <a:r>
              <a:rPr lang="en-US" b="1" kern="0" dirty="0">
                <a:latin typeface="Gulim" panose="020B0600000101010101" pitchFamily="34" charset="-127"/>
                <a:ea typeface="Gulim" panose="020B0600000101010101" pitchFamily="34" charset="-127"/>
              </a:rPr>
              <a:t>Expectancies and Motivations for Use</a:t>
            </a:r>
          </a:p>
        </p:txBody>
      </p:sp>
    </p:spTree>
    <p:extLst>
      <p:ext uri="{BB962C8B-B14F-4D97-AF65-F5344CB8AC3E}">
        <p14:creationId xmlns:p14="http://schemas.microsoft.com/office/powerpoint/2010/main" val="4065177450"/>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BF5F-6EB2-4FEC-ADFE-745EB4863C82}"/>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Technology Aligns with Developmental Reinforcers</a:t>
            </a:r>
          </a:p>
        </p:txBody>
      </p:sp>
      <p:sp>
        <p:nvSpPr>
          <p:cNvPr id="3" name="Text Placeholder 2">
            <a:extLst>
              <a:ext uri="{FF2B5EF4-FFF2-40B4-BE49-F238E27FC236}">
                <a16:creationId xmlns:a16="http://schemas.microsoft.com/office/drawing/2014/main" id="{30682A54-8C6D-494C-8CFE-A21D0F2A2A7D}"/>
              </a:ext>
            </a:extLst>
          </p:cNvPr>
          <p:cNvSpPr>
            <a:spLocks noGrp="1"/>
          </p:cNvSpPr>
          <p:nvPr>
            <p:ph type="body" idx="1"/>
          </p:nvPr>
        </p:nvSpPr>
        <p:spPr>
          <a:xfrm>
            <a:off x="1143000" y="1752600"/>
            <a:ext cx="8682610" cy="4062651"/>
          </a:xfrm>
        </p:spPr>
        <p:txBody>
          <a:bodyPr/>
          <a:lstStyle/>
          <a:p>
            <a:pPr marL="342900" indent="-342900">
              <a:buFont typeface="Arial" panose="020B0604020202020204" pitchFamily="34" charset="0"/>
              <a:buChar char="•"/>
            </a:pPr>
            <a:r>
              <a:rPr lang="en-US" dirty="0"/>
              <a:t>Social connections</a:t>
            </a:r>
          </a:p>
          <a:p>
            <a:pPr marL="342900" indent="-342900">
              <a:buFont typeface="Arial" panose="020B0604020202020204" pitchFamily="34" charset="0"/>
              <a:buChar char="•"/>
            </a:pPr>
            <a:r>
              <a:rPr lang="en-US" dirty="0"/>
              <a:t>Entertainment</a:t>
            </a:r>
          </a:p>
          <a:p>
            <a:pPr marL="342900" indent="-342900">
              <a:buFont typeface="Arial" panose="020B0604020202020204" pitchFamily="34" charset="0"/>
              <a:buChar char="•"/>
            </a:pPr>
            <a:r>
              <a:rPr lang="en-US" dirty="0"/>
              <a:t>Information-seeking </a:t>
            </a:r>
          </a:p>
          <a:p>
            <a:pPr marL="342900" indent="-342900">
              <a:buFont typeface="Arial" panose="020B0604020202020204" pitchFamily="34" charset="0"/>
              <a:buChar char="•"/>
            </a:pPr>
            <a:r>
              <a:rPr lang="en-US" dirty="0"/>
              <a:t>Passing time</a:t>
            </a:r>
          </a:p>
          <a:p>
            <a:pPr marL="342900" indent="-342900">
              <a:buFont typeface="Arial" panose="020B0604020202020204" pitchFamily="34" charset="0"/>
              <a:buChar char="•"/>
            </a:pPr>
            <a:r>
              <a:rPr lang="en-US" dirty="0"/>
              <a:t>Reinforcement</a:t>
            </a:r>
          </a:p>
          <a:p>
            <a:pPr marL="342900" indent="-342900">
              <a:buFont typeface="Arial" panose="020B0604020202020204" pitchFamily="34" charset="0"/>
              <a:buChar char="•"/>
            </a:pPr>
            <a:r>
              <a:rPr lang="en-US" dirty="0"/>
              <a:t>Affective learning</a:t>
            </a:r>
          </a:p>
          <a:p>
            <a:pPr marL="342900" indent="-342900">
              <a:buFont typeface="Arial" panose="020B0604020202020204" pitchFamily="34" charset="0"/>
              <a:buChar char="•"/>
            </a:pPr>
            <a:r>
              <a:rPr lang="en-US" dirty="0"/>
              <a:t>Mastery &amp; Self-efficacy</a:t>
            </a:r>
          </a:p>
          <a:p>
            <a:endParaRPr lang="en-US" dirty="0"/>
          </a:p>
          <a:p>
            <a:r>
              <a:rPr lang="en-US" dirty="0"/>
              <a:t>c.f. Giovanelli A, Ozer EM, Dahl RE. Leveraging Technology to Improve Health in Adolescence: A Developmental Science Perspective. J </a:t>
            </a:r>
            <a:r>
              <a:rPr lang="en-US" dirty="0" err="1"/>
              <a:t>Adolesc</a:t>
            </a:r>
            <a:r>
              <a:rPr lang="en-US" dirty="0"/>
              <a:t> Health. 2020 Aug;67(2S):S7-S13</a:t>
            </a:r>
          </a:p>
        </p:txBody>
      </p:sp>
    </p:spTree>
    <p:extLst>
      <p:ext uri="{BB962C8B-B14F-4D97-AF65-F5344CB8AC3E}">
        <p14:creationId xmlns:p14="http://schemas.microsoft.com/office/powerpoint/2010/main" val="3718369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638E-818D-4079-A1D0-B4A0B87B20CD}"/>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AYA Review References</a:t>
            </a:r>
          </a:p>
        </p:txBody>
      </p:sp>
      <p:sp>
        <p:nvSpPr>
          <p:cNvPr id="4" name="Rectangle 3">
            <a:extLst>
              <a:ext uri="{FF2B5EF4-FFF2-40B4-BE49-F238E27FC236}">
                <a16:creationId xmlns:a16="http://schemas.microsoft.com/office/drawing/2014/main" id="{E747E420-0A5D-448E-83F4-D9C58837FAF5}"/>
              </a:ext>
            </a:extLst>
          </p:cNvPr>
          <p:cNvSpPr/>
          <p:nvPr/>
        </p:nvSpPr>
        <p:spPr>
          <a:xfrm>
            <a:off x="668782" y="5010751"/>
            <a:ext cx="8348218" cy="549381"/>
          </a:xfrm>
          <a:prstGeom prst="rect">
            <a:avLst/>
          </a:prstGeom>
        </p:spPr>
        <p:txBody>
          <a:bodyPr wrap="square">
            <a:spAutoFit/>
          </a:bodyPr>
          <a:lstStyle/>
          <a:p>
            <a:endParaRPr lang="en-US" sz="1485" dirty="0"/>
          </a:p>
          <a:p>
            <a:endParaRPr lang="en-US" sz="1485" dirty="0"/>
          </a:p>
        </p:txBody>
      </p:sp>
      <p:sp>
        <p:nvSpPr>
          <p:cNvPr id="5" name="Rectangle 4">
            <a:extLst>
              <a:ext uri="{FF2B5EF4-FFF2-40B4-BE49-F238E27FC236}">
                <a16:creationId xmlns:a16="http://schemas.microsoft.com/office/drawing/2014/main" id="{53D71332-4DFD-4C59-A4F2-33BBC3D5BA41}"/>
              </a:ext>
            </a:extLst>
          </p:cNvPr>
          <p:cNvSpPr/>
          <p:nvPr/>
        </p:nvSpPr>
        <p:spPr>
          <a:xfrm>
            <a:off x="702648" y="1371600"/>
            <a:ext cx="8373617" cy="5909310"/>
          </a:xfrm>
          <a:prstGeom prst="rect">
            <a:avLst/>
          </a:prstGeom>
        </p:spPr>
        <p:txBody>
          <a:bodyPr wrap="square">
            <a:spAutoFit/>
          </a:bodyPr>
          <a:lstStyle/>
          <a:p>
            <a:r>
              <a:rPr lang="en-US" dirty="0">
                <a:solidFill>
                  <a:srgbClr val="303030"/>
                </a:solidFill>
              </a:rPr>
              <a:t>*</a:t>
            </a:r>
            <a:r>
              <a:rPr lang="en-US" dirty="0" err="1">
                <a:solidFill>
                  <a:srgbClr val="303030"/>
                </a:solidFill>
              </a:rPr>
              <a:t>Sanci</a:t>
            </a:r>
            <a:r>
              <a:rPr lang="en-US" dirty="0">
                <a:solidFill>
                  <a:srgbClr val="303030"/>
                </a:solidFill>
              </a:rPr>
              <a:t> L. (2020). The Integration of Innovative Technologies to Support Improving Adolescent and Young Adult Health. </a:t>
            </a:r>
            <a:r>
              <a:rPr lang="en-US" i="1" dirty="0">
                <a:solidFill>
                  <a:srgbClr val="303030"/>
                </a:solidFill>
              </a:rPr>
              <a:t>The Journal of adolescent health : official publication of the Society for Adolescent Medicine</a:t>
            </a:r>
            <a:r>
              <a:rPr lang="en-US" dirty="0">
                <a:solidFill>
                  <a:srgbClr val="303030"/>
                </a:solidFill>
              </a:rPr>
              <a:t>, </a:t>
            </a:r>
            <a:r>
              <a:rPr lang="en-US" i="1" dirty="0">
                <a:solidFill>
                  <a:srgbClr val="303030"/>
                </a:solidFill>
              </a:rPr>
              <a:t>67</a:t>
            </a:r>
            <a:r>
              <a:rPr lang="en-US" dirty="0">
                <a:solidFill>
                  <a:srgbClr val="303030"/>
                </a:solidFill>
              </a:rPr>
              <a:t>(2S), S1–S2</a:t>
            </a:r>
            <a:endParaRPr lang="en-US" dirty="0"/>
          </a:p>
          <a:p>
            <a:endParaRPr lang="en-US" dirty="0">
              <a:solidFill>
                <a:srgbClr val="303030"/>
              </a:solidFill>
            </a:endParaRPr>
          </a:p>
          <a:p>
            <a:r>
              <a:rPr lang="en-US" dirty="0" err="1">
                <a:solidFill>
                  <a:srgbClr val="303030"/>
                </a:solidFill>
              </a:rPr>
              <a:t>Marsch</a:t>
            </a:r>
            <a:r>
              <a:rPr lang="en-US" dirty="0">
                <a:solidFill>
                  <a:srgbClr val="303030"/>
                </a:solidFill>
              </a:rPr>
              <a:t>, L. A., &amp; </a:t>
            </a:r>
            <a:r>
              <a:rPr lang="en-US" dirty="0" err="1">
                <a:solidFill>
                  <a:srgbClr val="303030"/>
                </a:solidFill>
              </a:rPr>
              <a:t>Borodovsky</a:t>
            </a:r>
            <a:r>
              <a:rPr lang="en-US" dirty="0">
                <a:solidFill>
                  <a:srgbClr val="303030"/>
                </a:solidFill>
              </a:rPr>
              <a:t>, J. T. (2016). Technology-based Interventions for Preventing and Treating Substance Use Among Youth. </a:t>
            </a:r>
            <a:r>
              <a:rPr lang="en-US" i="1" dirty="0">
                <a:solidFill>
                  <a:srgbClr val="303030"/>
                </a:solidFill>
              </a:rPr>
              <a:t>Child and adolescent psychiatric clinics of North America</a:t>
            </a:r>
            <a:r>
              <a:rPr lang="en-US" dirty="0">
                <a:solidFill>
                  <a:srgbClr val="303030"/>
                </a:solidFill>
              </a:rPr>
              <a:t>, </a:t>
            </a:r>
            <a:r>
              <a:rPr lang="en-US" i="1" dirty="0">
                <a:solidFill>
                  <a:srgbClr val="303030"/>
                </a:solidFill>
              </a:rPr>
              <a:t>25</a:t>
            </a:r>
            <a:r>
              <a:rPr lang="en-US" dirty="0">
                <a:solidFill>
                  <a:srgbClr val="303030"/>
                </a:solidFill>
              </a:rPr>
              <a:t>(4), 755–768. </a:t>
            </a:r>
          </a:p>
          <a:p>
            <a:endParaRPr lang="en-US" dirty="0">
              <a:solidFill>
                <a:srgbClr val="303030"/>
              </a:solidFill>
            </a:endParaRPr>
          </a:p>
          <a:p>
            <a:r>
              <a:rPr lang="en-US" dirty="0" err="1"/>
              <a:t>MacDonell</a:t>
            </a:r>
            <a:r>
              <a:rPr lang="en-US" dirty="0"/>
              <a:t> KW, Prinz RJ. A Review of Technology-Based Youth and Family-Focused Interventions. Clin Child Fam Psychol Rev. 2017 Jun;20(2):185-200. </a:t>
            </a:r>
          </a:p>
          <a:p>
            <a:endParaRPr lang="en-US" dirty="0"/>
          </a:p>
          <a:p>
            <a:r>
              <a:rPr lang="en-US" dirty="0"/>
              <a:t>Pradhan AM, Park L, Shaya FT, Finkelstein J Consumer Health Information Technology in the Prevention of Substance Abuse: Scoping Review J Med Internet Res 2019;21(1):e11297</a:t>
            </a:r>
          </a:p>
          <a:p>
            <a:endParaRPr lang="en-US" dirty="0"/>
          </a:p>
          <a:p>
            <a:r>
              <a:rPr lang="en-US" dirty="0"/>
              <a:t>MacDougall, S., </a:t>
            </a:r>
            <a:r>
              <a:rPr lang="en-US" dirty="0" err="1"/>
              <a:t>Jerrott</a:t>
            </a:r>
            <a:r>
              <a:rPr lang="en-US" dirty="0"/>
              <a:t>, S., Clark, S., Campbell, L. A., Murphy, A., &amp; </a:t>
            </a:r>
            <a:r>
              <a:rPr lang="en-US" dirty="0" err="1"/>
              <a:t>Wozney</a:t>
            </a:r>
            <a:r>
              <a:rPr lang="en-US" dirty="0"/>
              <a:t>, L. (2021). Text Message Interventions in Adolescent Mental Health and Addiction Services: Scoping Review. JMIR Mental Health, 8(1), e16508.</a:t>
            </a:r>
          </a:p>
          <a:p>
            <a:endParaRPr lang="en-US" dirty="0"/>
          </a:p>
          <a:p>
            <a:endParaRPr lang="en-US" dirty="0"/>
          </a:p>
          <a:p>
            <a:endParaRPr lang="en-US" dirty="0"/>
          </a:p>
        </p:txBody>
      </p:sp>
    </p:spTree>
    <p:extLst>
      <p:ext uri="{BB962C8B-B14F-4D97-AF65-F5344CB8AC3E}">
        <p14:creationId xmlns:p14="http://schemas.microsoft.com/office/powerpoint/2010/main" val="327658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1021-342C-45DE-883A-4964478287AC}"/>
              </a:ext>
            </a:extLst>
          </p:cNvPr>
          <p:cNvSpPr>
            <a:spLocks noGrp="1"/>
          </p:cNvSpPr>
          <p:nvPr>
            <p:ph type="title"/>
          </p:nvPr>
        </p:nvSpPr>
        <p:spPr>
          <a:xfrm>
            <a:off x="842390" y="605535"/>
            <a:ext cx="8373618" cy="492443"/>
          </a:xfrm>
        </p:spPr>
        <p:txBody>
          <a:bodyPr/>
          <a:lstStyle/>
          <a:p>
            <a:r>
              <a:rPr lang="en-US" sz="3200" dirty="0">
                <a:solidFill>
                  <a:schemeClr val="tx1">
                    <a:lumMod val="65000"/>
                    <a:lumOff val="35000"/>
                  </a:schemeClr>
                </a:solidFill>
              </a:rPr>
              <a:t>Broad Statements</a:t>
            </a:r>
          </a:p>
        </p:txBody>
      </p:sp>
      <p:sp>
        <p:nvSpPr>
          <p:cNvPr id="3" name="Text Placeholder 2">
            <a:extLst>
              <a:ext uri="{FF2B5EF4-FFF2-40B4-BE49-F238E27FC236}">
                <a16:creationId xmlns:a16="http://schemas.microsoft.com/office/drawing/2014/main" id="{CEC62A40-D748-4232-8E3F-6A20823A61C8}"/>
              </a:ext>
            </a:extLst>
          </p:cNvPr>
          <p:cNvSpPr>
            <a:spLocks noGrp="1"/>
          </p:cNvSpPr>
          <p:nvPr>
            <p:ph type="body" idx="1"/>
          </p:nvPr>
        </p:nvSpPr>
        <p:spPr>
          <a:xfrm>
            <a:off x="1125980" y="1300877"/>
            <a:ext cx="7806437" cy="5170646"/>
          </a:xfrm>
        </p:spPr>
        <p:txBody>
          <a:bodyPr/>
          <a:lstStyle/>
          <a:p>
            <a:pPr marL="342900" indent="-342900">
              <a:buFont typeface="Arial" panose="020B0604020202020204" pitchFamily="34" charset="0"/>
              <a:buChar char="•"/>
            </a:pPr>
            <a:r>
              <a:rPr lang="en-US" dirty="0">
                <a:latin typeface="+mn-lt"/>
              </a:rPr>
              <a:t>The largest literature on digital interventions for AYA is for nicotine and alcohol.</a:t>
            </a:r>
          </a:p>
          <a:p>
            <a:pPr marL="342900" indent="-342900">
              <a:buFont typeface="Arial" panose="020B0604020202020204" pitchFamily="34" charset="0"/>
              <a:buChar char="•"/>
            </a:pPr>
            <a:r>
              <a:rPr lang="en-US" dirty="0">
                <a:latin typeface="+mn-lt"/>
              </a:rPr>
              <a:t>The largest literature is for college age AYA. </a:t>
            </a:r>
          </a:p>
          <a:p>
            <a:pPr marL="342900" indent="-342900">
              <a:buFont typeface="Arial" panose="020B0604020202020204" pitchFamily="34" charset="0"/>
              <a:buChar char="•"/>
            </a:pPr>
            <a:r>
              <a:rPr lang="en-US" dirty="0">
                <a:latin typeface="+mn-lt"/>
              </a:rPr>
              <a:t>There is a heavy emphasis on prevention/early intervention in the computer/web literature while SMS, online social support, and mobile apps trend more severe.</a:t>
            </a:r>
          </a:p>
          <a:p>
            <a:pPr marL="342900" indent="-342900">
              <a:buFont typeface="Arial" panose="020B0604020202020204" pitchFamily="34" charset="0"/>
              <a:buChar char="•"/>
            </a:pPr>
            <a:r>
              <a:rPr lang="en-US" dirty="0">
                <a:latin typeface="+mn-lt"/>
              </a:rPr>
              <a:t>After the brief digital feedback literature, text messaging and general social support are the most studied mediums of mobile intervention. </a:t>
            </a:r>
          </a:p>
          <a:p>
            <a:pPr marL="342900" indent="-342900">
              <a:buFont typeface="Arial" panose="020B0604020202020204" pitchFamily="34" charset="0"/>
              <a:buChar char="•"/>
            </a:pPr>
            <a:r>
              <a:rPr lang="en-US" dirty="0">
                <a:latin typeface="+mn-lt"/>
              </a:rPr>
              <a:t>We need more research on digital interventions for more severe AYA SUD populations and for different substances. </a:t>
            </a:r>
          </a:p>
          <a:p>
            <a:pPr marL="342900" indent="-342900">
              <a:buFont typeface="Arial" panose="020B0604020202020204" pitchFamily="34" charset="0"/>
              <a:buChar char="•"/>
            </a:pPr>
            <a:r>
              <a:rPr lang="en-US" dirty="0">
                <a:latin typeface="+mn-lt"/>
              </a:rPr>
              <a:t>We need more research on caregiver and family based digital interventions.</a:t>
            </a:r>
          </a:p>
          <a:p>
            <a:pPr marL="342900" indent="-34290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4333393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456145"/>
            <a:ext cx="10058400" cy="1666821"/>
          </a:xfrm>
          <a:prstGeom prst="rect">
            <a:avLst/>
          </a:prstGeom>
        </p:spPr>
      </p:pic>
      <p:sp>
        <p:nvSpPr>
          <p:cNvPr id="11" name="TextBox 10">
            <a:extLst>
              <a:ext uri="{FF2B5EF4-FFF2-40B4-BE49-F238E27FC236}">
                <a16:creationId xmlns:a16="http://schemas.microsoft.com/office/drawing/2014/main" id="{D49ED59F-3781-432D-BDB4-52F4F9C348A0}"/>
              </a:ext>
            </a:extLst>
          </p:cNvPr>
          <p:cNvSpPr txBox="1"/>
          <p:nvPr/>
        </p:nvSpPr>
        <p:spPr>
          <a:xfrm>
            <a:off x="3276600" y="6629400"/>
            <a:ext cx="4493218" cy="400110"/>
          </a:xfrm>
          <a:prstGeom prst="rect">
            <a:avLst/>
          </a:prstGeom>
          <a:noFill/>
        </p:spPr>
        <p:txBody>
          <a:bodyPr wrap="none" rtlCol="0">
            <a:spAutoFit/>
          </a:bodyPr>
          <a:lstStyle/>
          <a:p>
            <a:r>
              <a:rPr lang="en-US" sz="2000" dirty="0" err="1">
                <a:solidFill>
                  <a:srgbClr val="E5673E"/>
                </a:solidFill>
              </a:rPr>
              <a:t>amersa.org</a:t>
            </a:r>
            <a:r>
              <a:rPr lang="en-US" sz="2000" dirty="0">
                <a:solidFill>
                  <a:srgbClr val="E5673E"/>
                </a:solidFill>
              </a:rPr>
              <a:t>/resources/</a:t>
            </a:r>
            <a:r>
              <a:rPr lang="en-US" sz="2000" dirty="0" err="1">
                <a:solidFill>
                  <a:srgbClr val="E5673E"/>
                </a:solidFill>
              </a:rPr>
              <a:t>tay</a:t>
            </a:r>
            <a:r>
              <a:rPr lang="en-US" sz="2000" dirty="0">
                <a:solidFill>
                  <a:srgbClr val="E5673E"/>
                </a:solidFill>
              </a:rPr>
              <a:t>-webinar-series</a:t>
            </a:r>
          </a:p>
        </p:txBody>
      </p:sp>
      <p:sp>
        <p:nvSpPr>
          <p:cNvPr id="13" name="TextBox 12">
            <a:extLst>
              <a:ext uri="{FF2B5EF4-FFF2-40B4-BE49-F238E27FC236}">
                <a16:creationId xmlns:a16="http://schemas.microsoft.com/office/drawing/2014/main" id="{072CE877-982C-4856-B1E9-C10D961E65A1}"/>
              </a:ext>
            </a:extLst>
          </p:cNvPr>
          <p:cNvSpPr txBox="1"/>
          <p:nvPr/>
        </p:nvSpPr>
        <p:spPr>
          <a:xfrm>
            <a:off x="838200" y="3733800"/>
            <a:ext cx="8769668" cy="2746906"/>
          </a:xfrm>
          <a:prstGeom prst="rect">
            <a:avLst/>
          </a:prstGeom>
          <a:noFill/>
        </p:spPr>
        <p:txBody>
          <a:bodyPr wrap="square" rtlCol="0">
            <a:spAutoFit/>
          </a:bodyPr>
          <a:lstStyle/>
          <a:p>
            <a:pPr marL="377190" indent="-377190">
              <a:spcBef>
                <a:spcPts val="2475"/>
              </a:spcBef>
              <a:buClr>
                <a:srgbClr val="E5673E"/>
              </a:buClr>
              <a:buFont typeface="+mj-lt"/>
              <a:buAutoNum type="arabicParenR"/>
            </a:pPr>
            <a:r>
              <a:rPr lang="en-US" sz="2200" dirty="0">
                <a:solidFill>
                  <a:schemeClr val="tx1">
                    <a:lumMod val="65000"/>
                    <a:lumOff val="35000"/>
                  </a:schemeClr>
                </a:solidFill>
              </a:rPr>
              <a:t>The Impact of Substance Use on the Developing Adolescent Brain</a:t>
            </a:r>
          </a:p>
          <a:p>
            <a:pPr marL="377190" indent="-377190">
              <a:spcBef>
                <a:spcPts val="2475"/>
              </a:spcBef>
              <a:buClr>
                <a:srgbClr val="E5673E"/>
              </a:buClr>
              <a:buFont typeface="+mj-lt"/>
              <a:buAutoNum type="arabicParenR"/>
            </a:pPr>
            <a:r>
              <a:rPr lang="en-US" sz="2200" dirty="0">
                <a:solidFill>
                  <a:schemeClr val="tx1">
                    <a:lumMod val="65000"/>
                    <a:lumOff val="35000"/>
                  </a:schemeClr>
                </a:solidFill>
              </a:rPr>
              <a:t>Who's Doing What? The Epidemiology of Adolescent Substance Use</a:t>
            </a:r>
          </a:p>
          <a:p>
            <a:pPr marL="377190" indent="-377190">
              <a:spcBef>
                <a:spcPts val="2475"/>
              </a:spcBef>
              <a:buClr>
                <a:srgbClr val="E5673E"/>
              </a:buClr>
              <a:buFont typeface="+mj-lt"/>
              <a:buAutoNum type="arabicParenR"/>
            </a:pPr>
            <a:r>
              <a:rPr lang="en-US" sz="2200" dirty="0">
                <a:solidFill>
                  <a:schemeClr val="tx1">
                    <a:lumMod val="65000"/>
                    <a:lumOff val="35000"/>
                  </a:schemeClr>
                </a:solidFill>
              </a:rPr>
              <a:t>Substance Use Interventions for Adolescents and Transitional Age Youth</a:t>
            </a:r>
          </a:p>
          <a:p>
            <a:pPr marL="377190" indent="-377190">
              <a:spcBef>
                <a:spcPts val="2475"/>
              </a:spcBef>
              <a:buClr>
                <a:srgbClr val="E5673E"/>
              </a:buClr>
              <a:buFont typeface="+mj-lt"/>
              <a:buAutoNum type="arabicParenR"/>
            </a:pPr>
            <a:r>
              <a:rPr lang="en-US" sz="2200" dirty="0">
                <a:solidFill>
                  <a:schemeClr val="tx1">
                    <a:lumMod val="65000"/>
                    <a:lumOff val="35000"/>
                  </a:schemeClr>
                </a:solidFill>
              </a:rPr>
              <a:t>Integrating Stigmatized Loss and Disenfranchised Grief into the SBIRT Model</a:t>
            </a:r>
          </a:p>
        </p:txBody>
      </p:sp>
    </p:spTree>
    <p:custDataLst>
      <p:tags r:id="rId1"/>
    </p:custDataLst>
    <p:extLst>
      <p:ext uri="{BB962C8B-B14F-4D97-AF65-F5344CB8AC3E}">
        <p14:creationId xmlns:p14="http://schemas.microsoft.com/office/powerpoint/2010/main" val="235592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B9FC-3B5A-48CC-AA69-E692B6AE5071}"/>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Qualitative Research Findings with AYA</a:t>
            </a:r>
          </a:p>
        </p:txBody>
      </p:sp>
      <p:sp>
        <p:nvSpPr>
          <p:cNvPr id="3" name="Text Placeholder 2">
            <a:extLst>
              <a:ext uri="{FF2B5EF4-FFF2-40B4-BE49-F238E27FC236}">
                <a16:creationId xmlns:a16="http://schemas.microsoft.com/office/drawing/2014/main" id="{74D669EF-A721-4A14-A69A-8ED194459B5D}"/>
              </a:ext>
            </a:extLst>
          </p:cNvPr>
          <p:cNvSpPr>
            <a:spLocks noGrp="1"/>
          </p:cNvSpPr>
          <p:nvPr>
            <p:ph type="body" idx="1"/>
          </p:nvPr>
        </p:nvSpPr>
        <p:spPr>
          <a:xfrm>
            <a:off x="1049780" y="1514331"/>
            <a:ext cx="7958837" cy="4886469"/>
          </a:xfrm>
        </p:spPr>
        <p:txBody>
          <a:bodyPr/>
          <a:lstStyle/>
          <a:p>
            <a:pPr marL="342900" indent="-342900">
              <a:buFont typeface="Arial" panose="020B0604020202020204" pitchFamily="34" charset="0"/>
              <a:buChar char="•"/>
            </a:pPr>
            <a:r>
              <a:rPr lang="en-US" dirty="0"/>
              <a:t>Majority of AYA don’t feel consequences of use until interferes with developmental milestones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AYA get turned off by fear based messaging - works for younger adolescents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Believable and credible </a:t>
            </a:r>
          </a:p>
          <a:p>
            <a:pPr marL="800100" lvl="1" indent="-342900">
              <a:buFont typeface="Arial" panose="020B0604020202020204" pitchFamily="34" charset="0"/>
              <a:buChar char="•"/>
            </a:pPr>
            <a:r>
              <a:rPr lang="en-US" dirty="0"/>
              <a:t>Independence and resilience (Truth, ATI)</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Reflect their values and views about their own health and well-being</a:t>
            </a:r>
          </a:p>
          <a:p>
            <a:endParaRPr lang="en-US" dirty="0"/>
          </a:p>
          <a:p>
            <a:pPr marL="342900" indent="-342900">
              <a:buFont typeface="Arial" panose="020B0604020202020204" pitchFamily="34" charset="0"/>
              <a:buChar char="•"/>
            </a:pPr>
            <a:r>
              <a:rPr lang="en-US" dirty="0"/>
              <a:t>Connection and peer support </a:t>
            </a:r>
          </a:p>
          <a:p>
            <a:endParaRPr lang="en-US" dirty="0"/>
          </a:p>
          <a:p>
            <a:endParaRPr lang="en-US" dirty="0"/>
          </a:p>
        </p:txBody>
      </p:sp>
    </p:spTree>
    <p:extLst>
      <p:ext uri="{BB962C8B-B14F-4D97-AF65-F5344CB8AC3E}">
        <p14:creationId xmlns:p14="http://schemas.microsoft.com/office/powerpoint/2010/main" val="2812355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F0A3-E822-4A58-8E02-2BAC56980D5E}"/>
              </a:ext>
            </a:extLst>
          </p:cNvPr>
          <p:cNvSpPr>
            <a:spLocks noGrp="1"/>
          </p:cNvSpPr>
          <p:nvPr>
            <p:ph type="title"/>
          </p:nvPr>
        </p:nvSpPr>
        <p:spPr>
          <a:xfrm>
            <a:off x="533400" y="605535"/>
            <a:ext cx="8682608" cy="492443"/>
          </a:xfrm>
        </p:spPr>
        <p:txBody>
          <a:bodyPr/>
          <a:lstStyle/>
          <a:p>
            <a:r>
              <a:rPr lang="en-US" dirty="0">
                <a:solidFill>
                  <a:schemeClr val="tx1">
                    <a:lumMod val="65000"/>
                    <a:lumOff val="35000"/>
                  </a:schemeClr>
                </a:solidFill>
              </a:rPr>
              <a:t>Entertainment Serious Games (All)</a:t>
            </a:r>
          </a:p>
        </p:txBody>
      </p:sp>
      <p:sp>
        <p:nvSpPr>
          <p:cNvPr id="3" name="Text Placeholder 2">
            <a:extLst>
              <a:ext uri="{FF2B5EF4-FFF2-40B4-BE49-F238E27FC236}">
                <a16:creationId xmlns:a16="http://schemas.microsoft.com/office/drawing/2014/main" id="{E32D2A0A-60F1-44D0-B995-FD27DCB28C19}"/>
              </a:ext>
            </a:extLst>
          </p:cNvPr>
          <p:cNvSpPr>
            <a:spLocks noGrp="1"/>
          </p:cNvSpPr>
          <p:nvPr>
            <p:ph type="body" idx="1"/>
          </p:nvPr>
        </p:nvSpPr>
        <p:spPr>
          <a:xfrm>
            <a:off x="4866237" y="1986201"/>
            <a:ext cx="4644008" cy="5786199"/>
          </a:xfrm>
        </p:spPr>
        <p:txBody>
          <a:bodyPr/>
          <a:lstStyle/>
          <a:p>
            <a:r>
              <a:rPr lang="en-US" dirty="0">
                <a:latin typeface="+mj-lt"/>
              </a:rPr>
              <a:t>Serious games, defined as games with a primary purpose other than pure entertainment to educate, communicate, and improve health.</a:t>
            </a:r>
            <a:r>
              <a:rPr lang="en-US" baseline="30000" dirty="0">
                <a:latin typeface="+mj-lt"/>
              </a:rPr>
              <a:t>*</a:t>
            </a:r>
          </a:p>
          <a:p>
            <a:endParaRPr lang="en-US" baseline="30000" dirty="0">
              <a:latin typeface="+mj-lt"/>
            </a:endParaRPr>
          </a:p>
          <a:p>
            <a:r>
              <a:rPr lang="en-US" dirty="0">
                <a:latin typeface="+mj-lt"/>
              </a:rPr>
              <a:t>Both active and passive mechanisms</a:t>
            </a:r>
          </a:p>
          <a:p>
            <a:endParaRPr lang="en-US" dirty="0">
              <a:latin typeface="+mj-lt"/>
            </a:endParaRPr>
          </a:p>
          <a:p>
            <a:r>
              <a:rPr lang="en-US" dirty="0">
                <a:latin typeface="+mj-lt"/>
              </a:rPr>
              <a:t>Reviews suggested that serious games have small positive effects on health-related behaviors and their determinants but that the effect is largely fleeting.</a:t>
            </a:r>
          </a:p>
          <a:p>
            <a:endParaRPr lang="en-US" dirty="0"/>
          </a:p>
          <a:p>
            <a:endParaRPr lang="en-US" dirty="0"/>
          </a:p>
          <a:p>
            <a:endParaRPr lang="en-US" dirty="0"/>
          </a:p>
          <a:p>
            <a:endParaRPr lang="en-US" kern="1200" dirty="0"/>
          </a:p>
        </p:txBody>
      </p:sp>
      <p:pic>
        <p:nvPicPr>
          <p:cNvPr id="4" name="Picture 2">
            <a:extLst>
              <a:ext uri="{FF2B5EF4-FFF2-40B4-BE49-F238E27FC236}">
                <a16:creationId xmlns:a16="http://schemas.microsoft.com/office/drawing/2014/main" id="{B80A5DC6-5068-45B8-8980-9AC46B724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 t="9539" r="55135" b="5118"/>
          <a:stretch/>
        </p:blipFill>
        <p:spPr bwMode="auto">
          <a:xfrm>
            <a:off x="0" y="1676400"/>
            <a:ext cx="4114800" cy="4407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F43AB28-8CD9-448D-A736-F9FB638A6593}"/>
              </a:ext>
            </a:extLst>
          </p:cNvPr>
          <p:cNvSpPr/>
          <p:nvPr/>
        </p:nvSpPr>
        <p:spPr>
          <a:xfrm>
            <a:off x="1905000" y="6372225"/>
            <a:ext cx="3124200" cy="369332"/>
          </a:xfrm>
          <a:prstGeom prst="rect">
            <a:avLst/>
          </a:prstGeom>
        </p:spPr>
        <p:txBody>
          <a:bodyPr wrap="square">
            <a:spAutoFit/>
          </a:bodyPr>
          <a:lstStyle/>
          <a:p>
            <a:r>
              <a:rPr lang="en-US" dirty="0"/>
              <a:t>Play2Prevent</a:t>
            </a:r>
          </a:p>
        </p:txBody>
      </p:sp>
    </p:spTree>
    <p:extLst>
      <p:ext uri="{BB962C8B-B14F-4D97-AF65-F5344CB8AC3E}">
        <p14:creationId xmlns:p14="http://schemas.microsoft.com/office/powerpoint/2010/main" val="2019746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lumMod val="65000"/>
                    <a:lumOff val="35000"/>
                  </a:schemeClr>
                </a:solidFill>
              </a:rPr>
              <a:t>Stealth Skill Building</a:t>
            </a:r>
          </a:p>
        </p:txBody>
      </p:sp>
      <p:sp>
        <p:nvSpPr>
          <p:cNvPr id="3" name="Content Placeholder 2"/>
          <p:cNvSpPr>
            <a:spLocks noGrp="1"/>
          </p:cNvSpPr>
          <p:nvPr>
            <p:ph idx="1"/>
          </p:nvPr>
        </p:nvSpPr>
        <p:spPr>
          <a:xfrm>
            <a:off x="990600" y="1371601"/>
            <a:ext cx="5128260" cy="5230020"/>
          </a:xfrm>
        </p:spPr>
        <p:txBody>
          <a:bodyPr>
            <a:normAutofit/>
          </a:bodyPr>
          <a:lstStyle/>
          <a:p>
            <a:r>
              <a:rPr lang="en-US" dirty="0">
                <a:latin typeface="+mj-lt"/>
              </a:rPr>
              <a:t>Night of the Gummies</a:t>
            </a:r>
          </a:p>
          <a:p>
            <a:r>
              <a:rPr lang="en-US" dirty="0">
                <a:latin typeface="+mj-lt"/>
              </a:rPr>
              <a:t>Flavor Monsters</a:t>
            </a:r>
          </a:p>
          <a:p>
            <a:r>
              <a:rPr lang="en-US" dirty="0">
                <a:latin typeface="+mj-lt"/>
              </a:rPr>
              <a:t>DXM </a:t>
            </a:r>
            <a:r>
              <a:rPr lang="en-US" dirty="0" err="1">
                <a:latin typeface="+mj-lt"/>
              </a:rPr>
              <a:t>Labworks</a:t>
            </a:r>
            <a:endParaRPr lang="en-US" dirty="0">
              <a:latin typeface="+mj-lt"/>
            </a:endParaRPr>
          </a:p>
          <a:p>
            <a:r>
              <a:rPr lang="en-US" dirty="0">
                <a:latin typeface="+mj-lt"/>
              </a:rPr>
              <a:t>Tunnel Tail</a:t>
            </a:r>
          </a:p>
          <a:p>
            <a:endParaRPr lang="en-US" dirty="0">
              <a:latin typeface="+mj-lt"/>
            </a:endParaRPr>
          </a:p>
          <a:p>
            <a:r>
              <a:rPr lang="en-US" dirty="0">
                <a:latin typeface="+mj-lt"/>
              </a:rPr>
              <a:t>*Use metaphors that build on key prevention concepts to reduce peer pressure</a:t>
            </a:r>
            <a:endParaRPr lang="en-US" dirty="0"/>
          </a:p>
          <a:p>
            <a:endParaRPr lang="en-US" dirty="0"/>
          </a:p>
        </p:txBody>
      </p:sp>
      <p:pic>
        <p:nvPicPr>
          <p:cNvPr id="6149" name="Picture 5" descr="http://a1.mzstatic.com/us/r30/Purple/v4/e6/df/40/e6df40ee-ded0-89f7-aac1-cdbfdc9dd27c/screen568x56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59121"/>
            <a:ext cx="4023360" cy="2034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8860" y="1524000"/>
            <a:ext cx="3741167" cy="276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4FA477F-8D86-4EE8-BF1D-8D56A2B32776}"/>
              </a:ext>
            </a:extLst>
          </p:cNvPr>
          <p:cNvPicPr>
            <a:picLocks noChangeAspect="1"/>
          </p:cNvPicPr>
          <p:nvPr/>
        </p:nvPicPr>
        <p:blipFill>
          <a:blip r:embed="rId5"/>
          <a:stretch>
            <a:fillRect/>
          </a:stretch>
        </p:blipFill>
        <p:spPr>
          <a:xfrm>
            <a:off x="6118860" y="4457700"/>
            <a:ext cx="3708670" cy="2324100"/>
          </a:xfrm>
          <a:prstGeom prst="rect">
            <a:avLst/>
          </a:prstGeom>
        </p:spPr>
      </p:pic>
    </p:spTree>
    <p:extLst>
      <p:ext uri="{BB962C8B-B14F-4D97-AF65-F5344CB8AC3E}">
        <p14:creationId xmlns:p14="http://schemas.microsoft.com/office/powerpoint/2010/main" val="1052817363"/>
      </p:ext>
    </p:extLst>
  </p:cSld>
  <p:clrMapOvr>
    <a:masterClrMapping/>
  </p:clrMapOvr>
  <mc:AlternateContent xmlns:mc="http://schemas.openxmlformats.org/markup-compatibility/2006" xmlns:p14="http://schemas.microsoft.com/office/powerpoint/2010/main">
    <mc:Choice Requires="p14">
      <p:transition spd="slow" p14:dur="59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stetson.edu/administration/counseling-center/media/images/BASICS.jpg"/>
          <p:cNvPicPr>
            <a:picLocks noChangeAspect="1" noChangeArrowheads="1"/>
          </p:cNvPicPr>
          <p:nvPr/>
        </p:nvPicPr>
        <p:blipFill>
          <a:blip r:embed="rId3"/>
          <a:srcRect/>
          <a:stretch>
            <a:fillRect/>
          </a:stretch>
        </p:blipFill>
        <p:spPr bwMode="auto">
          <a:xfrm>
            <a:off x="340200" y="5672042"/>
            <a:ext cx="2698497" cy="1727040"/>
          </a:xfrm>
          <a:prstGeom prst="rect">
            <a:avLst/>
          </a:prstGeom>
          <a:noFill/>
        </p:spPr>
      </p:pic>
      <p:pic>
        <p:nvPicPr>
          <p:cNvPr id="12" name="Picture 2" descr="https://www.publichealthgreybruce.on.ca/portals/0/Images/Drugs/CYD_EN_Logo.png"/>
          <p:cNvPicPr>
            <a:picLocks noChangeAspect="1" noChangeArrowheads="1"/>
          </p:cNvPicPr>
          <p:nvPr/>
        </p:nvPicPr>
        <p:blipFill>
          <a:blip r:embed="rId4"/>
          <a:srcRect/>
          <a:stretch>
            <a:fillRect/>
          </a:stretch>
        </p:blipFill>
        <p:spPr bwMode="auto">
          <a:xfrm>
            <a:off x="363237" y="4036500"/>
            <a:ext cx="2601039" cy="1273017"/>
          </a:xfrm>
          <a:prstGeom prst="rect">
            <a:avLst/>
          </a:prstGeom>
          <a:noFill/>
        </p:spPr>
      </p:pic>
      <p:pic>
        <p:nvPicPr>
          <p:cNvPr id="3" name="Picture 2">
            <a:extLst>
              <a:ext uri="{FF2B5EF4-FFF2-40B4-BE49-F238E27FC236}">
                <a16:creationId xmlns:a16="http://schemas.microsoft.com/office/drawing/2014/main" id="{579DBEB9-349D-4D7F-9DA5-05D333A4ACBB}"/>
              </a:ext>
            </a:extLst>
          </p:cNvPr>
          <p:cNvPicPr>
            <a:picLocks noChangeAspect="1"/>
          </p:cNvPicPr>
          <p:nvPr/>
        </p:nvPicPr>
        <p:blipFill>
          <a:blip r:embed="rId5"/>
          <a:stretch>
            <a:fillRect/>
          </a:stretch>
        </p:blipFill>
        <p:spPr>
          <a:xfrm>
            <a:off x="304800" y="2032065"/>
            <a:ext cx="2762250" cy="1247775"/>
          </a:xfrm>
          <a:prstGeom prst="rect">
            <a:avLst/>
          </a:prstGeom>
        </p:spPr>
      </p:pic>
      <p:sp>
        <p:nvSpPr>
          <p:cNvPr id="4" name="TextBox 3">
            <a:extLst>
              <a:ext uri="{FF2B5EF4-FFF2-40B4-BE49-F238E27FC236}">
                <a16:creationId xmlns:a16="http://schemas.microsoft.com/office/drawing/2014/main" id="{B20B0B29-A914-4908-9060-EA37A4B17DD5}"/>
              </a:ext>
            </a:extLst>
          </p:cNvPr>
          <p:cNvSpPr txBox="1"/>
          <p:nvPr/>
        </p:nvSpPr>
        <p:spPr>
          <a:xfrm>
            <a:off x="3840480" y="1802512"/>
            <a:ext cx="5715000" cy="1477328"/>
          </a:xfrm>
          <a:prstGeom prst="rect">
            <a:avLst/>
          </a:prstGeom>
          <a:noFill/>
        </p:spPr>
        <p:txBody>
          <a:bodyPr wrap="square" rtlCol="0">
            <a:spAutoFit/>
          </a:bodyPr>
          <a:lstStyle/>
          <a:p>
            <a:r>
              <a:rPr lang="en-US" sz="2400" dirty="0"/>
              <a:t>Normative Feedback, Personalized Feedback, Costs/Consequences, Reduction Strategies</a:t>
            </a:r>
          </a:p>
          <a:p>
            <a:endParaRPr lang="en-US" dirty="0"/>
          </a:p>
        </p:txBody>
      </p:sp>
      <p:sp>
        <p:nvSpPr>
          <p:cNvPr id="14" name="Title 1">
            <a:extLst>
              <a:ext uri="{FF2B5EF4-FFF2-40B4-BE49-F238E27FC236}">
                <a16:creationId xmlns:a16="http://schemas.microsoft.com/office/drawing/2014/main" id="{C4C179DB-A0E0-4F9F-92C3-4A23DE7E692A}"/>
              </a:ext>
            </a:extLst>
          </p:cNvPr>
          <p:cNvSpPr>
            <a:spLocks noGrp="1"/>
          </p:cNvSpPr>
          <p:nvPr>
            <p:ph type="title"/>
          </p:nvPr>
        </p:nvSpPr>
        <p:spPr>
          <a:xfrm>
            <a:off x="842390" y="605534"/>
            <a:ext cx="8835010" cy="385065"/>
          </a:xfrm>
        </p:spPr>
        <p:txBody>
          <a:bodyPr/>
          <a:lstStyle/>
          <a:p>
            <a:r>
              <a:rPr lang="en-US" sz="3200" dirty="0">
                <a:solidFill>
                  <a:schemeClr val="tx1">
                    <a:lumMod val="65000"/>
                    <a:lumOff val="35000"/>
                  </a:schemeClr>
                </a:solidFill>
              </a:rPr>
              <a:t>Digital Normative Feedback and Brief Personalized Feedback (Primary &amp; Secondary)</a:t>
            </a:r>
          </a:p>
        </p:txBody>
      </p:sp>
      <p:sp>
        <p:nvSpPr>
          <p:cNvPr id="15" name="TextBox 14">
            <a:extLst>
              <a:ext uri="{FF2B5EF4-FFF2-40B4-BE49-F238E27FC236}">
                <a16:creationId xmlns:a16="http://schemas.microsoft.com/office/drawing/2014/main" id="{C141E5D8-EAD2-4BE6-8863-6DC39EE7D83B}"/>
              </a:ext>
            </a:extLst>
          </p:cNvPr>
          <p:cNvSpPr txBox="1"/>
          <p:nvPr/>
        </p:nvSpPr>
        <p:spPr>
          <a:xfrm>
            <a:off x="3840480" y="2971086"/>
            <a:ext cx="5379720"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Increase problem awareness</a:t>
            </a:r>
          </a:p>
          <a:p>
            <a:pPr marL="285750" indent="-285750">
              <a:buFont typeface="Arial" panose="020B0604020202020204" pitchFamily="34" charset="0"/>
              <a:buChar char="•"/>
            </a:pPr>
            <a:r>
              <a:rPr lang="en-US" sz="2400" dirty="0"/>
              <a:t>Primarily with college students</a:t>
            </a:r>
          </a:p>
          <a:p>
            <a:pPr marL="285750" indent="-285750">
              <a:buFont typeface="Arial" panose="020B0604020202020204" pitchFamily="34" charset="0"/>
              <a:buChar char="•"/>
            </a:pPr>
            <a:r>
              <a:rPr lang="en-US" sz="2400" dirty="0"/>
              <a:t>Results are mixed and depend on numerous factors</a:t>
            </a:r>
          </a:p>
          <a:p>
            <a:pPr marL="285750" indent="-285750">
              <a:buFont typeface="Arial" panose="020B0604020202020204" pitchFamily="34" charset="0"/>
              <a:buChar char="•"/>
            </a:pPr>
            <a:r>
              <a:rPr lang="en-US" sz="2400" dirty="0"/>
              <a:t>Reviews of </a:t>
            </a:r>
            <a:r>
              <a:rPr lang="en-US" sz="2400" b="1" dirty="0"/>
              <a:t>social norms </a:t>
            </a:r>
            <a:r>
              <a:rPr lang="en-US" sz="2400" dirty="0"/>
              <a:t>feedback reveal little effect</a:t>
            </a:r>
          </a:p>
          <a:p>
            <a:pPr marL="285750" indent="-285750">
              <a:buFont typeface="Arial" panose="020B0604020202020204" pitchFamily="34" charset="0"/>
              <a:buChar char="•"/>
            </a:pPr>
            <a:r>
              <a:rPr lang="en-US" sz="2400" dirty="0"/>
              <a:t>Overall, personalized may be better than normative and normative should be tailored to the experiences.</a:t>
            </a:r>
          </a:p>
          <a:p>
            <a:pPr marL="285750" indent="-285750">
              <a:buFont typeface="Arial" panose="020B0604020202020204" pitchFamily="34" charset="0"/>
              <a:buChar char="•"/>
            </a:pPr>
            <a:r>
              <a:rPr lang="en-US" sz="2400" dirty="0"/>
              <a:t>Targeted (e.g. specific event) may be better</a:t>
            </a:r>
          </a:p>
          <a:p>
            <a:pPr marL="285750" indent="-285750">
              <a:buFont typeface="Arial" panose="020B0604020202020204" pitchFamily="34" charset="0"/>
              <a:buChar char="•"/>
            </a:pPr>
            <a:r>
              <a:rPr lang="en-US" sz="2400" dirty="0"/>
              <a:t>In-lab appears better than remote</a:t>
            </a:r>
          </a:p>
          <a:p>
            <a:pPr marL="285750" indent="-285750">
              <a:buFont typeface="Arial" panose="020B0604020202020204" pitchFamily="34" charset="0"/>
              <a:buChar char="•"/>
            </a:pPr>
            <a:r>
              <a:rPr lang="en-US" sz="2400" dirty="0"/>
              <a:t>Overall positive effects fleeting</a:t>
            </a:r>
          </a:p>
          <a:p>
            <a:endParaRPr lang="en-US" dirty="0"/>
          </a:p>
        </p:txBody>
      </p:sp>
    </p:spTree>
    <p:extLst>
      <p:ext uri="{BB962C8B-B14F-4D97-AF65-F5344CB8AC3E}">
        <p14:creationId xmlns:p14="http://schemas.microsoft.com/office/powerpoint/2010/main" val="234053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E4F8-3020-40D6-8C49-9BFEA4F531CC}"/>
              </a:ext>
            </a:extLst>
          </p:cNvPr>
          <p:cNvSpPr>
            <a:spLocks noGrp="1"/>
          </p:cNvSpPr>
          <p:nvPr>
            <p:ph type="title"/>
          </p:nvPr>
        </p:nvSpPr>
        <p:spPr>
          <a:xfrm>
            <a:off x="838200" y="369136"/>
            <a:ext cx="3882009" cy="1477328"/>
          </a:xfrm>
        </p:spPr>
        <p:txBody>
          <a:bodyPr/>
          <a:lstStyle/>
          <a:p>
            <a:r>
              <a:rPr lang="en-US" dirty="0">
                <a:solidFill>
                  <a:srgbClr val="505050"/>
                </a:solidFill>
                <a:latin typeface="Calibri Light" panose="020F0302020204030204" pitchFamily="34" charset="0"/>
                <a:cs typeface="Calibri Light" panose="020F0302020204030204" pitchFamily="34" charset="0"/>
              </a:rPr>
              <a:t>Social Connection Interventions </a:t>
            </a:r>
            <a:br>
              <a:rPr lang="en-US" dirty="0">
                <a:solidFill>
                  <a:srgbClr val="505050"/>
                </a:solidFill>
                <a:latin typeface="Calibri Light" panose="020F0302020204030204" pitchFamily="34" charset="0"/>
                <a:cs typeface="Calibri Light" panose="020F0302020204030204" pitchFamily="34" charset="0"/>
              </a:rPr>
            </a:br>
            <a:r>
              <a:rPr lang="en-US" dirty="0">
                <a:solidFill>
                  <a:srgbClr val="505050"/>
                </a:solidFill>
                <a:latin typeface="Calibri Light" panose="020F0302020204030204" pitchFamily="34" charset="0"/>
                <a:cs typeface="Calibri Light" panose="020F0302020204030204" pitchFamily="34" charset="0"/>
              </a:rPr>
              <a:t>(Secondary &amp; Tertiary)</a:t>
            </a:r>
            <a:endParaRPr lang="en-US" dirty="0">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51E605D4-D21B-4277-9837-5745F51BC910}"/>
              </a:ext>
            </a:extLst>
          </p:cNvPr>
          <p:cNvSpPr>
            <a:spLocks noGrp="1"/>
          </p:cNvSpPr>
          <p:nvPr>
            <p:ph type="body" idx="1"/>
          </p:nvPr>
        </p:nvSpPr>
        <p:spPr>
          <a:xfrm>
            <a:off x="419100" y="1600200"/>
            <a:ext cx="4762500" cy="5909310"/>
          </a:xfrm>
          <a:prstGeom prst="rect">
            <a:avLst/>
          </a:prstGeom>
        </p:spPr>
        <p:txBody>
          <a:bodyPr wrap="square">
            <a:spAutoFit/>
          </a:bodyPr>
          <a:lstStyle/>
          <a:p>
            <a:endParaRPr lang="en-US" b="0" i="0" dirty="0">
              <a:solidFill>
                <a:srgbClr val="505050"/>
              </a:solidFill>
              <a:effectLst/>
              <a:latin typeface="NexusSerif"/>
            </a:endParaRPr>
          </a:p>
          <a:p>
            <a:pPr marL="457200" indent="-457200">
              <a:buFont typeface="Arial" panose="020B0604020202020204" pitchFamily="34" charset="0"/>
              <a:buChar char="•"/>
            </a:pPr>
            <a:r>
              <a:rPr lang="en-US" dirty="0">
                <a:solidFill>
                  <a:srgbClr val="2E2E2E"/>
                </a:solidFill>
                <a:latin typeface="+mn-lt"/>
              </a:rPr>
              <a:t>Multiple Mediums with emphasis on social media sites, SMS and app based group connection. </a:t>
            </a:r>
          </a:p>
          <a:p>
            <a:pPr marL="457200" indent="-457200">
              <a:buFont typeface="Arial" panose="020B0604020202020204" pitchFamily="34" charset="0"/>
              <a:buChar char="•"/>
            </a:pPr>
            <a:r>
              <a:rPr lang="en-US" dirty="0">
                <a:solidFill>
                  <a:srgbClr val="2E2E2E"/>
                </a:solidFill>
                <a:latin typeface="+mn-lt"/>
              </a:rPr>
              <a:t>Peers and interactive social elements</a:t>
            </a:r>
            <a:endParaRPr lang="en-US" dirty="0">
              <a:latin typeface="+mn-lt"/>
            </a:endParaRPr>
          </a:p>
          <a:p>
            <a:pPr marL="457200" indent="-457200">
              <a:buFont typeface="Arial" panose="020B0604020202020204" pitchFamily="34" charset="0"/>
              <a:buChar char="•"/>
            </a:pPr>
            <a:r>
              <a:rPr lang="en-US" dirty="0">
                <a:latin typeface="+mn-lt"/>
              </a:rPr>
              <a:t>Overall efficacy of interventions that use various social connection interventions promising, but varies among target and program.</a:t>
            </a:r>
          </a:p>
          <a:p>
            <a:pPr marL="457200" indent="-457200">
              <a:buFont typeface="Arial" panose="020B0604020202020204" pitchFamily="34" charset="0"/>
              <a:buChar char="•"/>
            </a:pPr>
            <a:r>
              <a:rPr lang="en-US" dirty="0">
                <a:latin typeface="+mn-lt"/>
              </a:rPr>
              <a:t>Peer Recovery Support and helplines.</a:t>
            </a:r>
          </a:p>
          <a:p>
            <a:pPr marL="457200" indent="-457200">
              <a:buFont typeface="Arial" panose="020B0604020202020204" pitchFamily="34" charset="0"/>
              <a:buChar char="•"/>
            </a:pPr>
            <a:r>
              <a:rPr lang="en-US" dirty="0">
                <a:latin typeface="+mn-lt"/>
              </a:rPr>
              <a:t>Real world, real world, real world! </a:t>
            </a:r>
          </a:p>
          <a:p>
            <a:pPr marL="457200" indent="-457200">
              <a:buFont typeface="Arial" panose="020B0604020202020204" pitchFamily="34" charset="0"/>
              <a:buChar char="•"/>
            </a:pPr>
            <a:r>
              <a:rPr lang="en-US" dirty="0">
                <a:latin typeface="+mn-lt"/>
              </a:rPr>
              <a:t>It is easy – anyone can do it.</a:t>
            </a:r>
          </a:p>
          <a:p>
            <a:endParaRPr lang="en-US" dirty="0">
              <a:solidFill>
                <a:srgbClr val="505050"/>
              </a:solidFill>
              <a:latin typeface="+mn-lt"/>
            </a:endParaRPr>
          </a:p>
          <a:p>
            <a:r>
              <a:rPr lang="en-US" dirty="0">
                <a:solidFill>
                  <a:srgbClr val="505050"/>
                </a:solidFill>
                <a:latin typeface="+mn-lt"/>
              </a:rPr>
              <a:t> </a:t>
            </a:r>
            <a:r>
              <a:rPr lang="en-US" sz="1400" dirty="0">
                <a:solidFill>
                  <a:srgbClr val="505050"/>
                </a:solidFill>
                <a:latin typeface="+mn-lt"/>
              </a:rPr>
              <a:t>(Wong et al., 2020; Gilmour et al. 2020)</a:t>
            </a:r>
            <a:endParaRPr lang="en-US" sz="1400" dirty="0">
              <a:latin typeface="+mn-lt"/>
            </a:endParaRPr>
          </a:p>
        </p:txBody>
      </p:sp>
      <p:pic>
        <p:nvPicPr>
          <p:cNvPr id="1026" name="Picture 2" descr="Facebook launches mental health resource center - Social Samosa">
            <a:extLst>
              <a:ext uri="{FF2B5EF4-FFF2-40B4-BE49-F238E27FC236}">
                <a16:creationId xmlns:a16="http://schemas.microsoft.com/office/drawing/2014/main" id="{C6B90C71-9649-4046-B861-549A692657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64" r="37048"/>
          <a:stretch/>
        </p:blipFill>
        <p:spPr bwMode="auto">
          <a:xfrm>
            <a:off x="5562600" y="122957"/>
            <a:ext cx="4381542" cy="764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72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E4F8-3020-40D6-8C49-9BFEA4F531CC}"/>
              </a:ext>
            </a:extLst>
          </p:cNvPr>
          <p:cNvSpPr>
            <a:spLocks noGrp="1"/>
          </p:cNvSpPr>
          <p:nvPr>
            <p:ph type="title"/>
          </p:nvPr>
        </p:nvSpPr>
        <p:spPr>
          <a:xfrm>
            <a:off x="842391" y="609600"/>
            <a:ext cx="8373618" cy="492443"/>
          </a:xfrm>
        </p:spPr>
        <p:txBody>
          <a:bodyPr/>
          <a:lstStyle/>
          <a:p>
            <a:r>
              <a:rPr lang="en-US" dirty="0">
                <a:solidFill>
                  <a:schemeClr val="tx1">
                    <a:lumMod val="65000"/>
                    <a:lumOff val="35000"/>
                  </a:schemeClr>
                </a:solidFill>
                <a:latin typeface="Calibri Light" panose="020F0302020204030204" pitchFamily="34" charset="0"/>
                <a:cs typeface="Calibri Light" panose="020F0302020204030204" pitchFamily="34" charset="0"/>
              </a:rPr>
              <a:t>Skills Training &amp; Role Play (Web &amp; Apps)</a:t>
            </a:r>
          </a:p>
        </p:txBody>
      </p:sp>
      <p:sp>
        <p:nvSpPr>
          <p:cNvPr id="4" name="Text Placeholder 3">
            <a:extLst>
              <a:ext uri="{FF2B5EF4-FFF2-40B4-BE49-F238E27FC236}">
                <a16:creationId xmlns:a16="http://schemas.microsoft.com/office/drawing/2014/main" id="{51E605D4-D21B-4277-9837-5745F51BC910}"/>
              </a:ext>
            </a:extLst>
          </p:cNvPr>
          <p:cNvSpPr>
            <a:spLocks noGrp="1"/>
          </p:cNvSpPr>
          <p:nvPr>
            <p:ph type="body" idx="1"/>
          </p:nvPr>
        </p:nvSpPr>
        <p:spPr>
          <a:xfrm>
            <a:off x="571500" y="1752600"/>
            <a:ext cx="2476500" cy="4801314"/>
          </a:xfrm>
          <a:prstGeom prst="rect">
            <a:avLst/>
          </a:prstGeom>
        </p:spPr>
        <p:txBody>
          <a:bodyPr wrap="square">
            <a:spAutoFit/>
          </a:bodyPr>
          <a:lstStyle/>
          <a:p>
            <a:pPr marL="342900" indent="-342900">
              <a:buFont typeface="Arial" panose="020B0604020202020204" pitchFamily="34" charset="0"/>
              <a:buChar char="•"/>
            </a:pPr>
            <a:r>
              <a:rPr lang="en-US" dirty="0"/>
              <a:t>CBT</a:t>
            </a:r>
          </a:p>
          <a:p>
            <a:pPr marL="342900" indent="-342900">
              <a:buFont typeface="Arial" panose="020B0604020202020204" pitchFamily="34" charset="0"/>
              <a:buChar char="•"/>
            </a:pPr>
            <a:r>
              <a:rPr lang="en-US" dirty="0"/>
              <a:t>Skills training</a:t>
            </a:r>
          </a:p>
          <a:p>
            <a:pPr marL="342900" indent="-342900">
              <a:buFont typeface="Arial" panose="020B0604020202020204" pitchFamily="34" charset="0"/>
              <a:buChar char="•"/>
            </a:pPr>
            <a:r>
              <a:rPr lang="en-US" dirty="0"/>
              <a:t>Role Play</a:t>
            </a:r>
          </a:p>
          <a:p>
            <a:pPr marL="342900" indent="-342900">
              <a:buFont typeface="Arial" panose="020B0604020202020204" pitchFamily="34" charset="0"/>
              <a:buChar char="•"/>
            </a:pPr>
            <a:r>
              <a:rPr lang="en-US" dirty="0"/>
              <a:t>Contingency Management</a:t>
            </a:r>
          </a:p>
          <a:p>
            <a:pPr marL="342900" indent="-342900">
              <a:buFont typeface="Arial" panose="020B0604020202020204" pitchFamily="34" charset="0"/>
              <a:buChar char="•"/>
            </a:pPr>
            <a:r>
              <a:rPr lang="en-US" dirty="0"/>
              <a:t>*Mostly +21</a:t>
            </a:r>
          </a:p>
          <a:p>
            <a:endParaRPr lang="en-US" dirty="0"/>
          </a:p>
          <a:p>
            <a:r>
              <a:rPr lang="en-US" sz="1800" dirty="0"/>
              <a:t>(CBT4CBT, Carroll et al; Check-up and choices, Hester et al; TES/PEAR, </a:t>
            </a:r>
            <a:r>
              <a:rPr lang="en-US" sz="1800" dirty="0" err="1"/>
              <a:t>Marsch</a:t>
            </a:r>
            <a:r>
              <a:rPr lang="en-US" sz="1800" dirty="0"/>
              <a:t> et al.; </a:t>
            </a:r>
            <a:r>
              <a:rPr lang="en-US" sz="1800" dirty="0" err="1"/>
              <a:t>Dynamicare</a:t>
            </a:r>
            <a:r>
              <a:rPr lang="en-US" sz="1800" dirty="0"/>
              <a:t>, Gastfriend et al. and many more! but few &lt;25.</a:t>
            </a:r>
          </a:p>
        </p:txBody>
      </p:sp>
      <p:pic>
        <p:nvPicPr>
          <p:cNvPr id="3" name="Picture 2">
            <a:extLst>
              <a:ext uri="{FF2B5EF4-FFF2-40B4-BE49-F238E27FC236}">
                <a16:creationId xmlns:a16="http://schemas.microsoft.com/office/drawing/2014/main" id="{8C2FF701-E229-4F41-BEA3-CEBD627552A1}"/>
              </a:ext>
            </a:extLst>
          </p:cNvPr>
          <p:cNvPicPr>
            <a:picLocks noChangeAspect="1"/>
          </p:cNvPicPr>
          <p:nvPr/>
        </p:nvPicPr>
        <p:blipFill>
          <a:blip r:embed="rId3"/>
          <a:stretch>
            <a:fillRect/>
          </a:stretch>
        </p:blipFill>
        <p:spPr>
          <a:xfrm>
            <a:off x="3276600" y="1447800"/>
            <a:ext cx="6597106" cy="5257800"/>
          </a:xfrm>
          <a:prstGeom prst="rect">
            <a:avLst/>
          </a:prstGeom>
        </p:spPr>
      </p:pic>
    </p:spTree>
    <p:extLst>
      <p:ext uri="{BB962C8B-B14F-4D97-AF65-F5344CB8AC3E}">
        <p14:creationId xmlns:p14="http://schemas.microsoft.com/office/powerpoint/2010/main" val="314535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90" y="733400"/>
            <a:ext cx="8252460" cy="492443"/>
          </a:xfrm>
        </p:spPr>
        <p:txBody>
          <a:bodyPr/>
          <a:lstStyle/>
          <a:p>
            <a:r>
              <a:rPr lang="en-US" dirty="0">
                <a:solidFill>
                  <a:schemeClr val="tx1">
                    <a:lumMod val="65000"/>
                    <a:lumOff val="35000"/>
                  </a:schemeClr>
                </a:solidFill>
              </a:rPr>
              <a:t>Sustained Engagement is a Problem</a:t>
            </a:r>
          </a:p>
        </p:txBody>
      </p:sp>
      <p:sp>
        <p:nvSpPr>
          <p:cNvPr id="3" name="Content Placeholder 2"/>
          <p:cNvSpPr>
            <a:spLocks noGrp="1"/>
          </p:cNvSpPr>
          <p:nvPr>
            <p:ph idx="1"/>
          </p:nvPr>
        </p:nvSpPr>
        <p:spPr>
          <a:xfrm>
            <a:off x="8107207" y="3150180"/>
            <a:ext cx="1370331" cy="1249680"/>
          </a:xfrm>
        </p:spPr>
        <p:txBody>
          <a:bodyPr>
            <a:normAutofit lnSpcReduction="10000"/>
          </a:bodyPr>
          <a:lstStyle/>
          <a:p>
            <a:pPr algn="ctr"/>
            <a:r>
              <a:rPr lang="en-US" sz="2200" dirty="0"/>
              <a:t>Closed systems require effort</a:t>
            </a:r>
          </a:p>
        </p:txBody>
      </p:sp>
      <p:sp>
        <p:nvSpPr>
          <p:cNvPr id="4" name="Rectangle 2"/>
          <p:cNvSpPr>
            <a:spLocks noChangeArrowheads="1"/>
          </p:cNvSpPr>
          <p:nvPr/>
        </p:nvSpPr>
        <p:spPr bwMode="auto">
          <a:xfrm>
            <a:off x="83821" y="1238317"/>
            <a:ext cx="152414" cy="38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5438" tIns="37720" rIns="75438" bIns="37720" numCol="1" anchor="ctr" anchorCtr="0" compatLnSpc="1">
            <a:prstTxWarp prst="textNoShape">
              <a:avLst/>
            </a:prstTxWarp>
            <a:spAutoFit/>
          </a:bodyPr>
          <a:lstStyle/>
          <a:p>
            <a:endParaRPr lang="en-US" sz="1980"/>
          </a:p>
        </p:txBody>
      </p:sp>
      <p:graphicFrame>
        <p:nvGraphicFramePr>
          <p:cNvPr id="5" name="Chart 4"/>
          <p:cNvGraphicFramePr/>
          <p:nvPr/>
        </p:nvGraphicFramePr>
        <p:xfrm>
          <a:off x="691519" y="2293621"/>
          <a:ext cx="7202805" cy="407479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3"/>
          <p:cNvSpPr>
            <a:spLocks noChangeArrowheads="1"/>
          </p:cNvSpPr>
          <p:nvPr/>
        </p:nvSpPr>
        <p:spPr bwMode="auto">
          <a:xfrm>
            <a:off x="2179321" y="2907339"/>
            <a:ext cx="5532119" cy="31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5438" tIns="37720" rIns="75438" bIns="37720" numCol="1" anchor="ctr" anchorCtr="0" compatLnSpc="1">
            <a:prstTxWarp prst="textNoShape">
              <a:avLst/>
            </a:prstTxWarp>
            <a:spAutoFit/>
          </a:bodyPr>
          <a:lstStyle/>
          <a:p>
            <a:pPr defTabSz="754342" eaLnBrk="0" hangingPunct="0"/>
            <a:r>
              <a:rPr lang="en-US" altLang="en-US" sz="1540" dirty="0">
                <a:latin typeface="Arial" panose="020B0604020202020204" pitchFamily="34" charset="0"/>
                <a:ea typeface="Calibri" panose="020F0502020204030204" pitchFamily="34" charset="0"/>
                <a:cs typeface="Arial" panose="020B0604020202020204" pitchFamily="34" charset="0"/>
              </a:rPr>
              <a:t>App 30-day retention by primary incorporated technique. </a:t>
            </a:r>
            <a:endParaRPr lang="en-US" altLang="en-US" sz="2640" dirty="0">
              <a:latin typeface="Arial" panose="020B0604020202020204" pitchFamily="34" charset="0"/>
              <a:cs typeface="Arial" panose="020B0604020202020204" pitchFamily="34" charset="0"/>
            </a:endParaRPr>
          </a:p>
        </p:txBody>
      </p:sp>
      <p:sp>
        <p:nvSpPr>
          <p:cNvPr id="7" name="Slide Number Placeholder 5"/>
          <p:cNvSpPr>
            <a:spLocks noGrp="1"/>
          </p:cNvSpPr>
          <p:nvPr>
            <p:ph type="sldNum" sz="quarter" idx="4"/>
          </p:nvPr>
        </p:nvSpPr>
        <p:spPr>
          <a:xfrm>
            <a:off x="502920" y="6245329"/>
            <a:ext cx="2346960" cy="301228"/>
          </a:xfrm>
          <a:prstGeom prst="rect">
            <a:avLst/>
          </a:prstGeom>
        </p:spPr>
        <p:txBody>
          <a:bodyPr/>
          <a:lstStyle>
            <a:lvl1pPr>
              <a:defRPr sz="1320"/>
            </a:lvl1pPr>
          </a:lstStyle>
          <a:p>
            <a:pPr>
              <a:defRPr/>
            </a:pPr>
            <a:fld id="{D634D2A0-D88B-48E9-9263-2336432C13C1}" type="slidenum">
              <a:rPr lang="en-US" smtClean="0">
                <a:solidFill>
                  <a:schemeClr val="tx1"/>
                </a:solidFill>
              </a:rPr>
              <a:pPr>
                <a:defRPr/>
              </a:pPr>
              <a:t>36</a:t>
            </a:fld>
            <a:endParaRPr lang="en-US" dirty="0">
              <a:solidFill>
                <a:schemeClr val="tx1"/>
              </a:solidFill>
            </a:endParaRPr>
          </a:p>
        </p:txBody>
      </p:sp>
      <p:sp>
        <p:nvSpPr>
          <p:cNvPr id="8" name="Rectangle 7">
            <a:extLst>
              <a:ext uri="{FF2B5EF4-FFF2-40B4-BE49-F238E27FC236}">
                <a16:creationId xmlns:a16="http://schemas.microsoft.com/office/drawing/2014/main" id="{5EDD0D2F-AAAF-4560-BD2C-5E23DCA01039}"/>
              </a:ext>
            </a:extLst>
          </p:cNvPr>
          <p:cNvSpPr/>
          <p:nvPr/>
        </p:nvSpPr>
        <p:spPr>
          <a:xfrm>
            <a:off x="713290" y="6715834"/>
            <a:ext cx="8252460" cy="461665"/>
          </a:xfrm>
          <a:prstGeom prst="rect">
            <a:avLst/>
          </a:prstGeom>
        </p:spPr>
        <p:txBody>
          <a:bodyPr wrap="square">
            <a:spAutoFit/>
          </a:bodyPr>
          <a:lstStyle/>
          <a:p>
            <a:r>
              <a:rPr lang="en-US" sz="1200" dirty="0">
                <a:solidFill>
                  <a:srgbClr val="222222"/>
                </a:solidFill>
                <a:ea typeface="Calibri" panose="020F0502020204030204" pitchFamily="34" charset="0"/>
              </a:rPr>
              <a:t>Baumel, A, </a:t>
            </a:r>
            <a:r>
              <a:rPr lang="en-US" sz="1200" b="1" dirty="0">
                <a:solidFill>
                  <a:srgbClr val="222222"/>
                </a:solidFill>
                <a:ea typeface="Calibri" panose="020F0502020204030204" pitchFamily="34" charset="0"/>
              </a:rPr>
              <a:t>Muench, F</a:t>
            </a:r>
            <a:r>
              <a:rPr lang="en-US" sz="1200" dirty="0">
                <a:solidFill>
                  <a:srgbClr val="222222"/>
                </a:solidFill>
                <a:ea typeface="Calibri" panose="020F0502020204030204" pitchFamily="34" charset="0"/>
              </a:rPr>
              <a:t>, Edan, S, Kane, JM. (2019). Objective user engagement with mental health apps: systematic search and panel-based usage analysis. Journal of Medical Internet research, 21(9), e14567</a:t>
            </a:r>
            <a:endParaRPr lang="en-US" sz="1200" dirty="0"/>
          </a:p>
        </p:txBody>
      </p:sp>
    </p:spTree>
    <p:extLst>
      <p:ext uri="{BB962C8B-B14F-4D97-AF65-F5344CB8AC3E}">
        <p14:creationId xmlns:p14="http://schemas.microsoft.com/office/powerpoint/2010/main" val="2497194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F55F-B840-4C72-BE23-BFC477EE2426}"/>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AYA Text Messaging</a:t>
            </a:r>
          </a:p>
        </p:txBody>
      </p:sp>
      <p:sp>
        <p:nvSpPr>
          <p:cNvPr id="3" name="Rectangle 2">
            <a:extLst>
              <a:ext uri="{FF2B5EF4-FFF2-40B4-BE49-F238E27FC236}">
                <a16:creationId xmlns:a16="http://schemas.microsoft.com/office/drawing/2014/main" id="{B02BED41-1820-485D-88CA-F89AC9EF7BC6}"/>
              </a:ext>
            </a:extLst>
          </p:cNvPr>
          <p:cNvSpPr/>
          <p:nvPr/>
        </p:nvSpPr>
        <p:spPr>
          <a:xfrm>
            <a:off x="609600" y="2133600"/>
            <a:ext cx="9059418" cy="3385542"/>
          </a:xfrm>
          <a:prstGeom prst="rect">
            <a:avLst/>
          </a:prstGeom>
        </p:spPr>
        <p:txBody>
          <a:bodyPr wrap="square">
            <a:spAutoFit/>
          </a:bodyPr>
          <a:lstStyle/>
          <a:p>
            <a:pPr marL="285750" indent="-285750">
              <a:buFont typeface="Arial" panose="020B0604020202020204" pitchFamily="34" charset="0"/>
              <a:buChar char="•"/>
            </a:pPr>
            <a:r>
              <a:rPr lang="en-US" sz="2800" b="0" i="0" dirty="0">
                <a:solidFill>
                  <a:srgbClr val="000000"/>
                </a:solidFill>
                <a:effectLst/>
              </a:rPr>
              <a:t>Best outcomes for binge drinking</a:t>
            </a:r>
          </a:p>
          <a:p>
            <a:pPr marL="285750" indent="-285750">
              <a:buFont typeface="Arial" panose="020B0604020202020204" pitchFamily="34" charset="0"/>
              <a:buChar char="•"/>
            </a:pPr>
            <a:r>
              <a:rPr lang="en-US" sz="2800" dirty="0">
                <a:solidFill>
                  <a:srgbClr val="000000"/>
                </a:solidFill>
              </a:rPr>
              <a:t>Mixed outcomes other but overall positive</a:t>
            </a:r>
          </a:p>
          <a:p>
            <a:pPr marL="285750" indent="-285750">
              <a:buFont typeface="Arial" panose="020B0604020202020204" pitchFamily="34" charset="0"/>
              <a:buChar char="•"/>
            </a:pPr>
            <a:r>
              <a:rPr lang="en-US" sz="2800" dirty="0">
                <a:solidFill>
                  <a:srgbClr val="000000"/>
                </a:solidFill>
              </a:rPr>
              <a:t>Focus on commitment and goals</a:t>
            </a:r>
          </a:p>
          <a:p>
            <a:pPr marL="285750" indent="-285750">
              <a:buFont typeface="Arial" panose="020B0604020202020204" pitchFamily="34" charset="0"/>
              <a:buChar char="•"/>
            </a:pPr>
            <a:r>
              <a:rPr lang="en-US" sz="2800" dirty="0">
                <a:solidFill>
                  <a:srgbClr val="000000"/>
                </a:solidFill>
              </a:rPr>
              <a:t>Proactive = high engagement</a:t>
            </a:r>
          </a:p>
          <a:p>
            <a:pPr marL="285750" indent="-285750">
              <a:buFont typeface="Arial" panose="020B0604020202020204" pitchFamily="34" charset="0"/>
              <a:buChar char="•"/>
            </a:pPr>
            <a:r>
              <a:rPr lang="en-US" sz="2800" dirty="0">
                <a:solidFill>
                  <a:srgbClr val="000000"/>
                </a:solidFill>
              </a:rPr>
              <a:t>Just-in-time features highlighted</a:t>
            </a:r>
          </a:p>
          <a:p>
            <a:endParaRPr lang="en-US" sz="2800" dirty="0">
              <a:solidFill>
                <a:srgbClr val="000000"/>
              </a:solidFill>
            </a:endParaRPr>
          </a:p>
          <a:p>
            <a:r>
              <a:rPr lang="en-US" sz="2800" dirty="0">
                <a:solidFill>
                  <a:srgbClr val="000000"/>
                </a:solidFill>
              </a:rPr>
              <a:t>*Refer to Brian </a:t>
            </a:r>
            <a:r>
              <a:rPr lang="en-US" sz="2800" dirty="0" err="1">
                <a:solidFill>
                  <a:srgbClr val="000000"/>
                </a:solidFill>
              </a:rPr>
              <a:t>Suffoletto’s</a:t>
            </a:r>
            <a:r>
              <a:rPr lang="en-US" sz="2800" dirty="0">
                <a:solidFill>
                  <a:srgbClr val="000000"/>
                </a:solidFill>
              </a:rPr>
              <a:t> work!</a:t>
            </a:r>
          </a:p>
          <a:p>
            <a:endParaRPr lang="en-US" dirty="0">
              <a:solidFill>
                <a:srgbClr val="000000"/>
              </a:solidFill>
              <a:latin typeface="Georgia" panose="02040502050405020303" pitchFamily="18" charset="0"/>
            </a:endParaRPr>
          </a:p>
        </p:txBody>
      </p:sp>
      <p:sp>
        <p:nvSpPr>
          <p:cNvPr id="4" name="Rectangle 3">
            <a:extLst>
              <a:ext uri="{FF2B5EF4-FFF2-40B4-BE49-F238E27FC236}">
                <a16:creationId xmlns:a16="http://schemas.microsoft.com/office/drawing/2014/main" id="{39DFDFCB-075E-4567-9993-10DF4E52342E}"/>
              </a:ext>
            </a:extLst>
          </p:cNvPr>
          <p:cNvSpPr/>
          <p:nvPr/>
        </p:nvSpPr>
        <p:spPr>
          <a:xfrm>
            <a:off x="643466" y="6248400"/>
            <a:ext cx="8881533" cy="830997"/>
          </a:xfrm>
          <a:prstGeom prst="rect">
            <a:avLst/>
          </a:prstGeom>
        </p:spPr>
        <p:txBody>
          <a:bodyPr wrap="square">
            <a:spAutoFit/>
          </a:bodyPr>
          <a:lstStyle/>
          <a:p>
            <a:r>
              <a:rPr lang="en-US" sz="1200" dirty="0"/>
              <a:t>MacDougall, S., </a:t>
            </a:r>
            <a:r>
              <a:rPr lang="en-US" sz="1200" dirty="0" err="1"/>
              <a:t>Jerrott</a:t>
            </a:r>
            <a:r>
              <a:rPr lang="en-US" sz="1200" dirty="0"/>
              <a:t>, S., Clark, S., Campbell, L. A., Murphy, A., &amp; </a:t>
            </a:r>
            <a:r>
              <a:rPr lang="en-US" sz="1200" dirty="0" err="1"/>
              <a:t>Wozney</a:t>
            </a:r>
            <a:r>
              <a:rPr lang="en-US" sz="1200" dirty="0"/>
              <a:t>, L. (2021). Text Message Interventions in Adolescent Mental Health and Addiction Services: Scoping Review. JMIR Mental Health, 8(1), e16508. </a:t>
            </a:r>
          </a:p>
          <a:p>
            <a:r>
              <a:rPr lang="en-US" sz="1200" dirty="0" err="1"/>
              <a:t>Suffoletto</a:t>
            </a:r>
            <a:r>
              <a:rPr lang="en-US" sz="1200" dirty="0"/>
              <a:t>, B., Huber, J., </a:t>
            </a:r>
            <a:r>
              <a:rPr lang="en-US" sz="1200" dirty="0" err="1"/>
              <a:t>Kirisci</a:t>
            </a:r>
            <a:r>
              <a:rPr lang="en-US" sz="1200" dirty="0"/>
              <a:t>, L., Clark, D., &amp; Chung, T. (2020). The effect of SMS behavior change techniques on event-level desire to get drunk in young adults. Psychology of addictive behaviors, 34(2), 320. </a:t>
            </a:r>
          </a:p>
        </p:txBody>
      </p:sp>
    </p:spTree>
    <p:extLst>
      <p:ext uri="{BB962C8B-B14F-4D97-AF65-F5344CB8AC3E}">
        <p14:creationId xmlns:p14="http://schemas.microsoft.com/office/powerpoint/2010/main" val="2543294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9626" y="1272688"/>
            <a:ext cx="4668625" cy="2604905"/>
          </a:xfrm>
          <a:prstGeom prst="rect">
            <a:avLst/>
          </a:prstGeom>
        </p:spPr>
      </p:pic>
      <p:pic>
        <p:nvPicPr>
          <p:cNvPr id="44" name="Picture 43"/>
          <p:cNvPicPr>
            <a:picLocks noChangeAspect="1"/>
          </p:cNvPicPr>
          <p:nvPr/>
        </p:nvPicPr>
        <p:blipFill>
          <a:blip r:embed="rId3"/>
          <a:stretch>
            <a:fillRect/>
          </a:stretch>
        </p:blipFill>
        <p:spPr>
          <a:xfrm>
            <a:off x="5140432" y="1378699"/>
            <a:ext cx="4581107" cy="2813241"/>
          </a:xfrm>
          <a:prstGeom prst="rect">
            <a:avLst/>
          </a:prstGeom>
        </p:spPr>
      </p:pic>
      <p:pic>
        <p:nvPicPr>
          <p:cNvPr id="73" name="Picture 72"/>
          <p:cNvPicPr>
            <a:picLocks noChangeAspect="1"/>
          </p:cNvPicPr>
          <p:nvPr/>
        </p:nvPicPr>
        <p:blipFill>
          <a:blip r:embed="rId4"/>
          <a:stretch>
            <a:fillRect/>
          </a:stretch>
        </p:blipFill>
        <p:spPr>
          <a:xfrm>
            <a:off x="5236645" y="4493631"/>
            <a:ext cx="4388680" cy="1911343"/>
          </a:xfrm>
          <a:prstGeom prst="rect">
            <a:avLst/>
          </a:prstGeom>
        </p:spPr>
      </p:pic>
      <p:pic>
        <p:nvPicPr>
          <p:cNvPr id="76" name="Picture 75"/>
          <p:cNvPicPr>
            <a:picLocks noChangeAspect="1"/>
          </p:cNvPicPr>
          <p:nvPr/>
        </p:nvPicPr>
        <p:blipFill>
          <a:blip r:embed="rId5"/>
          <a:stretch>
            <a:fillRect/>
          </a:stretch>
        </p:blipFill>
        <p:spPr>
          <a:xfrm>
            <a:off x="371997" y="3848216"/>
            <a:ext cx="4396253" cy="2461200"/>
          </a:xfrm>
          <a:prstGeom prst="rect">
            <a:avLst/>
          </a:prstGeom>
        </p:spPr>
      </p:pic>
    </p:spTree>
    <p:extLst>
      <p:ext uri="{BB962C8B-B14F-4D97-AF65-F5344CB8AC3E}">
        <p14:creationId xmlns:p14="http://schemas.microsoft.com/office/powerpoint/2010/main" val="3188054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432C-DF10-4A31-81B6-271A290B76B1}"/>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Conversational Agents / AI</a:t>
            </a:r>
          </a:p>
        </p:txBody>
      </p:sp>
      <p:sp>
        <p:nvSpPr>
          <p:cNvPr id="3" name="Content Placeholder 2">
            <a:extLst>
              <a:ext uri="{FF2B5EF4-FFF2-40B4-BE49-F238E27FC236}">
                <a16:creationId xmlns:a16="http://schemas.microsoft.com/office/drawing/2014/main" id="{B073FD91-3759-4464-B2B2-B4525EE872EB}"/>
              </a:ext>
            </a:extLst>
          </p:cNvPr>
          <p:cNvSpPr>
            <a:spLocks noGrp="1"/>
          </p:cNvSpPr>
          <p:nvPr>
            <p:ph idx="1"/>
          </p:nvPr>
        </p:nvSpPr>
        <p:spPr>
          <a:xfrm>
            <a:off x="956562" y="1676399"/>
            <a:ext cx="8259446" cy="5490465"/>
          </a:xfrm>
        </p:spPr>
        <p:txBody>
          <a:bodyPr>
            <a:normAutofit fontScale="85000" lnSpcReduction="20000"/>
          </a:bodyPr>
          <a:lstStyle/>
          <a:p>
            <a:pPr marL="457200" indent="-457200">
              <a:buFont typeface="Arial" panose="020B0604020202020204" pitchFamily="34" charset="0"/>
              <a:buChar char="•"/>
            </a:pPr>
            <a:r>
              <a:rPr lang="en-US" sz="2800" dirty="0">
                <a:latin typeface="+mn-lt"/>
              </a:rPr>
              <a:t>Artificial intelligence (AI) conversational agents have the ability to offer contextual and </a:t>
            </a:r>
            <a:r>
              <a:rPr lang="en-US" sz="2800" b="1" dirty="0">
                <a:latin typeface="+mn-lt"/>
              </a:rPr>
              <a:t>always-available</a:t>
            </a:r>
            <a:r>
              <a:rPr lang="en-US" sz="2800" dirty="0">
                <a:latin typeface="+mn-lt"/>
              </a:rPr>
              <a:t> support. </a:t>
            </a:r>
          </a:p>
          <a:p>
            <a:pPr marL="1371600" lvl="2" indent="-457200">
              <a:buFont typeface="Arial" panose="020B0604020202020204" pitchFamily="34" charset="0"/>
              <a:buChar char="•"/>
            </a:pPr>
            <a:r>
              <a:rPr lang="en-US" sz="2200" dirty="0"/>
              <a:t>Include text based conversational agents (chatbots) and virtual avatars (animation/VR). </a:t>
            </a:r>
          </a:p>
          <a:p>
            <a:pPr marL="914400" lvl="1" indent="-457200">
              <a:buFont typeface="Arial" panose="020B0604020202020204" pitchFamily="34" charset="0"/>
              <a:buChar char="•"/>
            </a:pPr>
            <a:endParaRPr lang="en-US" sz="2200" dirty="0"/>
          </a:p>
          <a:p>
            <a:pPr marL="457200" indent="-457200">
              <a:buFont typeface="Arial" panose="020B0604020202020204" pitchFamily="34" charset="0"/>
              <a:buChar char="•"/>
            </a:pPr>
            <a:r>
              <a:rPr lang="en-US" sz="2800" dirty="0">
                <a:latin typeface="+mn-lt"/>
              </a:rPr>
              <a:t>Studies have shown feasibility and overall positive for mental health improvements in mental health in adolescents and adults. </a:t>
            </a:r>
          </a:p>
          <a:p>
            <a:pPr marL="457200" indent="-457200">
              <a:buFont typeface="Arial" panose="020B0604020202020204" pitchFamily="34" charset="0"/>
              <a:buChar char="•"/>
            </a:pPr>
            <a:endParaRPr lang="en-US" sz="2800" dirty="0">
              <a:latin typeface="+mn-lt"/>
            </a:endParaRPr>
          </a:p>
          <a:p>
            <a:pPr marL="457200" indent="-457200">
              <a:buFont typeface="Arial" panose="020B0604020202020204" pitchFamily="34" charset="0"/>
              <a:buChar char="•"/>
            </a:pPr>
            <a:r>
              <a:rPr lang="en-US" sz="2800" dirty="0">
                <a:latin typeface="+mn-lt"/>
              </a:rPr>
              <a:t>Addiction studies primarily smoking with good feasibility but limited overall literature base. </a:t>
            </a:r>
          </a:p>
          <a:p>
            <a:pPr marL="457200" indent="-457200">
              <a:buFont typeface="Arial" panose="020B0604020202020204" pitchFamily="34" charset="0"/>
              <a:buChar char="•"/>
            </a:pPr>
            <a:endParaRPr lang="en-US" sz="2800" dirty="0">
              <a:latin typeface="+mn-lt"/>
            </a:endParaRPr>
          </a:p>
          <a:p>
            <a:r>
              <a:rPr lang="en-US" sz="2800" dirty="0">
                <a:latin typeface="+mn-lt"/>
              </a:rPr>
              <a:t>*Adolescents like conversational agents – they add distance and can be a great initial strategy for engagement to triage care and 24-7 care.</a:t>
            </a:r>
          </a:p>
          <a:p>
            <a:endParaRPr lang="en-US" dirty="0">
              <a:latin typeface="+mn-lt"/>
            </a:endParaRPr>
          </a:p>
          <a:p>
            <a:endParaRPr lang="en-US" dirty="0">
              <a:latin typeface="+mn-lt"/>
            </a:endParaRPr>
          </a:p>
          <a:p>
            <a:endParaRPr lang="en-US" dirty="0">
              <a:latin typeface="+mn-lt"/>
            </a:endParaRPr>
          </a:p>
          <a:p>
            <a:r>
              <a:rPr lang="en-US" sz="1400" dirty="0" err="1">
                <a:latin typeface="+mn-lt"/>
              </a:rPr>
              <a:t>Vaidyam</a:t>
            </a:r>
            <a:r>
              <a:rPr lang="en-US" sz="1400" dirty="0">
                <a:latin typeface="+mn-lt"/>
              </a:rPr>
              <a:t> AN, Wisniewski H, </a:t>
            </a:r>
            <a:r>
              <a:rPr lang="en-US" sz="1400" dirty="0" err="1">
                <a:latin typeface="+mn-lt"/>
              </a:rPr>
              <a:t>Halamka</a:t>
            </a:r>
            <a:r>
              <a:rPr lang="en-US" sz="1400" dirty="0">
                <a:latin typeface="+mn-lt"/>
              </a:rPr>
              <a:t> JD, </a:t>
            </a:r>
            <a:r>
              <a:rPr lang="en-US" sz="1400" dirty="0" err="1">
                <a:latin typeface="+mn-lt"/>
              </a:rPr>
              <a:t>Kashavan</a:t>
            </a:r>
            <a:r>
              <a:rPr lang="en-US" sz="1400" dirty="0">
                <a:latin typeface="+mn-lt"/>
              </a:rPr>
              <a:t> MS, </a:t>
            </a:r>
            <a:r>
              <a:rPr lang="en-US" sz="1400" dirty="0" err="1">
                <a:latin typeface="+mn-lt"/>
              </a:rPr>
              <a:t>Torous</a:t>
            </a:r>
            <a:r>
              <a:rPr lang="en-US" sz="1400" dirty="0">
                <a:latin typeface="+mn-lt"/>
              </a:rPr>
              <a:t> JB. Chatbots and Conversational Agents in Mental Health: A Review of the Psychiatric Landscape. Can J Psychiatry. 2019 Jul;64(7):456-464. </a:t>
            </a:r>
            <a:r>
              <a:rPr lang="en-US" sz="1400" dirty="0" err="1">
                <a:latin typeface="+mn-lt"/>
              </a:rPr>
              <a:t>doi</a:t>
            </a:r>
            <a:r>
              <a:rPr lang="en-US" sz="1400" dirty="0">
                <a:latin typeface="+mn-lt"/>
              </a:rPr>
              <a:t>: 10.1177/0706743719828977.</a:t>
            </a:r>
          </a:p>
          <a:p>
            <a:endParaRPr lang="en-US" dirty="0"/>
          </a:p>
          <a:p>
            <a:endParaRPr lang="en-US" dirty="0"/>
          </a:p>
        </p:txBody>
      </p:sp>
    </p:spTree>
    <p:extLst>
      <p:ext uri="{BB962C8B-B14F-4D97-AF65-F5344CB8AC3E}">
        <p14:creationId xmlns:p14="http://schemas.microsoft.com/office/powerpoint/2010/main" val="24507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456145"/>
            <a:ext cx="10058400" cy="1666821"/>
          </a:xfrm>
          <a:prstGeom prst="rect">
            <a:avLst/>
          </a:prstGeom>
        </p:spPr>
      </p:pic>
      <p:sp>
        <p:nvSpPr>
          <p:cNvPr id="11" name="TextBox 10">
            <a:extLst>
              <a:ext uri="{FF2B5EF4-FFF2-40B4-BE49-F238E27FC236}">
                <a16:creationId xmlns:a16="http://schemas.microsoft.com/office/drawing/2014/main" id="{D49ED59F-3781-432D-BDB4-52F4F9C348A0}"/>
              </a:ext>
            </a:extLst>
          </p:cNvPr>
          <p:cNvSpPr txBox="1"/>
          <p:nvPr/>
        </p:nvSpPr>
        <p:spPr>
          <a:xfrm>
            <a:off x="3200400" y="6705600"/>
            <a:ext cx="4493218" cy="400110"/>
          </a:xfrm>
          <a:prstGeom prst="rect">
            <a:avLst/>
          </a:prstGeom>
          <a:noFill/>
        </p:spPr>
        <p:txBody>
          <a:bodyPr wrap="none" rtlCol="0">
            <a:spAutoFit/>
          </a:bodyPr>
          <a:lstStyle/>
          <a:p>
            <a:r>
              <a:rPr lang="en-US" sz="2000" dirty="0" err="1">
                <a:solidFill>
                  <a:srgbClr val="E5673E"/>
                </a:solidFill>
              </a:rPr>
              <a:t>amersa.org</a:t>
            </a:r>
            <a:r>
              <a:rPr lang="en-US" sz="2000" dirty="0">
                <a:solidFill>
                  <a:srgbClr val="E5673E"/>
                </a:solidFill>
              </a:rPr>
              <a:t>/resources/</a:t>
            </a:r>
            <a:r>
              <a:rPr lang="en-US" sz="2000" dirty="0" err="1">
                <a:solidFill>
                  <a:srgbClr val="E5673E"/>
                </a:solidFill>
              </a:rPr>
              <a:t>tay</a:t>
            </a:r>
            <a:r>
              <a:rPr lang="en-US" sz="2000" dirty="0">
                <a:solidFill>
                  <a:srgbClr val="E5673E"/>
                </a:solidFill>
              </a:rPr>
              <a:t>-webinar-series</a:t>
            </a:r>
          </a:p>
        </p:txBody>
      </p:sp>
      <p:sp>
        <p:nvSpPr>
          <p:cNvPr id="13" name="TextBox 12">
            <a:extLst>
              <a:ext uri="{FF2B5EF4-FFF2-40B4-BE49-F238E27FC236}">
                <a16:creationId xmlns:a16="http://schemas.microsoft.com/office/drawing/2014/main" id="{072CE877-982C-4856-B1E9-C10D961E65A1}"/>
              </a:ext>
            </a:extLst>
          </p:cNvPr>
          <p:cNvSpPr txBox="1"/>
          <p:nvPr/>
        </p:nvSpPr>
        <p:spPr>
          <a:xfrm>
            <a:off x="644365" y="3769374"/>
            <a:ext cx="8769668" cy="1767150"/>
          </a:xfrm>
          <a:prstGeom prst="rect">
            <a:avLst/>
          </a:prstGeom>
          <a:noFill/>
        </p:spPr>
        <p:txBody>
          <a:bodyPr wrap="square" rtlCol="0">
            <a:spAutoFit/>
          </a:bodyPr>
          <a:lstStyle/>
          <a:p>
            <a:pPr marL="457200" indent="-457200">
              <a:spcBef>
                <a:spcPts val="2475"/>
              </a:spcBef>
              <a:buClr>
                <a:srgbClr val="E5673E"/>
              </a:buClr>
              <a:buFont typeface="+mj-lt"/>
              <a:buAutoNum type="arabicParenR" startAt="5"/>
            </a:pPr>
            <a:r>
              <a:rPr lang="en-US" sz="2200" dirty="0">
                <a:solidFill>
                  <a:schemeClr val="tx1">
                    <a:lumMod val="65000"/>
                    <a:lumOff val="35000"/>
                  </a:schemeClr>
                </a:solidFill>
              </a:rPr>
              <a:t>Substance Use in Adolescents and Transitional Age Youth: Justice Involvement and Homelessness</a:t>
            </a:r>
          </a:p>
          <a:p>
            <a:pPr marL="457200" indent="-457200" algn="just">
              <a:spcBef>
                <a:spcPts val="2475"/>
              </a:spcBef>
              <a:buClr>
                <a:srgbClr val="E5673E"/>
              </a:buClr>
              <a:buFont typeface="+mj-lt"/>
              <a:buAutoNum type="arabicParenR" startAt="5"/>
            </a:pPr>
            <a:r>
              <a:rPr lang="en-US" sz="2200" b="1" dirty="0">
                <a:solidFill>
                  <a:schemeClr val="tx1">
                    <a:lumMod val="65000"/>
                    <a:lumOff val="35000"/>
                  </a:schemeClr>
                </a:solidFill>
              </a:rPr>
              <a:t>Digital Mental Health and Addiction Interventions for Adolescents, Young Adults and Families</a:t>
            </a:r>
          </a:p>
        </p:txBody>
      </p:sp>
    </p:spTree>
    <p:custDataLst>
      <p:tags r:id="rId1"/>
    </p:custDataLst>
    <p:extLst>
      <p:ext uri="{BB962C8B-B14F-4D97-AF65-F5344CB8AC3E}">
        <p14:creationId xmlns:p14="http://schemas.microsoft.com/office/powerpoint/2010/main" val="4225320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DA33-30CD-494C-9C4C-9BA05B10EF0A}"/>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One note…</a:t>
            </a:r>
          </a:p>
        </p:txBody>
      </p:sp>
      <p:sp>
        <p:nvSpPr>
          <p:cNvPr id="3" name="Text Placeholder 2">
            <a:extLst>
              <a:ext uri="{FF2B5EF4-FFF2-40B4-BE49-F238E27FC236}">
                <a16:creationId xmlns:a16="http://schemas.microsoft.com/office/drawing/2014/main" id="{10555BA1-9FC0-4AD1-ADAA-749BB59C6390}"/>
              </a:ext>
            </a:extLst>
          </p:cNvPr>
          <p:cNvSpPr>
            <a:spLocks noGrp="1"/>
          </p:cNvSpPr>
          <p:nvPr>
            <p:ph type="body" idx="1"/>
          </p:nvPr>
        </p:nvSpPr>
        <p:spPr>
          <a:xfrm>
            <a:off x="2895600" y="2522220"/>
            <a:ext cx="3733799" cy="1363980"/>
          </a:xfrm>
        </p:spPr>
        <p:txBody>
          <a:bodyPr/>
          <a:lstStyle/>
          <a:p>
            <a:pPr algn="ctr"/>
            <a:r>
              <a:rPr lang="en-US" dirty="0"/>
              <a:t>I did not talk about video-chat because it is just general therapy now</a:t>
            </a:r>
          </a:p>
        </p:txBody>
      </p:sp>
    </p:spTree>
    <p:extLst>
      <p:ext uri="{BB962C8B-B14F-4D97-AF65-F5344CB8AC3E}">
        <p14:creationId xmlns:p14="http://schemas.microsoft.com/office/powerpoint/2010/main" val="2568487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074-4B42-4B9B-9CE2-D623C6EBBAE9}"/>
              </a:ext>
            </a:extLst>
          </p:cNvPr>
          <p:cNvSpPr>
            <a:spLocks noGrp="1"/>
          </p:cNvSpPr>
          <p:nvPr>
            <p:ph type="title"/>
          </p:nvPr>
        </p:nvSpPr>
        <p:spPr>
          <a:xfrm>
            <a:off x="842390" y="605535"/>
            <a:ext cx="8373618" cy="1066446"/>
          </a:xfrm>
        </p:spPr>
        <p:txBody>
          <a:bodyPr/>
          <a:lstStyle/>
          <a:p>
            <a:r>
              <a:rPr lang="en-US" dirty="0">
                <a:solidFill>
                  <a:schemeClr val="tx1">
                    <a:lumMod val="65000"/>
                    <a:lumOff val="35000"/>
                  </a:schemeClr>
                </a:solidFill>
              </a:rPr>
              <a:t>For Profit Digital Behavioral Health Companies Targeting or Allowing for Interaction with Teens and Families</a:t>
            </a:r>
            <a:br>
              <a:rPr lang="en-US" dirty="0"/>
            </a:br>
            <a:endParaRPr lang="en-US" dirty="0"/>
          </a:p>
        </p:txBody>
      </p:sp>
      <p:pic>
        <p:nvPicPr>
          <p:cNvPr id="1026" name="Picture 2" descr="Image for post">
            <a:extLst>
              <a:ext uri="{FF2B5EF4-FFF2-40B4-BE49-F238E27FC236}">
                <a16:creationId xmlns:a16="http://schemas.microsoft.com/office/drawing/2014/main" id="{5ABEB306-3BA5-4266-BD00-39789B314D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3" y="1447800"/>
            <a:ext cx="9798846"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55346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37BF-BC36-4926-A8F9-D4A443AC2B67}"/>
              </a:ext>
            </a:extLst>
          </p:cNvPr>
          <p:cNvSpPr>
            <a:spLocks noGrp="1"/>
          </p:cNvSpPr>
          <p:nvPr>
            <p:ph type="title"/>
          </p:nvPr>
        </p:nvSpPr>
        <p:spPr/>
        <p:txBody>
          <a:bodyPr/>
          <a:lstStyle/>
          <a:p>
            <a:endParaRPr lang="en-US"/>
          </a:p>
        </p:txBody>
      </p:sp>
      <p:pic>
        <p:nvPicPr>
          <p:cNvPr id="2050" name="Picture 2" descr="https://rockhealth.com/wp-content/uploads/2018/10/landscape_for-blog-1200x867.png">
            <a:extLst>
              <a:ext uri="{FF2B5EF4-FFF2-40B4-BE49-F238E27FC236}">
                <a16:creationId xmlns:a16="http://schemas.microsoft.com/office/drawing/2014/main" id="{B98323E0-57B4-4348-AB0F-6291EBF03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413"/>
            <a:ext cx="10196818" cy="736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1403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F9E3-9BCA-4487-B13D-506BD659D01C}"/>
              </a:ext>
            </a:extLst>
          </p:cNvPr>
          <p:cNvSpPr>
            <a:spLocks noGrp="1"/>
          </p:cNvSpPr>
          <p:nvPr>
            <p:ph type="title"/>
          </p:nvPr>
        </p:nvSpPr>
        <p:spPr>
          <a:xfrm>
            <a:off x="842390" y="605535"/>
            <a:ext cx="8373618" cy="355482"/>
          </a:xfrm>
        </p:spPr>
        <p:txBody>
          <a:bodyPr/>
          <a:lstStyle/>
          <a:p>
            <a:r>
              <a:rPr lang="en-US" dirty="0">
                <a:solidFill>
                  <a:schemeClr val="tx1">
                    <a:lumMod val="65000"/>
                    <a:lumOff val="35000"/>
                  </a:schemeClr>
                </a:solidFill>
                <a:latin typeface="+mn-lt"/>
              </a:rPr>
              <a:t>Self-Guided Apps </a:t>
            </a:r>
          </a:p>
        </p:txBody>
      </p:sp>
      <p:grpSp>
        <p:nvGrpSpPr>
          <p:cNvPr id="13" name="Group 12">
            <a:extLst>
              <a:ext uri="{FF2B5EF4-FFF2-40B4-BE49-F238E27FC236}">
                <a16:creationId xmlns:a16="http://schemas.microsoft.com/office/drawing/2014/main" id="{974BBAEE-F1C8-4665-9114-DA0AAEB0686E}"/>
              </a:ext>
            </a:extLst>
          </p:cNvPr>
          <p:cNvGrpSpPr/>
          <p:nvPr/>
        </p:nvGrpSpPr>
        <p:grpSpPr>
          <a:xfrm>
            <a:off x="76201" y="1468995"/>
            <a:ext cx="9905999" cy="6331758"/>
            <a:chOff x="76201" y="1468995"/>
            <a:chExt cx="9905999" cy="6331758"/>
          </a:xfrm>
        </p:grpSpPr>
        <p:pic>
          <p:nvPicPr>
            <p:cNvPr id="5" name="Picture 4">
              <a:extLst>
                <a:ext uri="{FF2B5EF4-FFF2-40B4-BE49-F238E27FC236}">
                  <a16:creationId xmlns:a16="http://schemas.microsoft.com/office/drawing/2014/main" id="{80842A4B-670B-4287-A439-DABDCE49B430}"/>
                </a:ext>
              </a:extLst>
            </p:cNvPr>
            <p:cNvPicPr>
              <a:picLocks noChangeAspect="1"/>
            </p:cNvPicPr>
            <p:nvPr/>
          </p:nvPicPr>
          <p:blipFill>
            <a:blip r:embed="rId3"/>
            <a:stretch>
              <a:fillRect/>
            </a:stretch>
          </p:blipFill>
          <p:spPr>
            <a:xfrm>
              <a:off x="76201" y="1468996"/>
              <a:ext cx="3367876" cy="3326836"/>
            </a:xfrm>
            <a:prstGeom prst="rect">
              <a:avLst/>
            </a:prstGeom>
          </p:spPr>
        </p:pic>
        <p:pic>
          <p:nvPicPr>
            <p:cNvPr id="6" name="Picture 5">
              <a:extLst>
                <a:ext uri="{FF2B5EF4-FFF2-40B4-BE49-F238E27FC236}">
                  <a16:creationId xmlns:a16="http://schemas.microsoft.com/office/drawing/2014/main" id="{B8024160-B1E8-42A3-B7F9-A6FCC8DE7BF6}"/>
                </a:ext>
              </a:extLst>
            </p:cNvPr>
            <p:cNvPicPr>
              <a:picLocks noChangeAspect="1"/>
            </p:cNvPicPr>
            <p:nvPr/>
          </p:nvPicPr>
          <p:blipFill>
            <a:blip r:embed="rId4"/>
            <a:stretch>
              <a:fillRect/>
            </a:stretch>
          </p:blipFill>
          <p:spPr>
            <a:xfrm>
              <a:off x="3369918" y="1468996"/>
              <a:ext cx="3244059" cy="3326835"/>
            </a:xfrm>
            <a:prstGeom prst="rect">
              <a:avLst/>
            </a:prstGeom>
          </p:spPr>
        </p:pic>
        <p:pic>
          <p:nvPicPr>
            <p:cNvPr id="7" name="Picture 6">
              <a:extLst>
                <a:ext uri="{FF2B5EF4-FFF2-40B4-BE49-F238E27FC236}">
                  <a16:creationId xmlns:a16="http://schemas.microsoft.com/office/drawing/2014/main" id="{4D5D5545-DB6F-4B13-8B55-6CA918FCF5E4}"/>
                </a:ext>
              </a:extLst>
            </p:cNvPr>
            <p:cNvPicPr>
              <a:picLocks noChangeAspect="1"/>
            </p:cNvPicPr>
            <p:nvPr/>
          </p:nvPicPr>
          <p:blipFill>
            <a:blip r:embed="rId5"/>
            <a:stretch>
              <a:fillRect/>
            </a:stretch>
          </p:blipFill>
          <p:spPr>
            <a:xfrm>
              <a:off x="3637734" y="4572000"/>
              <a:ext cx="3228753" cy="3228753"/>
            </a:xfrm>
            <a:prstGeom prst="rect">
              <a:avLst/>
            </a:prstGeom>
          </p:spPr>
        </p:pic>
        <p:pic>
          <p:nvPicPr>
            <p:cNvPr id="9" name="Picture 8">
              <a:extLst>
                <a:ext uri="{FF2B5EF4-FFF2-40B4-BE49-F238E27FC236}">
                  <a16:creationId xmlns:a16="http://schemas.microsoft.com/office/drawing/2014/main" id="{72AA40F4-08E1-44FC-B839-E7FBCE28ABC6}"/>
                </a:ext>
              </a:extLst>
            </p:cNvPr>
            <p:cNvPicPr>
              <a:picLocks noChangeAspect="1"/>
            </p:cNvPicPr>
            <p:nvPr/>
          </p:nvPicPr>
          <p:blipFill>
            <a:blip r:embed="rId6"/>
            <a:stretch>
              <a:fillRect/>
            </a:stretch>
          </p:blipFill>
          <p:spPr>
            <a:xfrm>
              <a:off x="76201" y="4266970"/>
              <a:ext cx="3657600" cy="3533783"/>
            </a:xfrm>
            <a:prstGeom prst="rect">
              <a:avLst/>
            </a:prstGeom>
          </p:spPr>
        </p:pic>
        <p:pic>
          <p:nvPicPr>
            <p:cNvPr id="10" name="Picture 9">
              <a:extLst>
                <a:ext uri="{FF2B5EF4-FFF2-40B4-BE49-F238E27FC236}">
                  <a16:creationId xmlns:a16="http://schemas.microsoft.com/office/drawing/2014/main" id="{562CFD48-1215-4771-9CB6-7F5EFD405F07}"/>
                </a:ext>
              </a:extLst>
            </p:cNvPr>
            <p:cNvPicPr>
              <a:picLocks noChangeAspect="1"/>
            </p:cNvPicPr>
            <p:nvPr/>
          </p:nvPicPr>
          <p:blipFill>
            <a:blip r:embed="rId7"/>
            <a:stretch>
              <a:fillRect/>
            </a:stretch>
          </p:blipFill>
          <p:spPr>
            <a:xfrm>
              <a:off x="6613977" y="4412076"/>
              <a:ext cx="3368223" cy="3368223"/>
            </a:xfrm>
            <a:prstGeom prst="rect">
              <a:avLst/>
            </a:prstGeom>
          </p:spPr>
        </p:pic>
        <p:pic>
          <p:nvPicPr>
            <p:cNvPr id="12" name="Picture 11">
              <a:extLst>
                <a:ext uri="{FF2B5EF4-FFF2-40B4-BE49-F238E27FC236}">
                  <a16:creationId xmlns:a16="http://schemas.microsoft.com/office/drawing/2014/main" id="{698ED332-621A-480E-B8F2-B5EBC2CAEB11}"/>
                </a:ext>
              </a:extLst>
            </p:cNvPr>
            <p:cNvPicPr>
              <a:picLocks noChangeAspect="1"/>
            </p:cNvPicPr>
            <p:nvPr/>
          </p:nvPicPr>
          <p:blipFill>
            <a:blip r:embed="rId8"/>
            <a:stretch>
              <a:fillRect/>
            </a:stretch>
          </p:blipFill>
          <p:spPr>
            <a:xfrm>
              <a:off x="6601919" y="1468995"/>
              <a:ext cx="3380281" cy="3071684"/>
            </a:xfrm>
            <a:prstGeom prst="rect">
              <a:avLst/>
            </a:prstGeom>
          </p:spPr>
        </p:pic>
      </p:grpSp>
    </p:spTree>
    <p:extLst>
      <p:ext uri="{BB962C8B-B14F-4D97-AF65-F5344CB8AC3E}">
        <p14:creationId xmlns:p14="http://schemas.microsoft.com/office/powerpoint/2010/main" val="96718486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BFAF-6D89-4ABE-8346-3658410A5A5B}"/>
              </a:ext>
            </a:extLst>
          </p:cNvPr>
          <p:cNvSpPr>
            <a:spLocks noGrp="1"/>
          </p:cNvSpPr>
          <p:nvPr>
            <p:ph type="title"/>
          </p:nvPr>
        </p:nvSpPr>
        <p:spPr>
          <a:xfrm>
            <a:off x="842390" y="605535"/>
            <a:ext cx="8373618" cy="710964"/>
          </a:xfrm>
        </p:spPr>
        <p:txBody>
          <a:bodyPr/>
          <a:lstStyle/>
          <a:p>
            <a:r>
              <a:rPr lang="en-US" dirty="0">
                <a:solidFill>
                  <a:schemeClr val="tx1">
                    <a:lumMod val="65000"/>
                    <a:lumOff val="35000"/>
                  </a:schemeClr>
                </a:solidFill>
                <a:latin typeface="+mn-lt"/>
              </a:rPr>
              <a:t>Traditional Treatment Centers are Embracing Digital</a:t>
            </a:r>
            <a:br>
              <a:rPr lang="en-US" dirty="0">
                <a:solidFill>
                  <a:schemeClr val="tx1">
                    <a:lumMod val="65000"/>
                    <a:lumOff val="35000"/>
                  </a:schemeClr>
                </a:solidFill>
                <a:latin typeface="+mn-lt"/>
              </a:rPr>
            </a:br>
            <a:r>
              <a:rPr lang="en-US" dirty="0">
                <a:solidFill>
                  <a:schemeClr val="tx1">
                    <a:lumMod val="65000"/>
                    <a:lumOff val="35000"/>
                  </a:schemeClr>
                </a:solidFill>
                <a:latin typeface="+mn-lt"/>
              </a:rPr>
              <a:t>(</a:t>
            </a:r>
            <a:r>
              <a:rPr lang="en-US" dirty="0" err="1">
                <a:solidFill>
                  <a:schemeClr val="tx1">
                    <a:lumMod val="65000"/>
                    <a:lumOff val="35000"/>
                  </a:schemeClr>
                </a:solidFill>
                <a:latin typeface="+mn-lt"/>
              </a:rPr>
              <a:t>Hazeldon</a:t>
            </a:r>
            <a:r>
              <a:rPr lang="en-US" dirty="0">
                <a:solidFill>
                  <a:schemeClr val="tx1">
                    <a:lumMod val="65000"/>
                    <a:lumOff val="35000"/>
                  </a:schemeClr>
                </a:solidFill>
                <a:latin typeface="+mn-lt"/>
              </a:rPr>
              <a:t>, Caron, Wellbridge, </a:t>
            </a:r>
            <a:r>
              <a:rPr lang="en-US" dirty="0" err="1">
                <a:solidFill>
                  <a:schemeClr val="tx1">
                    <a:lumMod val="65000"/>
                    <a:lumOff val="35000"/>
                  </a:schemeClr>
                </a:solidFill>
                <a:latin typeface="+mn-lt"/>
              </a:rPr>
              <a:t>etc</a:t>
            </a:r>
            <a:r>
              <a:rPr lang="en-US" dirty="0">
                <a:solidFill>
                  <a:schemeClr val="tx1">
                    <a:lumMod val="65000"/>
                    <a:lumOff val="35000"/>
                  </a:schemeClr>
                </a:solidFill>
                <a:latin typeface="+mn-lt"/>
              </a:rPr>
              <a:t>) </a:t>
            </a:r>
          </a:p>
        </p:txBody>
      </p:sp>
      <p:pic>
        <p:nvPicPr>
          <p:cNvPr id="4098" name="Picture 2" descr="RecoveryGo Virtual Treatment Services">
            <a:extLst>
              <a:ext uri="{FF2B5EF4-FFF2-40B4-BE49-F238E27FC236}">
                <a16:creationId xmlns:a16="http://schemas.microsoft.com/office/drawing/2014/main" id="{DAF1DC41-432C-4B5A-856B-4FC3B0530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7239000" cy="559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0841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C850-8DFE-477B-9FA3-25A3BAEABF71}"/>
              </a:ext>
            </a:extLst>
          </p:cNvPr>
          <p:cNvSpPr>
            <a:spLocks noGrp="1"/>
          </p:cNvSpPr>
          <p:nvPr>
            <p:ph type="title"/>
          </p:nvPr>
        </p:nvSpPr>
        <p:spPr>
          <a:xfrm>
            <a:off x="458612" y="457200"/>
            <a:ext cx="9141175" cy="710964"/>
          </a:xfrm>
        </p:spPr>
        <p:txBody>
          <a:bodyPr/>
          <a:lstStyle/>
          <a:p>
            <a:r>
              <a:rPr lang="en-US" dirty="0">
                <a:solidFill>
                  <a:schemeClr val="tx1">
                    <a:lumMod val="65000"/>
                    <a:lumOff val="35000"/>
                  </a:schemeClr>
                </a:solidFill>
                <a:latin typeface="+mn-lt"/>
              </a:rPr>
              <a:t>Non-Profits, States and Mutual Support Groups Are Embracing and Leveraging Technology</a:t>
            </a:r>
          </a:p>
        </p:txBody>
      </p:sp>
      <p:pic>
        <p:nvPicPr>
          <p:cNvPr id="4" name="Picture 3">
            <a:extLst>
              <a:ext uri="{FF2B5EF4-FFF2-40B4-BE49-F238E27FC236}">
                <a16:creationId xmlns:a16="http://schemas.microsoft.com/office/drawing/2014/main" id="{8F54ED1E-2A64-4988-9C92-CE976AECE7F5}"/>
              </a:ext>
            </a:extLst>
          </p:cNvPr>
          <p:cNvPicPr>
            <a:picLocks noChangeAspect="1"/>
          </p:cNvPicPr>
          <p:nvPr/>
        </p:nvPicPr>
        <p:blipFill>
          <a:blip r:embed="rId3"/>
          <a:stretch>
            <a:fillRect/>
          </a:stretch>
        </p:blipFill>
        <p:spPr>
          <a:xfrm>
            <a:off x="1293138" y="1624197"/>
            <a:ext cx="3882010" cy="737281"/>
          </a:xfrm>
          <a:prstGeom prst="rect">
            <a:avLst/>
          </a:prstGeom>
        </p:spPr>
      </p:pic>
      <p:grpSp>
        <p:nvGrpSpPr>
          <p:cNvPr id="9" name="Group 8">
            <a:extLst>
              <a:ext uri="{FF2B5EF4-FFF2-40B4-BE49-F238E27FC236}">
                <a16:creationId xmlns:a16="http://schemas.microsoft.com/office/drawing/2014/main" id="{AC83CF11-6157-46DB-BBD3-6EBD4942D8D3}"/>
              </a:ext>
            </a:extLst>
          </p:cNvPr>
          <p:cNvGrpSpPr/>
          <p:nvPr/>
        </p:nvGrpSpPr>
        <p:grpSpPr>
          <a:xfrm>
            <a:off x="1680219" y="2420679"/>
            <a:ext cx="2976562" cy="2743200"/>
            <a:chOff x="5334000" y="3199273"/>
            <a:chExt cx="2976562" cy="2743200"/>
          </a:xfrm>
        </p:grpSpPr>
        <p:pic>
          <p:nvPicPr>
            <p:cNvPr id="7" name="Picture 6">
              <a:extLst>
                <a:ext uri="{FF2B5EF4-FFF2-40B4-BE49-F238E27FC236}">
                  <a16:creationId xmlns:a16="http://schemas.microsoft.com/office/drawing/2014/main" id="{896B89BF-1B4E-49AE-8188-8C269C8C6306}"/>
                </a:ext>
              </a:extLst>
            </p:cNvPr>
            <p:cNvPicPr>
              <a:picLocks noChangeAspect="1"/>
            </p:cNvPicPr>
            <p:nvPr/>
          </p:nvPicPr>
          <p:blipFill>
            <a:blip r:embed="rId4"/>
            <a:stretch>
              <a:fillRect/>
            </a:stretch>
          </p:blipFill>
          <p:spPr>
            <a:xfrm>
              <a:off x="5334000" y="3199273"/>
              <a:ext cx="2743200" cy="2743200"/>
            </a:xfrm>
            <a:prstGeom prst="rect">
              <a:avLst/>
            </a:prstGeom>
          </p:spPr>
        </p:pic>
        <p:pic>
          <p:nvPicPr>
            <p:cNvPr id="8" name="Picture 7">
              <a:extLst>
                <a:ext uri="{FF2B5EF4-FFF2-40B4-BE49-F238E27FC236}">
                  <a16:creationId xmlns:a16="http://schemas.microsoft.com/office/drawing/2014/main" id="{09D0EF03-454B-49A4-A733-82BD3889E073}"/>
                </a:ext>
              </a:extLst>
            </p:cNvPr>
            <p:cNvPicPr>
              <a:picLocks noChangeAspect="1"/>
            </p:cNvPicPr>
            <p:nvPr/>
          </p:nvPicPr>
          <p:blipFill>
            <a:blip r:embed="rId5"/>
            <a:stretch>
              <a:fillRect/>
            </a:stretch>
          </p:blipFill>
          <p:spPr>
            <a:xfrm>
              <a:off x="7239000" y="4870911"/>
              <a:ext cx="1071562" cy="1071562"/>
            </a:xfrm>
            <a:prstGeom prst="rect">
              <a:avLst/>
            </a:prstGeom>
          </p:spPr>
        </p:pic>
      </p:grpSp>
      <p:pic>
        <p:nvPicPr>
          <p:cNvPr id="12" name="Picture 11">
            <a:extLst>
              <a:ext uri="{FF2B5EF4-FFF2-40B4-BE49-F238E27FC236}">
                <a16:creationId xmlns:a16="http://schemas.microsoft.com/office/drawing/2014/main" id="{1234645C-E447-4CEF-9A8F-0E19EAC39270}"/>
              </a:ext>
            </a:extLst>
          </p:cNvPr>
          <p:cNvPicPr>
            <a:picLocks noChangeAspect="1"/>
          </p:cNvPicPr>
          <p:nvPr/>
        </p:nvPicPr>
        <p:blipFill>
          <a:blip r:embed="rId6"/>
          <a:stretch>
            <a:fillRect/>
          </a:stretch>
        </p:blipFill>
        <p:spPr>
          <a:xfrm>
            <a:off x="5634983" y="1654967"/>
            <a:ext cx="1943679" cy="2515929"/>
          </a:xfrm>
          <a:prstGeom prst="rect">
            <a:avLst/>
          </a:prstGeom>
        </p:spPr>
      </p:pic>
      <p:pic>
        <p:nvPicPr>
          <p:cNvPr id="13" name="Picture 12">
            <a:extLst>
              <a:ext uri="{FF2B5EF4-FFF2-40B4-BE49-F238E27FC236}">
                <a16:creationId xmlns:a16="http://schemas.microsoft.com/office/drawing/2014/main" id="{C7D83D25-D8F5-47C7-BA10-890EFE13AB0A}"/>
              </a:ext>
            </a:extLst>
          </p:cNvPr>
          <p:cNvPicPr>
            <a:picLocks noChangeAspect="1"/>
          </p:cNvPicPr>
          <p:nvPr/>
        </p:nvPicPr>
        <p:blipFill>
          <a:blip r:embed="rId7"/>
          <a:stretch>
            <a:fillRect/>
          </a:stretch>
        </p:blipFill>
        <p:spPr>
          <a:xfrm>
            <a:off x="7914388" y="1602446"/>
            <a:ext cx="1884518" cy="2515929"/>
          </a:xfrm>
          <a:prstGeom prst="rect">
            <a:avLst/>
          </a:prstGeom>
        </p:spPr>
      </p:pic>
      <p:pic>
        <p:nvPicPr>
          <p:cNvPr id="16" name="Picture 15">
            <a:extLst>
              <a:ext uri="{FF2B5EF4-FFF2-40B4-BE49-F238E27FC236}">
                <a16:creationId xmlns:a16="http://schemas.microsoft.com/office/drawing/2014/main" id="{A0A84E39-32BC-4641-A515-9AC15122A15E}"/>
              </a:ext>
            </a:extLst>
          </p:cNvPr>
          <p:cNvPicPr>
            <a:picLocks noChangeAspect="1"/>
          </p:cNvPicPr>
          <p:nvPr/>
        </p:nvPicPr>
        <p:blipFill>
          <a:blip r:embed="rId8"/>
          <a:stretch>
            <a:fillRect/>
          </a:stretch>
        </p:blipFill>
        <p:spPr>
          <a:xfrm>
            <a:off x="5546111" y="4638731"/>
            <a:ext cx="1952058" cy="2536685"/>
          </a:xfrm>
          <a:prstGeom prst="rect">
            <a:avLst/>
          </a:prstGeom>
        </p:spPr>
      </p:pic>
      <p:pic>
        <p:nvPicPr>
          <p:cNvPr id="17" name="Picture 16">
            <a:extLst>
              <a:ext uri="{FF2B5EF4-FFF2-40B4-BE49-F238E27FC236}">
                <a16:creationId xmlns:a16="http://schemas.microsoft.com/office/drawing/2014/main" id="{0DEB4227-904F-4A32-AB7D-8D76D3A5C0E6}"/>
              </a:ext>
            </a:extLst>
          </p:cNvPr>
          <p:cNvPicPr>
            <a:picLocks noChangeAspect="1"/>
          </p:cNvPicPr>
          <p:nvPr/>
        </p:nvPicPr>
        <p:blipFill>
          <a:blip r:embed="rId9"/>
          <a:stretch>
            <a:fillRect/>
          </a:stretch>
        </p:blipFill>
        <p:spPr>
          <a:xfrm>
            <a:off x="7498169" y="4876800"/>
            <a:ext cx="2533650" cy="1704975"/>
          </a:xfrm>
          <a:prstGeom prst="rect">
            <a:avLst/>
          </a:prstGeom>
        </p:spPr>
      </p:pic>
      <p:pic>
        <p:nvPicPr>
          <p:cNvPr id="8194" name="Picture 2" descr="Go Ask Alice! | Columbia Health">
            <a:extLst>
              <a:ext uri="{FF2B5EF4-FFF2-40B4-BE49-F238E27FC236}">
                <a16:creationId xmlns:a16="http://schemas.microsoft.com/office/drawing/2014/main" id="{9F422310-65FB-400D-AD11-4A3163432F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7306" y="5626839"/>
            <a:ext cx="3629025" cy="12477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DA87E2-0913-4EED-8068-9416947D80D0}"/>
              </a:ext>
            </a:extLst>
          </p:cNvPr>
          <p:cNvSpPr>
            <a:spLocks noGrp="1"/>
          </p:cNvSpPr>
          <p:nvPr>
            <p:ph type="sldNum" sz="quarter" idx="2"/>
          </p:nvPr>
        </p:nvSpPr>
        <p:spPr/>
        <p:txBody>
          <a:bodyPr/>
          <a:lstStyle/>
          <a:p>
            <a:fld id="{86CB4B4D-7CA3-9044-876B-883B54F8677D}" type="slidenum">
              <a:rPr lang="en-US" smtClean="0"/>
              <a:t>45</a:t>
            </a:fld>
            <a:endParaRPr lang="en-US"/>
          </a:p>
        </p:txBody>
      </p:sp>
    </p:spTree>
    <p:extLst>
      <p:ext uri="{BB962C8B-B14F-4D97-AF65-F5344CB8AC3E}">
        <p14:creationId xmlns:p14="http://schemas.microsoft.com/office/powerpoint/2010/main" val="302956513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6"/>
          <p:cNvSpPr txBox="1">
            <a:spLocks noGrp="1"/>
          </p:cNvSpPr>
          <p:nvPr>
            <p:ph type="title"/>
          </p:nvPr>
        </p:nvSpPr>
        <p:spPr>
          <a:xfrm>
            <a:off x="533400" y="633782"/>
            <a:ext cx="6705600" cy="819288"/>
          </a:xfrm>
          <a:prstGeom prst="rect">
            <a:avLst/>
          </a:prstGeom>
        </p:spPr>
        <p:txBody>
          <a:bodyPr wrap="square" lIns="37718" tIns="37719" rIns="37718" bIns="37719" anchor="b">
            <a:noAutofit/>
          </a:bodyPr>
          <a:lstStyle/>
          <a:p>
            <a:r>
              <a:rPr lang="en-US" dirty="0">
                <a:solidFill>
                  <a:schemeClr val="tx1">
                    <a:lumMod val="65000"/>
                    <a:lumOff val="35000"/>
                  </a:schemeClr>
                </a:solidFill>
              </a:rPr>
              <a:t>Family and Caregiver Treatments</a:t>
            </a:r>
            <a:endParaRPr dirty="0">
              <a:solidFill>
                <a:schemeClr val="tx1">
                  <a:lumMod val="65000"/>
                  <a:lumOff val="35000"/>
                </a:schemeClr>
              </a:solidFill>
            </a:endParaRPr>
          </a:p>
        </p:txBody>
      </p:sp>
      <p:sp>
        <p:nvSpPr>
          <p:cNvPr id="309" name="Title 6"/>
          <p:cNvSpPr txBox="1"/>
          <p:nvPr/>
        </p:nvSpPr>
        <p:spPr>
          <a:xfrm>
            <a:off x="4127313" y="2302470"/>
            <a:ext cx="1706216" cy="310069"/>
          </a:xfrm>
          <a:prstGeom prst="rect">
            <a:avLst/>
          </a:prstGeom>
          <a:ln w="12700">
            <a:miter lim="400000"/>
          </a:ln>
          <a:extLst>
            <a:ext uri="{C572A759-6A51-4108-AA02-DFA0A04FC94B}">
              <ma14:wrappingTextBoxFlag xmlns="" xmlns:ma14="http://schemas.microsoft.com/office/mac/drawingml/2011/main" val="1"/>
            </a:ext>
          </a:extLst>
        </p:spPr>
        <p:txBody>
          <a:bodyPr lIns="37718" rIns="37718" anchor="b"/>
          <a:lstStyle>
            <a:lvl1pPr algn="ctr">
              <a:lnSpc>
                <a:spcPct val="90000"/>
              </a:lnSpc>
              <a:defRPr sz="2400" b="1">
                <a:solidFill>
                  <a:srgbClr val="FFFFFF"/>
                </a:solidFill>
              </a:defRPr>
            </a:lvl1pPr>
          </a:lstStyle>
          <a:p>
            <a:endParaRPr sz="1980" dirty="0"/>
          </a:p>
        </p:txBody>
      </p:sp>
      <p:sp>
        <p:nvSpPr>
          <p:cNvPr id="310" name="Title 6"/>
          <p:cNvSpPr txBox="1"/>
          <p:nvPr/>
        </p:nvSpPr>
        <p:spPr>
          <a:xfrm>
            <a:off x="4127313" y="4471313"/>
            <a:ext cx="1706216" cy="310069"/>
          </a:xfrm>
          <a:prstGeom prst="rect">
            <a:avLst/>
          </a:prstGeom>
          <a:ln w="12700">
            <a:miter lim="400000"/>
          </a:ln>
          <a:extLst>
            <a:ext uri="{C572A759-6A51-4108-AA02-DFA0A04FC94B}">
              <ma14:wrappingTextBoxFlag xmlns="" xmlns:ma14="http://schemas.microsoft.com/office/mac/drawingml/2011/main" val="1"/>
            </a:ext>
          </a:extLst>
        </p:spPr>
        <p:txBody>
          <a:bodyPr lIns="37718" rIns="37718" anchor="b"/>
          <a:lstStyle>
            <a:lvl1pPr algn="ctr">
              <a:lnSpc>
                <a:spcPct val="90000"/>
              </a:lnSpc>
              <a:defRPr sz="2400" b="1">
                <a:solidFill>
                  <a:srgbClr val="FFFFFF"/>
                </a:solidFill>
              </a:defRPr>
            </a:lvl1pPr>
          </a:lstStyle>
          <a:p>
            <a:r>
              <a:rPr sz="1980"/>
              <a:t>CHILD</a:t>
            </a:r>
          </a:p>
        </p:txBody>
      </p:sp>
      <p:sp>
        <p:nvSpPr>
          <p:cNvPr id="3" name="Title 6"/>
          <p:cNvSpPr txBox="1"/>
          <p:nvPr/>
        </p:nvSpPr>
        <p:spPr>
          <a:xfrm>
            <a:off x="4127313" y="2302470"/>
            <a:ext cx="1706216" cy="310069"/>
          </a:xfrm>
          <a:prstGeom prst="rect">
            <a:avLst/>
          </a:prstGeom>
          <a:ln w="12700">
            <a:miter lim="400000"/>
          </a:ln>
          <a:extLst>
            <a:ext uri="{C572A759-6A51-4108-AA02-DFA0A04FC94B}">
              <ma14:wrappingTextBoxFlag xmlns="" xmlns:ma14="http://schemas.microsoft.com/office/mac/drawingml/2011/main" val="1"/>
            </a:ext>
          </a:extLst>
        </p:spPr>
        <p:txBody>
          <a:bodyPr lIns="37718" rIns="37718" anchor="b"/>
          <a:lstStyle>
            <a:lvl1pPr algn="ctr">
              <a:lnSpc>
                <a:spcPct val="90000"/>
              </a:lnSpc>
              <a:defRPr sz="2400" b="1">
                <a:solidFill>
                  <a:srgbClr val="FFFFFF"/>
                </a:solidFill>
              </a:defRPr>
            </a:lvl1pPr>
          </a:lstStyle>
          <a:p>
            <a:r>
              <a:rPr lang="en-US" sz="1980" dirty="0"/>
              <a:t>CARER</a:t>
            </a:r>
            <a:endParaRPr sz="1980" dirty="0"/>
          </a:p>
        </p:txBody>
      </p:sp>
      <p:sp>
        <p:nvSpPr>
          <p:cNvPr id="4" name="Title 6"/>
          <p:cNvSpPr txBox="1"/>
          <p:nvPr/>
        </p:nvSpPr>
        <p:spPr>
          <a:xfrm>
            <a:off x="4127313" y="4471313"/>
            <a:ext cx="1706216" cy="310069"/>
          </a:xfrm>
          <a:prstGeom prst="rect">
            <a:avLst/>
          </a:prstGeom>
          <a:ln w="12700">
            <a:miter lim="400000"/>
          </a:ln>
          <a:extLst>
            <a:ext uri="{C572A759-6A51-4108-AA02-DFA0A04FC94B}">
              <ma14:wrappingTextBoxFlag xmlns="" xmlns:ma14="http://schemas.microsoft.com/office/mac/drawingml/2011/main" val="1"/>
            </a:ext>
          </a:extLst>
        </p:spPr>
        <p:txBody>
          <a:bodyPr lIns="37718" rIns="37718" anchor="b"/>
          <a:lstStyle>
            <a:lvl1pPr algn="ctr">
              <a:lnSpc>
                <a:spcPct val="90000"/>
              </a:lnSpc>
              <a:defRPr sz="2400" b="1">
                <a:solidFill>
                  <a:srgbClr val="FFFFFF"/>
                </a:solidFill>
              </a:defRPr>
            </a:lvl1pPr>
          </a:lstStyle>
          <a:p>
            <a:r>
              <a:rPr sz="1980"/>
              <a:t>CHILD</a:t>
            </a:r>
          </a:p>
        </p:txBody>
      </p:sp>
      <p:sp>
        <p:nvSpPr>
          <p:cNvPr id="2" name="Slide Number Placeholder 1"/>
          <p:cNvSpPr>
            <a:spLocks noGrp="1"/>
          </p:cNvSpPr>
          <p:nvPr>
            <p:ph type="sldNum" sz="quarter" idx="2"/>
          </p:nvPr>
        </p:nvSpPr>
        <p:spPr/>
        <p:txBody>
          <a:bodyPr/>
          <a:lstStyle/>
          <a:p>
            <a:endParaRPr lang="en-US" dirty="0"/>
          </a:p>
        </p:txBody>
      </p:sp>
      <p:pic>
        <p:nvPicPr>
          <p:cNvPr id="7" name="Picture 6">
            <a:extLst>
              <a:ext uri="{FF2B5EF4-FFF2-40B4-BE49-F238E27FC236}">
                <a16:creationId xmlns:a16="http://schemas.microsoft.com/office/drawing/2014/main" id="{CC192D32-BAA1-8E41-B3C1-145612D427E6}"/>
              </a:ext>
            </a:extLst>
          </p:cNvPr>
          <p:cNvPicPr>
            <a:picLocks noChangeAspect="1"/>
          </p:cNvPicPr>
          <p:nvPr/>
        </p:nvPicPr>
        <p:blipFill rotWithShape="1">
          <a:blip r:embed="rId3">
            <a:extLst>
              <a:ext uri="{28A0092B-C50C-407E-A947-70E740481C1C}">
                <a14:useLocalDpi xmlns:a14="http://schemas.microsoft.com/office/drawing/2010/main" val="0"/>
              </a:ext>
            </a:extLst>
          </a:blip>
          <a:srcRect l="7474" t="8550" r="11002" b="14719"/>
          <a:stretch/>
        </p:blipFill>
        <p:spPr>
          <a:xfrm>
            <a:off x="4680262" y="2437407"/>
            <a:ext cx="5117475" cy="3332084"/>
          </a:xfrm>
          <a:prstGeom prst="rect">
            <a:avLst/>
          </a:prstGeom>
        </p:spPr>
      </p:pic>
      <p:sp>
        <p:nvSpPr>
          <p:cNvPr id="5" name="TextBox 4">
            <a:extLst>
              <a:ext uri="{FF2B5EF4-FFF2-40B4-BE49-F238E27FC236}">
                <a16:creationId xmlns:a16="http://schemas.microsoft.com/office/drawing/2014/main" id="{51725068-DD4B-468B-8FA3-B50ABAE5207C}"/>
              </a:ext>
            </a:extLst>
          </p:cNvPr>
          <p:cNvSpPr txBox="1"/>
          <p:nvPr/>
        </p:nvSpPr>
        <p:spPr>
          <a:xfrm>
            <a:off x="1219200" y="3583791"/>
            <a:ext cx="1447800" cy="769441"/>
          </a:xfrm>
          <a:prstGeom prst="rect">
            <a:avLst/>
          </a:prstGeom>
          <a:noFill/>
        </p:spPr>
        <p:txBody>
          <a:bodyPr wrap="square" rtlCol="0">
            <a:spAutoFit/>
          </a:bodyPr>
          <a:lstStyle/>
          <a:p>
            <a:r>
              <a:rPr lang="en-US" sz="4400" b="1" dirty="0">
                <a:solidFill>
                  <a:schemeClr val="accent6">
                    <a:lumMod val="60000"/>
                    <a:lumOff val="40000"/>
                  </a:schemeClr>
                </a:solidFill>
              </a:rPr>
              <a:t>AYA</a:t>
            </a:r>
          </a:p>
        </p:txBody>
      </p:sp>
      <p:cxnSp>
        <p:nvCxnSpPr>
          <p:cNvPr id="8" name="Straight Arrow Connector 7">
            <a:extLst>
              <a:ext uri="{FF2B5EF4-FFF2-40B4-BE49-F238E27FC236}">
                <a16:creationId xmlns:a16="http://schemas.microsoft.com/office/drawing/2014/main" id="{9219CC84-0FDE-4DDE-B8BD-DD723C3AA4AF}"/>
              </a:ext>
            </a:extLst>
          </p:cNvPr>
          <p:cNvCxnSpPr/>
          <p:nvPr/>
        </p:nvCxnSpPr>
        <p:spPr>
          <a:xfrm>
            <a:off x="2743200" y="3968511"/>
            <a:ext cx="1737360"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88789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BA17-BF71-4ACA-A709-CFA09EB59850}"/>
              </a:ext>
            </a:extLst>
          </p:cNvPr>
          <p:cNvSpPr>
            <a:spLocks noGrp="1"/>
          </p:cNvSpPr>
          <p:nvPr>
            <p:ph type="title"/>
          </p:nvPr>
        </p:nvSpPr>
        <p:spPr>
          <a:xfrm>
            <a:off x="533400" y="457200"/>
            <a:ext cx="8373618" cy="492443"/>
          </a:xfrm>
        </p:spPr>
        <p:txBody>
          <a:bodyPr/>
          <a:lstStyle/>
          <a:p>
            <a:r>
              <a:rPr lang="en-US" dirty="0">
                <a:solidFill>
                  <a:schemeClr val="tx1">
                    <a:lumMod val="65000"/>
                    <a:lumOff val="35000"/>
                  </a:schemeClr>
                </a:solidFill>
              </a:rPr>
              <a:t>Barriers to Family Engagement</a:t>
            </a:r>
          </a:p>
        </p:txBody>
      </p:sp>
      <p:sp>
        <p:nvSpPr>
          <p:cNvPr id="3" name="Text Placeholder 2">
            <a:extLst>
              <a:ext uri="{FF2B5EF4-FFF2-40B4-BE49-F238E27FC236}">
                <a16:creationId xmlns:a16="http://schemas.microsoft.com/office/drawing/2014/main" id="{C7501084-2E3E-4039-8A17-38EB87C5D478}"/>
              </a:ext>
            </a:extLst>
          </p:cNvPr>
          <p:cNvSpPr>
            <a:spLocks noGrp="1"/>
          </p:cNvSpPr>
          <p:nvPr>
            <p:ph type="body" idx="1"/>
          </p:nvPr>
        </p:nvSpPr>
        <p:spPr>
          <a:xfrm>
            <a:off x="850857" y="1066800"/>
            <a:ext cx="8521743" cy="7386638"/>
          </a:xfrm>
        </p:spPr>
        <p:txBody>
          <a:bodyPr/>
          <a:lstStyle/>
          <a:p>
            <a:r>
              <a:rPr lang="en-US" dirty="0"/>
              <a:t>A review of the barriers to family and concerned significant other focused care highlights </a:t>
            </a:r>
            <a:r>
              <a:rPr lang="en-US" b="1" dirty="0"/>
              <a:t>the opportunity for digital therapies</a:t>
            </a:r>
            <a:r>
              <a:rPr lang="en-US" dirty="0"/>
              <a:t>:</a:t>
            </a:r>
          </a:p>
          <a:p>
            <a:endParaRPr lang="en-US" dirty="0"/>
          </a:p>
          <a:p>
            <a:pPr marL="342900" indent="-342900">
              <a:buFont typeface="Arial" panose="020B0604020202020204" pitchFamily="34" charset="0"/>
              <a:buChar char="•"/>
            </a:pPr>
            <a:r>
              <a:rPr lang="en-US" dirty="0"/>
              <a:t>Trouble with travel, </a:t>
            </a:r>
            <a:r>
              <a:rPr lang="en-US" b="1" dirty="0"/>
              <a:t>coordinating schedules</a:t>
            </a:r>
            <a:r>
              <a:rPr lang="en-US" dirty="0"/>
              <a:t>, insufficient time, lack of resources, location barriers etc.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Stigma, family blaming, </a:t>
            </a:r>
            <a:r>
              <a:rPr lang="en-US" b="1" dirty="0"/>
              <a:t>unengaged family members</a:t>
            </a:r>
            <a:r>
              <a:rPr lang="en-US" dirty="0"/>
              <a:t>, prior experiences, etc.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Organizational expertise</a:t>
            </a:r>
            <a:r>
              <a:rPr lang="en-US" dirty="0"/>
              <a:t>, scheduling, billing that does not reward family engagement, etc.</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Alanon</a:t>
            </a:r>
            <a:r>
              <a:rPr lang="en-US" dirty="0"/>
              <a:t> philosophy, </a:t>
            </a:r>
            <a:r>
              <a:rPr lang="en-US" b="1" dirty="0"/>
              <a:t>ignoring relevance of concerned other</a:t>
            </a:r>
            <a:r>
              <a:rPr lang="en-US" dirty="0"/>
              <a: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Ignoring treating the family as the unit of intervention.</a:t>
            </a:r>
          </a:p>
          <a:p>
            <a:endParaRPr lang="en-US" dirty="0"/>
          </a:p>
          <a:p>
            <a:r>
              <a:rPr lang="en-US" dirty="0"/>
              <a:t> </a:t>
            </a:r>
          </a:p>
          <a:p>
            <a:endParaRPr lang="en-US" dirty="0"/>
          </a:p>
        </p:txBody>
      </p:sp>
    </p:spTree>
    <p:extLst>
      <p:ext uri="{BB962C8B-B14F-4D97-AF65-F5344CB8AC3E}">
        <p14:creationId xmlns:p14="http://schemas.microsoft.com/office/powerpoint/2010/main" val="1231949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FE8B-49B8-4CBF-929E-952EAF5EC2F9}"/>
              </a:ext>
            </a:extLst>
          </p:cNvPr>
          <p:cNvSpPr>
            <a:spLocks noGrp="1"/>
          </p:cNvSpPr>
          <p:nvPr>
            <p:ph type="title"/>
          </p:nvPr>
        </p:nvSpPr>
        <p:spPr>
          <a:xfrm>
            <a:off x="533400" y="465485"/>
            <a:ext cx="8373618" cy="492443"/>
          </a:xfrm>
        </p:spPr>
        <p:txBody>
          <a:bodyPr/>
          <a:lstStyle/>
          <a:p>
            <a:r>
              <a:rPr lang="en-US" dirty="0">
                <a:solidFill>
                  <a:schemeClr val="tx1">
                    <a:lumMod val="65000"/>
                    <a:lumOff val="35000"/>
                  </a:schemeClr>
                </a:solidFill>
              </a:rPr>
              <a:t>Parent and Family Training</a:t>
            </a:r>
          </a:p>
        </p:txBody>
      </p:sp>
      <p:sp>
        <p:nvSpPr>
          <p:cNvPr id="5" name="Text Placeholder 4">
            <a:extLst>
              <a:ext uri="{FF2B5EF4-FFF2-40B4-BE49-F238E27FC236}">
                <a16:creationId xmlns:a16="http://schemas.microsoft.com/office/drawing/2014/main" id="{E0BC8E38-42D9-4840-946C-ADAF6BF887C2}"/>
              </a:ext>
            </a:extLst>
          </p:cNvPr>
          <p:cNvSpPr>
            <a:spLocks noGrp="1"/>
          </p:cNvSpPr>
          <p:nvPr>
            <p:ph type="body" idx="1"/>
          </p:nvPr>
        </p:nvSpPr>
        <p:spPr>
          <a:xfrm>
            <a:off x="781097" y="1144000"/>
            <a:ext cx="8591503" cy="6278642"/>
          </a:xfrm>
        </p:spPr>
        <p:txBody>
          <a:bodyPr/>
          <a:lstStyle/>
          <a:p>
            <a:pPr marL="342900" indent="-342900">
              <a:buFont typeface="Arial" panose="020B0604020202020204" pitchFamily="34" charset="0"/>
              <a:buChar char="•"/>
            </a:pPr>
            <a:r>
              <a:rPr lang="en-US" dirty="0"/>
              <a:t>Limited empirical literature for addiction prevention and SUD digital interventions for parents and families.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Large literature on online digital parent training for childhood disruptive disorders.</a:t>
            </a:r>
          </a:p>
          <a:p>
            <a:pPr marL="800100" lvl="1" indent="-342900">
              <a:buFont typeface="Arial" panose="020B0604020202020204" pitchFamily="34" charset="0"/>
              <a:buChar char="•"/>
            </a:pPr>
            <a:r>
              <a:rPr lang="en-US" dirty="0"/>
              <a:t>	Overall effective for both self-care and child symptoms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Telehealth / video chat literature more prevalent for parent and family mental health care.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Provider and peer phone based interventions effective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Emerging literature on text messaging to increase parental self-efficacy and care in mental health.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Large window of opportunity!</a:t>
            </a:r>
          </a:p>
          <a:p>
            <a:endParaRPr lang="en-US" dirty="0"/>
          </a:p>
        </p:txBody>
      </p:sp>
    </p:spTree>
    <p:extLst>
      <p:ext uri="{BB962C8B-B14F-4D97-AF65-F5344CB8AC3E}">
        <p14:creationId xmlns:p14="http://schemas.microsoft.com/office/powerpoint/2010/main" val="1495196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7BC6-E897-4E76-A027-F89AFA155C20}"/>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latin typeface="+mn-lt"/>
              </a:rPr>
              <a:t>Family / Caregiver Digital Intervention References</a:t>
            </a:r>
          </a:p>
        </p:txBody>
      </p:sp>
      <p:sp>
        <p:nvSpPr>
          <p:cNvPr id="3" name="Text Placeholder 2">
            <a:extLst>
              <a:ext uri="{FF2B5EF4-FFF2-40B4-BE49-F238E27FC236}">
                <a16:creationId xmlns:a16="http://schemas.microsoft.com/office/drawing/2014/main" id="{6790F667-0164-425E-8432-ACBE84ACF5C0}"/>
              </a:ext>
            </a:extLst>
          </p:cNvPr>
          <p:cNvSpPr>
            <a:spLocks noGrp="1"/>
          </p:cNvSpPr>
          <p:nvPr>
            <p:ph type="body" idx="1"/>
          </p:nvPr>
        </p:nvSpPr>
        <p:spPr>
          <a:xfrm>
            <a:off x="381000" y="1524000"/>
            <a:ext cx="9524999" cy="7109639"/>
          </a:xfrm>
        </p:spPr>
        <p:txBody>
          <a:bodyPr/>
          <a:lstStyle/>
          <a:p>
            <a:pPr marL="285750" indent="-285750">
              <a:buFont typeface="Arial" panose="020B0604020202020204" pitchFamily="34" charset="0"/>
              <a:buChar char="•"/>
            </a:pPr>
            <a:r>
              <a:rPr lang="en-US" sz="1800" dirty="0"/>
              <a:t>Jansen R, Reid M. Communication Technology Use by Caregivers of Adolescents With Mental Health Issues: Systematic Review. JMIR </a:t>
            </a:r>
            <a:r>
              <a:rPr lang="en-US" sz="1800" dirty="0" err="1"/>
              <a:t>Mhealth</a:t>
            </a:r>
            <a:r>
              <a:rPr lang="en-US" sz="1800" dirty="0"/>
              <a:t> </a:t>
            </a:r>
            <a:r>
              <a:rPr lang="en-US" sz="1800" dirty="0" err="1"/>
              <a:t>Uhealth</a:t>
            </a:r>
            <a:r>
              <a:rPr lang="en-US" sz="1800" dirty="0"/>
              <a:t>. 2020 Aug 19;8(8):e13179.</a:t>
            </a:r>
          </a:p>
          <a:p>
            <a:pPr marL="285750" indent="-285750">
              <a:buFont typeface="Arial" panose="020B0604020202020204" pitchFamily="34" charset="0"/>
              <a:buChar char="•"/>
            </a:pPr>
            <a:r>
              <a:rPr lang="en-US" sz="1800" dirty="0" err="1"/>
              <a:t>Thongseiratch</a:t>
            </a:r>
            <a:r>
              <a:rPr lang="en-US" sz="1800" dirty="0"/>
              <a:t>, T., </a:t>
            </a:r>
            <a:r>
              <a:rPr lang="en-US" sz="1800" dirty="0" err="1"/>
              <a:t>Leijten</a:t>
            </a:r>
            <a:r>
              <a:rPr lang="en-US" sz="1800" dirty="0"/>
              <a:t>, P. &amp; Melendez-Torres, G.J. Online parent programs for children’s behavioral problems: a meta-analytic review. </a:t>
            </a:r>
            <a:r>
              <a:rPr lang="en-US" sz="1800" i="1" dirty="0"/>
              <a:t>Eur Child </a:t>
            </a:r>
            <a:r>
              <a:rPr lang="en-US" sz="1800" i="1" dirty="0" err="1"/>
              <a:t>Adolesc</a:t>
            </a:r>
            <a:r>
              <a:rPr lang="en-US" sz="1800" i="1" dirty="0"/>
              <a:t> Psychiatry</a:t>
            </a:r>
            <a:r>
              <a:rPr lang="en-US" sz="1800" dirty="0"/>
              <a:t> </a:t>
            </a:r>
            <a:r>
              <a:rPr lang="en-US" sz="1800" b="1" dirty="0"/>
              <a:t>29, </a:t>
            </a:r>
            <a:r>
              <a:rPr lang="en-US" sz="1800" dirty="0"/>
              <a:t>1555–1568 (2020). </a:t>
            </a:r>
          </a:p>
          <a:p>
            <a:pPr marL="285750" indent="-285750">
              <a:buFont typeface="Arial" panose="020B0604020202020204" pitchFamily="34" charset="0"/>
              <a:buChar char="•"/>
            </a:pPr>
            <a:r>
              <a:rPr lang="en-US" sz="1800" dirty="0"/>
              <a:t>Harris, M., Andrews, K., Gonzalez, A. </a:t>
            </a:r>
            <a:r>
              <a:rPr lang="en-US" sz="1800" i="1" dirty="0"/>
              <a:t>et al.</a:t>
            </a:r>
            <a:r>
              <a:rPr lang="en-US" sz="1800" dirty="0"/>
              <a:t> Technology-Assisted Parenting Interventions for Families Experiencing Social Disadvantage: a Meta-Analysis. </a:t>
            </a:r>
            <a:r>
              <a:rPr lang="en-US" sz="1800" i="1" dirty="0" err="1"/>
              <a:t>Prev</a:t>
            </a:r>
            <a:r>
              <a:rPr lang="en-US" sz="1800" i="1" dirty="0"/>
              <a:t> Sci</a:t>
            </a:r>
            <a:r>
              <a:rPr lang="en-US" sz="1800" dirty="0"/>
              <a:t> </a:t>
            </a:r>
            <a:r>
              <a:rPr lang="en-US" sz="1800" b="1" dirty="0"/>
              <a:t>21, </a:t>
            </a:r>
            <a:r>
              <a:rPr lang="en-US" sz="1800" dirty="0"/>
              <a:t>714–727 (2020).</a:t>
            </a:r>
          </a:p>
          <a:p>
            <a:pPr marL="285750" indent="-285750">
              <a:buFont typeface="Arial" panose="020B0604020202020204" pitchFamily="34" charset="0"/>
              <a:buChar char="•"/>
            </a:pPr>
            <a:r>
              <a:rPr lang="en-US" sz="1800" dirty="0"/>
              <a:t>Chu JTW, Wadham A, Jiang Y, et al. Effect of </a:t>
            </a:r>
            <a:r>
              <a:rPr lang="en-US" sz="1800" dirty="0" err="1"/>
              <a:t>MyTeen</a:t>
            </a:r>
            <a:r>
              <a:rPr lang="en-US" sz="1800" dirty="0"/>
              <a:t> SMS-Based Mobile Intervention for Parents of Adolescents: A Randomized Clinical Trial. </a:t>
            </a:r>
            <a:r>
              <a:rPr lang="en-US" sz="1800" i="1" dirty="0"/>
              <a:t>JAMA </a:t>
            </a:r>
            <a:r>
              <a:rPr lang="en-US" sz="1800" i="1" dirty="0" err="1"/>
              <a:t>Netw</a:t>
            </a:r>
            <a:r>
              <a:rPr lang="en-US" sz="1800" i="1" dirty="0"/>
              <a:t> Open.</a:t>
            </a:r>
            <a:r>
              <a:rPr lang="en-US" sz="1800" dirty="0"/>
              <a:t> 2019;2(9):e1911120.</a:t>
            </a:r>
          </a:p>
          <a:p>
            <a:pPr marL="285750" indent="-285750">
              <a:buFont typeface="Arial" panose="020B0604020202020204" pitchFamily="34" charset="0"/>
              <a:buChar char="•"/>
            </a:pPr>
            <a:r>
              <a:rPr lang="en-US" sz="1800" dirty="0" err="1"/>
              <a:t>Wrape</a:t>
            </a:r>
            <a:r>
              <a:rPr lang="en-US" sz="1800" dirty="0"/>
              <a:t>, E. R., &amp; McGinn, M. M. (2019). Clinical and ethical considerations for delivering couple and family therapy via telehealth. </a:t>
            </a:r>
            <a:r>
              <a:rPr lang="en-US" sz="1800" i="1" dirty="0"/>
              <a:t>Journal of Marital and Family Therapy</a:t>
            </a:r>
            <a:r>
              <a:rPr lang="en-US" sz="1800" dirty="0"/>
              <a:t>, </a:t>
            </a:r>
            <a:r>
              <a:rPr lang="en-US" sz="1800" i="1" dirty="0"/>
              <a:t>45</a:t>
            </a:r>
            <a:r>
              <a:rPr lang="en-US" sz="1800" dirty="0"/>
              <a:t>, 296-308.</a:t>
            </a:r>
          </a:p>
          <a:p>
            <a:pPr marL="285750" indent="-285750">
              <a:buFont typeface="Arial" panose="020B0604020202020204" pitchFamily="34" charset="0"/>
              <a:buChar char="•"/>
            </a:pPr>
            <a:r>
              <a:rPr lang="en-US" sz="1800" dirty="0"/>
              <a:t>Carpenter, K. M., Foote, J., Hedrick, T., Collins, K., &amp; Clarkin, S. (2020). Building on shared experiences: The evaluation of a phone-based parent-to-parent support program for helping parents with their child’s substance misuse. </a:t>
            </a:r>
            <a:r>
              <a:rPr lang="en-US" sz="1800" i="1" dirty="0"/>
              <a:t>Addictive Behaviors, 100</a:t>
            </a:r>
            <a:r>
              <a:rPr lang="en-US" sz="1800" dirty="0"/>
              <a:t>. </a:t>
            </a:r>
          </a:p>
          <a:p>
            <a:pPr marL="285750" indent="-285750">
              <a:buFont typeface="Arial" panose="020B0604020202020204" pitchFamily="34" charset="0"/>
              <a:buChar char="•"/>
            </a:pPr>
            <a:r>
              <a:rPr lang="en-US" sz="1800" dirty="0"/>
              <a:t>Hogue, A., Becker, S. J., Fishman, M., Henderson, C. E., &amp; Levy, S. (2021). Youth OUD treatment during and after COVID: Increasing family involvement across the services continuum. </a:t>
            </a:r>
            <a:r>
              <a:rPr lang="en-US" sz="1800" i="1" dirty="0"/>
              <a:t>Journal of Substance Abuse Treatment</a:t>
            </a:r>
            <a:r>
              <a:rPr lang="en-US" sz="1800" dirty="0"/>
              <a:t>. DOI: 10.1016/j.jsat.2020.108159</a:t>
            </a:r>
          </a:p>
          <a:p>
            <a:endParaRPr lang="en-US" dirty="0"/>
          </a:p>
          <a:p>
            <a:endParaRPr lang="en-US" dirty="0"/>
          </a:p>
        </p:txBody>
      </p:sp>
    </p:spTree>
    <p:extLst>
      <p:ext uri="{BB962C8B-B14F-4D97-AF65-F5344CB8AC3E}">
        <p14:creationId xmlns:p14="http://schemas.microsoft.com/office/powerpoint/2010/main" val="36778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2705" y="83481"/>
            <a:ext cx="3724402" cy="6858000"/>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381000" y="1988143"/>
            <a:ext cx="3581400" cy="554639"/>
          </a:xfrm>
          <a:prstGeom prst="rect">
            <a:avLst/>
          </a:prstGeom>
        </p:spPr>
        <p:txBody>
          <a:bodyPr vert="horz" wrap="square" lIns="0" tIns="0" rIns="0" bIns="0" rtlCol="0">
            <a:spAutoFit/>
          </a:bodyPr>
          <a:lstStyle/>
          <a:p>
            <a:pPr marL="12700" marR="5080">
              <a:lnSpc>
                <a:spcPts val="4540"/>
              </a:lnSpc>
            </a:pPr>
            <a:r>
              <a:rPr lang="en-US" sz="3600" b="0" spc="-20" dirty="0">
                <a:solidFill>
                  <a:schemeClr val="tx1">
                    <a:lumMod val="65000"/>
                    <a:lumOff val="35000"/>
                  </a:schemeClr>
                </a:solidFill>
                <a:latin typeface="+mj-lt"/>
                <a:cs typeface="Calibri Light"/>
              </a:rPr>
              <a:t>Webinar Presenter</a:t>
            </a:r>
            <a:endParaRPr sz="3600" dirty="0">
              <a:solidFill>
                <a:schemeClr val="tx1">
                  <a:lumMod val="65000"/>
                  <a:lumOff val="35000"/>
                </a:schemeClr>
              </a:solidFill>
              <a:latin typeface="+mj-lt"/>
              <a:cs typeface="Calibri Light"/>
            </a:endParaRPr>
          </a:p>
        </p:txBody>
      </p:sp>
      <p:sp>
        <p:nvSpPr>
          <p:cNvPr id="5" name="object 5"/>
          <p:cNvSpPr/>
          <p:nvPr/>
        </p:nvSpPr>
        <p:spPr>
          <a:xfrm>
            <a:off x="662940" y="2743200"/>
            <a:ext cx="3017520" cy="0"/>
          </a:xfrm>
          <a:custGeom>
            <a:avLst/>
            <a:gdLst/>
            <a:ahLst/>
            <a:cxnLst/>
            <a:rect l="l" t="t" r="r" b="b"/>
            <a:pathLst>
              <a:path w="3017520">
                <a:moveTo>
                  <a:pt x="0" y="0"/>
                </a:moveTo>
                <a:lnTo>
                  <a:pt x="3017519" y="0"/>
                </a:lnTo>
              </a:path>
            </a:pathLst>
          </a:custGeom>
          <a:ln w="18287">
            <a:solidFill>
              <a:srgbClr val="D4D4D4"/>
            </a:solidFill>
          </a:ln>
        </p:spPr>
        <p:txBody>
          <a:bodyPr wrap="square" lIns="0" tIns="0" rIns="0" bIns="0" rtlCol="0"/>
          <a:lstStyle/>
          <a:p>
            <a:endParaRPr/>
          </a:p>
        </p:txBody>
      </p:sp>
      <p:sp>
        <p:nvSpPr>
          <p:cNvPr id="11" name="object 11"/>
          <p:cNvSpPr/>
          <p:nvPr/>
        </p:nvSpPr>
        <p:spPr>
          <a:xfrm>
            <a:off x="7435595" y="6338315"/>
            <a:ext cx="2165604" cy="976883"/>
          </a:xfrm>
          <a:prstGeom prst="rect">
            <a:avLst/>
          </a:prstGeom>
          <a:blipFill>
            <a:blip r:embed="rId4"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60825F07-4C87-7B47-B51C-0A63D545B423}"/>
              </a:ext>
            </a:extLst>
          </p:cNvPr>
          <p:cNvSpPr txBox="1"/>
          <p:nvPr/>
        </p:nvSpPr>
        <p:spPr>
          <a:xfrm>
            <a:off x="662940" y="3220938"/>
            <a:ext cx="3724402" cy="1815882"/>
          </a:xfrm>
          <a:prstGeom prst="rect">
            <a:avLst/>
          </a:prstGeom>
          <a:noFill/>
        </p:spPr>
        <p:txBody>
          <a:bodyPr wrap="square" rtlCol="0">
            <a:spAutoFit/>
          </a:bodyPr>
          <a:lstStyle/>
          <a:p>
            <a:r>
              <a:rPr lang="en-US" sz="2800" b="1" dirty="0"/>
              <a:t>Fred Muench, Ph.D. </a:t>
            </a:r>
            <a:r>
              <a:rPr lang="en-US" sz="2800" dirty="0"/>
              <a:t>President, </a:t>
            </a:r>
          </a:p>
          <a:p>
            <a:r>
              <a:rPr lang="en-US" sz="2800" dirty="0"/>
              <a:t>Partnership to End Addiction</a:t>
            </a:r>
          </a:p>
        </p:txBody>
      </p:sp>
      <p:pic>
        <p:nvPicPr>
          <p:cNvPr id="13" name="Picture 12">
            <a:extLst>
              <a:ext uri="{FF2B5EF4-FFF2-40B4-BE49-F238E27FC236}">
                <a16:creationId xmlns:a16="http://schemas.microsoft.com/office/drawing/2014/main" id="{A96F8B50-2559-9147-816F-BDB9232626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54375" y="2265462"/>
            <a:ext cx="2598420" cy="2494038"/>
          </a:xfrm>
          <a:prstGeom prst="rect">
            <a:avLst/>
          </a:prstGeom>
          <a:noFill/>
          <a:ln>
            <a:noFill/>
          </a:ln>
        </p:spPr>
      </p:pic>
    </p:spTree>
    <p:extLst>
      <p:ext uri="{BB962C8B-B14F-4D97-AF65-F5344CB8AC3E}">
        <p14:creationId xmlns:p14="http://schemas.microsoft.com/office/powerpoint/2010/main" val="3511286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19CB-5C33-4BA1-AF57-9E2DC82D7198}"/>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latin typeface="+mn-lt"/>
              </a:rPr>
              <a:t>Consumer Programs (Prevention &amp; Intervention)</a:t>
            </a:r>
          </a:p>
        </p:txBody>
      </p:sp>
      <p:pic>
        <p:nvPicPr>
          <p:cNvPr id="4" name="Picture 3">
            <a:extLst>
              <a:ext uri="{FF2B5EF4-FFF2-40B4-BE49-F238E27FC236}">
                <a16:creationId xmlns:a16="http://schemas.microsoft.com/office/drawing/2014/main" id="{477D3CCB-2E75-4606-8C00-57873583D57F}"/>
              </a:ext>
            </a:extLst>
          </p:cNvPr>
          <p:cNvPicPr>
            <a:picLocks noChangeAspect="1"/>
          </p:cNvPicPr>
          <p:nvPr/>
        </p:nvPicPr>
        <p:blipFill rotWithShape="1">
          <a:blip r:embed="rId2"/>
          <a:srcRect l="-1" r="55469" b="54839"/>
          <a:stretch/>
        </p:blipFill>
        <p:spPr>
          <a:xfrm>
            <a:off x="389695" y="1888067"/>
            <a:ext cx="4343400" cy="2133600"/>
          </a:xfrm>
          <a:prstGeom prst="rect">
            <a:avLst/>
          </a:prstGeom>
        </p:spPr>
      </p:pic>
      <p:pic>
        <p:nvPicPr>
          <p:cNvPr id="5" name="Picture 4">
            <a:extLst>
              <a:ext uri="{FF2B5EF4-FFF2-40B4-BE49-F238E27FC236}">
                <a16:creationId xmlns:a16="http://schemas.microsoft.com/office/drawing/2014/main" id="{CB880124-774D-48A9-ADAC-964C2E51D0D4}"/>
              </a:ext>
            </a:extLst>
          </p:cNvPr>
          <p:cNvPicPr>
            <a:picLocks noChangeAspect="1"/>
          </p:cNvPicPr>
          <p:nvPr/>
        </p:nvPicPr>
        <p:blipFill>
          <a:blip r:embed="rId3"/>
          <a:stretch>
            <a:fillRect/>
          </a:stretch>
        </p:blipFill>
        <p:spPr>
          <a:xfrm>
            <a:off x="5029200" y="1888067"/>
            <a:ext cx="4343400" cy="2109576"/>
          </a:xfrm>
          <a:prstGeom prst="rect">
            <a:avLst/>
          </a:prstGeom>
        </p:spPr>
      </p:pic>
      <p:pic>
        <p:nvPicPr>
          <p:cNvPr id="7" name="Picture 6">
            <a:extLst>
              <a:ext uri="{FF2B5EF4-FFF2-40B4-BE49-F238E27FC236}">
                <a16:creationId xmlns:a16="http://schemas.microsoft.com/office/drawing/2014/main" id="{BFB5E85C-51B8-4C49-9C78-33DDAF4EC9EA}"/>
              </a:ext>
            </a:extLst>
          </p:cNvPr>
          <p:cNvPicPr>
            <a:picLocks noChangeAspect="1"/>
          </p:cNvPicPr>
          <p:nvPr/>
        </p:nvPicPr>
        <p:blipFill rotWithShape="1">
          <a:blip r:embed="rId4"/>
          <a:srcRect t="44613" r="55219" b="16330"/>
          <a:stretch/>
        </p:blipFill>
        <p:spPr>
          <a:xfrm>
            <a:off x="397933" y="4708811"/>
            <a:ext cx="4343400" cy="2317178"/>
          </a:xfrm>
          <a:prstGeom prst="rect">
            <a:avLst/>
          </a:prstGeom>
        </p:spPr>
      </p:pic>
      <p:pic>
        <p:nvPicPr>
          <p:cNvPr id="8" name="Picture 7">
            <a:extLst>
              <a:ext uri="{FF2B5EF4-FFF2-40B4-BE49-F238E27FC236}">
                <a16:creationId xmlns:a16="http://schemas.microsoft.com/office/drawing/2014/main" id="{8E492702-EC26-4CBB-9454-9DA7BF8742A9}"/>
              </a:ext>
            </a:extLst>
          </p:cNvPr>
          <p:cNvPicPr>
            <a:picLocks noChangeAspect="1"/>
          </p:cNvPicPr>
          <p:nvPr/>
        </p:nvPicPr>
        <p:blipFill rotWithShape="1">
          <a:blip r:embed="rId5"/>
          <a:srcRect l="34848" t="19023" r="12122" b="14983"/>
          <a:stretch/>
        </p:blipFill>
        <p:spPr>
          <a:xfrm>
            <a:off x="5143541" y="4316137"/>
            <a:ext cx="4229059" cy="2850728"/>
          </a:xfrm>
          <a:prstGeom prst="rect">
            <a:avLst/>
          </a:prstGeom>
        </p:spPr>
      </p:pic>
    </p:spTree>
    <p:extLst>
      <p:ext uri="{BB962C8B-B14F-4D97-AF65-F5344CB8AC3E}">
        <p14:creationId xmlns:p14="http://schemas.microsoft.com/office/powerpoint/2010/main" val="2274574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D086D3-815B-48D1-852D-DD503D6BA68E}"/>
              </a:ext>
            </a:extLst>
          </p:cNvPr>
          <p:cNvGrpSpPr/>
          <p:nvPr/>
        </p:nvGrpSpPr>
        <p:grpSpPr>
          <a:xfrm>
            <a:off x="305137" y="1318611"/>
            <a:ext cx="9448123" cy="4624489"/>
            <a:chOff x="346531" y="780774"/>
            <a:chExt cx="11452270" cy="5605440"/>
          </a:xfrm>
        </p:grpSpPr>
        <p:sp>
          <p:nvSpPr>
            <p:cNvPr id="467" name="Line"/>
            <p:cNvSpPr/>
            <p:nvPr/>
          </p:nvSpPr>
          <p:spPr>
            <a:xfrm flipV="1">
              <a:off x="2227864" y="2688259"/>
              <a:ext cx="9453" cy="3239841"/>
            </a:xfrm>
            <a:prstGeom prst="line">
              <a:avLst/>
            </a:prstGeom>
            <a:ln w="12700">
              <a:solidFill>
                <a:schemeClr val="accent1"/>
              </a:solidFill>
              <a:miter/>
            </a:ln>
          </p:spPr>
          <p:txBody>
            <a:bodyPr lIns="37718" rIns="37718"/>
            <a:lstStyle/>
            <a:p>
              <a:endParaRPr sz="1485"/>
            </a:p>
          </p:txBody>
        </p:sp>
        <p:sp>
          <p:nvSpPr>
            <p:cNvPr id="468" name="Line"/>
            <p:cNvSpPr/>
            <p:nvPr/>
          </p:nvSpPr>
          <p:spPr>
            <a:xfrm flipH="1" flipV="1">
              <a:off x="4144434" y="2688258"/>
              <a:ext cx="18422" cy="3239843"/>
            </a:xfrm>
            <a:prstGeom prst="line">
              <a:avLst/>
            </a:prstGeom>
            <a:ln w="12700">
              <a:solidFill>
                <a:schemeClr val="accent1"/>
              </a:solidFill>
              <a:miter/>
            </a:ln>
          </p:spPr>
          <p:txBody>
            <a:bodyPr lIns="37718" rIns="37718"/>
            <a:lstStyle/>
            <a:p>
              <a:endParaRPr sz="1485"/>
            </a:p>
          </p:txBody>
        </p:sp>
        <p:sp>
          <p:nvSpPr>
            <p:cNvPr id="469" name="Line"/>
            <p:cNvSpPr/>
            <p:nvPr/>
          </p:nvSpPr>
          <p:spPr>
            <a:xfrm flipH="1" flipV="1">
              <a:off x="6051551" y="2688259"/>
              <a:ext cx="3496" cy="3239840"/>
            </a:xfrm>
            <a:prstGeom prst="line">
              <a:avLst/>
            </a:prstGeom>
            <a:ln w="12700">
              <a:solidFill>
                <a:schemeClr val="accent1"/>
              </a:solidFill>
              <a:miter/>
            </a:ln>
          </p:spPr>
          <p:txBody>
            <a:bodyPr lIns="37718" rIns="37718"/>
            <a:lstStyle/>
            <a:p>
              <a:endParaRPr sz="1485"/>
            </a:p>
          </p:txBody>
        </p:sp>
        <p:sp>
          <p:nvSpPr>
            <p:cNvPr id="470" name="Line"/>
            <p:cNvSpPr/>
            <p:nvPr/>
          </p:nvSpPr>
          <p:spPr>
            <a:xfrm flipV="1">
              <a:off x="7940246" y="2688259"/>
              <a:ext cx="18422" cy="3239839"/>
            </a:xfrm>
            <a:prstGeom prst="line">
              <a:avLst/>
            </a:prstGeom>
            <a:ln w="12700">
              <a:solidFill>
                <a:schemeClr val="accent1"/>
              </a:solidFill>
              <a:miter/>
            </a:ln>
          </p:spPr>
          <p:txBody>
            <a:bodyPr lIns="37718" rIns="37718"/>
            <a:lstStyle/>
            <a:p>
              <a:endParaRPr sz="1485"/>
            </a:p>
          </p:txBody>
        </p:sp>
        <p:sp>
          <p:nvSpPr>
            <p:cNvPr id="471" name="Line"/>
            <p:cNvSpPr/>
            <p:nvPr/>
          </p:nvSpPr>
          <p:spPr>
            <a:xfrm flipH="1" flipV="1">
              <a:off x="9865784" y="2688259"/>
              <a:ext cx="12950" cy="3239837"/>
            </a:xfrm>
            <a:prstGeom prst="line">
              <a:avLst/>
            </a:prstGeom>
            <a:ln w="12700">
              <a:solidFill>
                <a:schemeClr val="accent1"/>
              </a:solidFill>
              <a:miter/>
            </a:ln>
          </p:spPr>
          <p:txBody>
            <a:bodyPr lIns="37718" rIns="37718"/>
            <a:lstStyle/>
            <a:p>
              <a:endParaRPr sz="1485"/>
            </a:p>
          </p:txBody>
        </p:sp>
        <p:sp>
          <p:nvSpPr>
            <p:cNvPr id="472" name="Helpline…"/>
            <p:cNvSpPr txBox="1"/>
            <p:nvPr/>
          </p:nvSpPr>
          <p:spPr>
            <a:xfrm>
              <a:off x="346531" y="2637637"/>
              <a:ext cx="1888256" cy="3748577"/>
            </a:xfrm>
            <a:prstGeom prst="rect">
              <a:avLst/>
            </a:prstGeom>
            <a:ln w="12700">
              <a:miter lim="400000"/>
            </a:ln>
            <a:extLst>
              <a:ext uri="{C572A759-6A51-4108-AA02-DFA0A04FC94B}">
                <ma14:wrappingTextBoxFlag xmlns="" xmlns:ma14="http://schemas.microsoft.com/office/mac/drawingml/2011/main" val="1"/>
              </a:ext>
            </a:extLst>
          </p:spPr>
          <p:txBody>
            <a:bodyPr wrap="square" lIns="117347" tIns="117347" rIns="117347" bIns="117347" anchor="t">
              <a:spAutoFit/>
            </a:bodyPr>
            <a:lstStyle/>
            <a:p>
              <a:pPr lvl="1" defTabSz="586740">
                <a:lnSpc>
                  <a:spcPct val="90000"/>
                </a:lnSpc>
                <a:spcBef>
                  <a:spcPts val="825"/>
                </a:spcBef>
                <a:defRPr sz="1400"/>
              </a:pPr>
              <a:r>
                <a:rPr lang="en-US" sz="1650" b="1" dirty="0">
                  <a:solidFill>
                    <a:srgbClr val="7030A0"/>
                  </a:solidFill>
                </a:rPr>
                <a:t>Helpline</a:t>
              </a:r>
              <a:endParaRPr lang="en-US" sz="1155" dirty="0">
                <a:solidFill>
                  <a:srgbClr val="7030A0"/>
                </a:solidFill>
              </a:endParaRPr>
            </a:p>
            <a:p>
              <a:pPr lvl="1" defTabSz="586740">
                <a:lnSpc>
                  <a:spcPct val="90000"/>
                </a:lnSpc>
                <a:spcBef>
                  <a:spcPts val="825"/>
                </a:spcBef>
                <a:defRPr sz="1400"/>
              </a:pPr>
              <a:r>
                <a:rPr lang="en-US" sz="1493" dirty="0"/>
                <a:t>Bilingual specialists provide support, guidance and resources</a:t>
              </a:r>
            </a:p>
            <a:p>
              <a:pPr lvl="1" defTabSz="586740">
                <a:lnSpc>
                  <a:spcPct val="90000"/>
                </a:lnSpc>
                <a:spcBef>
                  <a:spcPts val="825"/>
                </a:spcBef>
                <a:defRPr sz="1400"/>
              </a:pPr>
              <a:br>
                <a:rPr lang="en-US" sz="660" dirty="0"/>
              </a:br>
              <a:r>
                <a:rPr lang="en-US" sz="1493" dirty="0"/>
                <a:t>Personalized plan for your family</a:t>
              </a:r>
            </a:p>
            <a:p>
              <a:pPr lvl="1" defTabSz="586740">
                <a:lnSpc>
                  <a:spcPct val="90000"/>
                </a:lnSpc>
                <a:spcBef>
                  <a:spcPts val="825"/>
                </a:spcBef>
                <a:defRPr sz="1400"/>
              </a:pPr>
              <a:endParaRPr lang="en-US" sz="1155" dirty="0"/>
            </a:p>
          </p:txBody>
        </p:sp>
        <p:sp>
          <p:nvSpPr>
            <p:cNvPr id="474" name="Help &amp; Hope by Text…"/>
            <p:cNvSpPr txBox="1"/>
            <p:nvPr/>
          </p:nvSpPr>
          <p:spPr>
            <a:xfrm>
              <a:off x="4116558" y="2637635"/>
              <a:ext cx="1902633" cy="2224693"/>
            </a:xfrm>
            <a:prstGeom prst="rect">
              <a:avLst/>
            </a:prstGeom>
            <a:ln w="12700">
              <a:miter lim="400000"/>
            </a:ln>
            <a:extLst>
              <a:ext uri="{C572A759-6A51-4108-AA02-DFA0A04FC94B}">
                <ma14:wrappingTextBoxFlag xmlns="" xmlns:ma14="http://schemas.microsoft.com/office/mac/drawingml/2011/main" val="1"/>
              </a:ext>
            </a:extLst>
          </p:spPr>
          <p:txBody>
            <a:bodyPr lIns="117347" tIns="117347" rIns="117347" bIns="117347" anchor="t">
              <a:spAutoFit/>
            </a:bodyPr>
            <a:lstStyle>
              <a:lvl1pPr defTabSz="889000">
                <a:lnSpc>
                  <a:spcPct val="90000"/>
                </a:lnSpc>
                <a:spcBef>
                  <a:spcPts val="800"/>
                </a:spcBef>
                <a:defRPr sz="2000" b="1">
                  <a:solidFill>
                    <a:srgbClr val="772583"/>
                  </a:solidFill>
                </a:defRPr>
              </a:lvl1pPr>
              <a:lvl2pPr indent="0" defTabSz="711200">
                <a:lnSpc>
                  <a:spcPct val="90000"/>
                </a:lnSpc>
                <a:spcBef>
                  <a:spcPts val="1000"/>
                </a:spcBef>
                <a:defRPr sz="1400"/>
              </a:lvl2pPr>
            </a:lstStyle>
            <a:p>
              <a:r>
                <a:rPr sz="1650" dirty="0"/>
                <a:t>Help &amp; Hope by Text</a:t>
              </a:r>
            </a:p>
            <a:p>
              <a:r>
                <a:rPr lang="en-US" sz="1500" b="0" dirty="0">
                  <a:solidFill>
                    <a:schemeClr val="tx1"/>
                  </a:solidFill>
                </a:rPr>
                <a:t>Personalized and supportive messages sent straight to your mobile device</a:t>
              </a:r>
            </a:p>
          </p:txBody>
        </p:sp>
        <p:sp>
          <p:nvSpPr>
            <p:cNvPr id="475" name="E-Learning…"/>
            <p:cNvSpPr txBox="1"/>
            <p:nvPr/>
          </p:nvSpPr>
          <p:spPr>
            <a:xfrm>
              <a:off x="6037612" y="2637637"/>
              <a:ext cx="1902633" cy="3448838"/>
            </a:xfrm>
            <a:prstGeom prst="rect">
              <a:avLst/>
            </a:prstGeom>
            <a:ln w="12700">
              <a:miter lim="400000"/>
            </a:ln>
            <a:extLst>
              <a:ext uri="{C572A759-6A51-4108-AA02-DFA0A04FC94B}">
                <ma14:wrappingTextBoxFlag xmlns="" xmlns:ma14="http://schemas.microsoft.com/office/mac/drawingml/2011/main" val="1"/>
              </a:ext>
            </a:extLst>
          </p:spPr>
          <p:txBody>
            <a:bodyPr lIns="117347" tIns="117347" rIns="117347" bIns="117347">
              <a:noAutofit/>
            </a:bodyPr>
            <a:lstStyle/>
            <a:p>
              <a:pPr defTabSz="733425">
                <a:lnSpc>
                  <a:spcPct val="90000"/>
                </a:lnSpc>
                <a:spcBef>
                  <a:spcPts val="660"/>
                </a:spcBef>
                <a:defRPr sz="2000" b="1">
                  <a:solidFill>
                    <a:srgbClr val="772583"/>
                  </a:solidFill>
                </a:defRPr>
              </a:pPr>
              <a:r>
                <a:rPr lang="en-US" sz="1650" dirty="0"/>
                <a:t>E-Learning</a:t>
              </a:r>
            </a:p>
            <a:p>
              <a:pPr defTabSz="586740">
                <a:lnSpc>
                  <a:spcPct val="90000"/>
                </a:lnSpc>
                <a:spcBef>
                  <a:spcPts val="825"/>
                </a:spcBef>
                <a:defRPr sz="1400"/>
              </a:pPr>
              <a:r>
                <a:rPr lang="en-US" sz="1493" dirty="0"/>
                <a:t>Self-paced course addressing teen substance use</a:t>
              </a:r>
            </a:p>
            <a:p>
              <a:pPr defTabSz="586740">
                <a:lnSpc>
                  <a:spcPct val="90000"/>
                </a:lnSpc>
                <a:spcBef>
                  <a:spcPts val="825"/>
                </a:spcBef>
                <a:defRPr sz="1400"/>
              </a:pPr>
              <a:r>
                <a:rPr lang="en-US" sz="1493" dirty="0"/>
                <a:t>10 lessons strengthen parenting skills and offer tools and strategies</a:t>
              </a:r>
            </a:p>
          </p:txBody>
        </p:sp>
        <p:sp>
          <p:nvSpPr>
            <p:cNvPr id="7" name="Online Support Community…"/>
            <p:cNvSpPr txBox="1"/>
            <p:nvPr/>
          </p:nvSpPr>
          <p:spPr>
            <a:xfrm>
              <a:off x="9896168" y="2637635"/>
              <a:ext cx="1902633" cy="2844522"/>
            </a:xfrm>
            <a:prstGeom prst="rect">
              <a:avLst/>
            </a:prstGeom>
            <a:ln w="12700">
              <a:miter lim="400000"/>
            </a:ln>
            <a:extLst>
              <a:ext uri="{C572A759-6A51-4108-AA02-DFA0A04FC94B}">
                <ma14:wrappingTextBoxFlag xmlns="" xmlns:ma14="http://schemas.microsoft.com/office/mac/drawingml/2011/main" val="1"/>
              </a:ext>
            </a:extLst>
          </p:spPr>
          <p:txBody>
            <a:bodyPr lIns="117347" tIns="117347" rIns="117347" bIns="117347" anchor="t">
              <a:spAutoFit/>
            </a:bodyPr>
            <a:lstStyle/>
            <a:p>
              <a:pPr defTabSz="733425">
                <a:lnSpc>
                  <a:spcPct val="90000"/>
                </a:lnSpc>
                <a:spcBef>
                  <a:spcPts val="660"/>
                </a:spcBef>
                <a:defRPr sz="2000" b="1">
                  <a:solidFill>
                    <a:srgbClr val="772583"/>
                  </a:solidFill>
                </a:defRPr>
              </a:pPr>
              <a:r>
                <a:rPr sz="1650" dirty="0"/>
                <a:t>Online Support Community</a:t>
              </a:r>
              <a:endParaRPr lang="en-US" sz="1650" dirty="0"/>
            </a:p>
            <a:p>
              <a:pPr defTabSz="586740">
                <a:lnSpc>
                  <a:spcPct val="90000"/>
                </a:lnSpc>
                <a:spcBef>
                  <a:spcPts val="825"/>
                </a:spcBef>
                <a:defRPr sz="1400"/>
              </a:pPr>
              <a:r>
                <a:rPr lang="en-US" sz="1493" dirty="0"/>
                <a:t>Live online gatherings hosted by Peer Parent Coaches</a:t>
              </a:r>
            </a:p>
            <a:p>
              <a:pPr defTabSz="586740">
                <a:lnSpc>
                  <a:spcPct val="90000"/>
                </a:lnSpc>
                <a:spcBef>
                  <a:spcPts val="825"/>
                </a:spcBef>
                <a:defRPr sz="1400"/>
              </a:pPr>
              <a:r>
                <a:rPr sz="1493" dirty="0"/>
                <a:t>Opportunity to </a:t>
              </a:r>
              <a:br>
                <a:rPr sz="1493" dirty="0"/>
              </a:br>
              <a:r>
                <a:rPr sz="1493" dirty="0"/>
                <a:t>find support and connection</a:t>
              </a:r>
            </a:p>
          </p:txBody>
        </p:sp>
        <p:sp>
          <p:nvSpPr>
            <p:cNvPr id="8" name="Peer Parent Coaching…"/>
            <p:cNvSpPr txBox="1"/>
            <p:nvPr/>
          </p:nvSpPr>
          <p:spPr>
            <a:xfrm>
              <a:off x="7976102" y="2637637"/>
              <a:ext cx="1902633" cy="3539427"/>
            </a:xfrm>
            <a:prstGeom prst="rect">
              <a:avLst/>
            </a:prstGeom>
            <a:ln w="12700">
              <a:miter lim="400000"/>
            </a:ln>
            <a:extLst>
              <a:ext uri="{C572A759-6A51-4108-AA02-DFA0A04FC94B}">
                <ma14:wrappingTextBoxFlag xmlns="" xmlns:ma14="http://schemas.microsoft.com/office/mac/drawingml/2011/main" val="1"/>
              </a:ext>
            </a:extLst>
          </p:spPr>
          <p:txBody>
            <a:bodyPr lIns="117347" tIns="117347" rIns="117347" bIns="117347" anchor="t">
              <a:spAutoFit/>
            </a:bodyPr>
            <a:lstStyle/>
            <a:p>
              <a:pPr defTabSz="733425">
                <a:lnSpc>
                  <a:spcPct val="90000"/>
                </a:lnSpc>
                <a:spcBef>
                  <a:spcPts val="660"/>
                </a:spcBef>
                <a:defRPr sz="2000" b="1">
                  <a:solidFill>
                    <a:srgbClr val="772583"/>
                  </a:solidFill>
                </a:defRPr>
              </a:pPr>
              <a:r>
                <a:rPr sz="1650" dirty="0"/>
                <a:t>Peer Parent Coaching</a:t>
              </a:r>
              <a:endParaRPr lang="en-US" sz="1650" dirty="0"/>
            </a:p>
            <a:p>
              <a:pPr defTabSz="733425">
                <a:lnSpc>
                  <a:spcPct val="90000"/>
                </a:lnSpc>
                <a:spcBef>
                  <a:spcPts val="660"/>
                </a:spcBef>
                <a:defRPr sz="2000" b="1">
                  <a:solidFill>
                    <a:srgbClr val="772583"/>
                  </a:solidFill>
                </a:defRPr>
              </a:pPr>
              <a:endParaRPr sz="495" dirty="0"/>
            </a:p>
            <a:p>
              <a:r>
                <a:rPr lang="en-US" sz="1493" dirty="0"/>
                <a:t>Work one-on-one with a peer parent coach who has "been there" and  can relate to your family's experience with substance use</a:t>
              </a:r>
            </a:p>
          </p:txBody>
        </p:sp>
        <p:grpSp>
          <p:nvGrpSpPr>
            <p:cNvPr id="480" name="Group"/>
            <p:cNvGrpSpPr/>
            <p:nvPr/>
          </p:nvGrpSpPr>
          <p:grpSpPr>
            <a:xfrm>
              <a:off x="486836" y="780774"/>
              <a:ext cx="1607643" cy="1607644"/>
              <a:chOff x="221577" y="-1"/>
              <a:chExt cx="1607642" cy="1607642"/>
            </a:xfrm>
          </p:grpSpPr>
          <p:sp>
            <p:nvSpPr>
              <p:cNvPr id="478" name="Circle"/>
              <p:cNvSpPr/>
              <p:nvPr/>
            </p:nvSpPr>
            <p:spPr>
              <a:xfrm>
                <a:off x="221577" y="-1"/>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79" name="Image" descr="Image"/>
              <p:cNvPicPr>
                <a:picLocks noChangeAspect="1"/>
              </p:cNvPicPr>
              <p:nvPr/>
            </p:nvPicPr>
            <p:blipFill>
              <a:blip r:embed="rId3"/>
              <a:stretch>
                <a:fillRect/>
              </a:stretch>
            </p:blipFill>
            <p:spPr>
              <a:xfrm>
                <a:off x="644379" y="454404"/>
                <a:ext cx="646294" cy="658074"/>
              </a:xfrm>
              <a:prstGeom prst="rect">
                <a:avLst/>
              </a:prstGeom>
              <a:ln w="12700" cap="flat">
                <a:noFill/>
                <a:miter lim="400000"/>
              </a:ln>
              <a:effectLst/>
            </p:spPr>
          </p:pic>
        </p:grpSp>
        <p:grpSp>
          <p:nvGrpSpPr>
            <p:cNvPr id="483" name="Group"/>
            <p:cNvGrpSpPr/>
            <p:nvPr/>
          </p:nvGrpSpPr>
          <p:grpSpPr>
            <a:xfrm>
              <a:off x="2284559" y="780775"/>
              <a:ext cx="1607642" cy="1607643"/>
              <a:chOff x="0" y="0"/>
              <a:chExt cx="1607641" cy="1607641"/>
            </a:xfrm>
          </p:grpSpPr>
          <p:sp>
            <p:nvSpPr>
              <p:cNvPr id="481" name="Circle"/>
              <p:cNvSpPr/>
              <p:nvPr/>
            </p:nvSpPr>
            <p:spPr>
              <a:xfrm>
                <a:off x="0" y="0"/>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82" name="Image" descr="Image"/>
              <p:cNvPicPr>
                <a:picLocks noChangeAspect="1"/>
              </p:cNvPicPr>
              <p:nvPr/>
            </p:nvPicPr>
            <p:blipFill>
              <a:blip r:embed="rId4"/>
              <a:stretch>
                <a:fillRect/>
              </a:stretch>
            </p:blipFill>
            <p:spPr>
              <a:xfrm>
                <a:off x="377226" y="474784"/>
                <a:ext cx="789689" cy="658074"/>
              </a:xfrm>
              <a:prstGeom prst="rect">
                <a:avLst/>
              </a:prstGeom>
              <a:ln w="12700" cap="flat">
                <a:noFill/>
                <a:miter lim="400000"/>
              </a:ln>
              <a:effectLst/>
            </p:spPr>
          </p:pic>
        </p:grpSp>
        <p:grpSp>
          <p:nvGrpSpPr>
            <p:cNvPr id="486" name="Group"/>
            <p:cNvGrpSpPr/>
            <p:nvPr/>
          </p:nvGrpSpPr>
          <p:grpSpPr>
            <a:xfrm>
              <a:off x="4240359" y="780775"/>
              <a:ext cx="1607642" cy="1607643"/>
              <a:chOff x="0" y="0"/>
              <a:chExt cx="1607641" cy="1607641"/>
            </a:xfrm>
          </p:grpSpPr>
          <p:sp>
            <p:nvSpPr>
              <p:cNvPr id="484" name="Circle"/>
              <p:cNvSpPr/>
              <p:nvPr/>
            </p:nvSpPr>
            <p:spPr>
              <a:xfrm>
                <a:off x="0" y="0"/>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85" name="Image" descr="Image"/>
              <p:cNvPicPr>
                <a:picLocks noChangeAspect="1"/>
              </p:cNvPicPr>
              <p:nvPr/>
            </p:nvPicPr>
            <p:blipFill>
              <a:blip r:embed="rId5"/>
              <a:stretch>
                <a:fillRect/>
              </a:stretch>
            </p:blipFill>
            <p:spPr>
              <a:xfrm>
                <a:off x="408976" y="419726"/>
                <a:ext cx="789689" cy="768190"/>
              </a:xfrm>
              <a:prstGeom prst="rect">
                <a:avLst/>
              </a:prstGeom>
              <a:ln w="12700" cap="flat">
                <a:noFill/>
                <a:miter lim="400000"/>
              </a:ln>
              <a:effectLst/>
            </p:spPr>
          </p:pic>
        </p:grpSp>
        <p:grpSp>
          <p:nvGrpSpPr>
            <p:cNvPr id="489" name="Group"/>
            <p:cNvGrpSpPr/>
            <p:nvPr/>
          </p:nvGrpSpPr>
          <p:grpSpPr>
            <a:xfrm>
              <a:off x="6132659" y="780775"/>
              <a:ext cx="1607642" cy="1607643"/>
              <a:chOff x="0" y="0"/>
              <a:chExt cx="1607641" cy="1607641"/>
            </a:xfrm>
          </p:grpSpPr>
          <p:sp>
            <p:nvSpPr>
              <p:cNvPr id="487" name="Circle"/>
              <p:cNvSpPr/>
              <p:nvPr/>
            </p:nvSpPr>
            <p:spPr>
              <a:xfrm>
                <a:off x="0" y="0"/>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88" name="Image" descr="Image"/>
              <p:cNvPicPr>
                <a:picLocks noChangeAspect="1"/>
              </p:cNvPicPr>
              <p:nvPr/>
            </p:nvPicPr>
            <p:blipFill>
              <a:blip r:embed="rId6"/>
              <a:stretch>
                <a:fillRect/>
              </a:stretch>
            </p:blipFill>
            <p:spPr>
              <a:xfrm>
                <a:off x="319405" y="454404"/>
                <a:ext cx="879931" cy="698833"/>
              </a:xfrm>
              <a:prstGeom prst="rect">
                <a:avLst/>
              </a:prstGeom>
              <a:ln w="12700" cap="flat">
                <a:noFill/>
                <a:miter lim="400000"/>
              </a:ln>
              <a:effectLst/>
            </p:spPr>
          </p:pic>
        </p:grpSp>
        <p:grpSp>
          <p:nvGrpSpPr>
            <p:cNvPr id="492" name="Group"/>
            <p:cNvGrpSpPr/>
            <p:nvPr/>
          </p:nvGrpSpPr>
          <p:grpSpPr>
            <a:xfrm>
              <a:off x="9916837" y="780775"/>
              <a:ext cx="1607643" cy="1607643"/>
              <a:chOff x="0" y="0"/>
              <a:chExt cx="1607641" cy="1607641"/>
            </a:xfrm>
          </p:grpSpPr>
          <p:sp>
            <p:nvSpPr>
              <p:cNvPr id="490" name="Circle"/>
              <p:cNvSpPr/>
              <p:nvPr/>
            </p:nvSpPr>
            <p:spPr>
              <a:xfrm>
                <a:off x="0" y="0"/>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91" name="Image" descr="Image"/>
              <p:cNvPicPr>
                <a:picLocks noChangeAspect="1"/>
              </p:cNvPicPr>
              <p:nvPr/>
            </p:nvPicPr>
            <p:blipFill>
              <a:blip r:embed="rId7"/>
              <a:stretch>
                <a:fillRect/>
              </a:stretch>
            </p:blipFill>
            <p:spPr>
              <a:xfrm>
                <a:off x="374325" y="454404"/>
                <a:ext cx="858990" cy="698833"/>
              </a:xfrm>
              <a:prstGeom prst="rect">
                <a:avLst/>
              </a:prstGeom>
              <a:ln w="12700" cap="flat">
                <a:noFill/>
                <a:miter lim="400000"/>
              </a:ln>
              <a:effectLst/>
            </p:spPr>
          </p:pic>
        </p:grpSp>
        <p:grpSp>
          <p:nvGrpSpPr>
            <p:cNvPr id="495" name="Group"/>
            <p:cNvGrpSpPr/>
            <p:nvPr/>
          </p:nvGrpSpPr>
          <p:grpSpPr>
            <a:xfrm>
              <a:off x="8059707" y="780776"/>
              <a:ext cx="1607644" cy="1607644"/>
              <a:chOff x="0" y="0"/>
              <a:chExt cx="1607642" cy="1607642"/>
            </a:xfrm>
          </p:grpSpPr>
          <p:sp>
            <p:nvSpPr>
              <p:cNvPr id="493" name="Circle"/>
              <p:cNvSpPr/>
              <p:nvPr/>
            </p:nvSpPr>
            <p:spPr>
              <a:xfrm>
                <a:off x="0" y="0"/>
                <a:ext cx="1607642" cy="1607642"/>
              </a:xfrm>
              <a:prstGeom prst="ellipse">
                <a:avLst/>
              </a:prstGeom>
              <a:solidFill>
                <a:srgbClr val="772583"/>
              </a:solidFill>
              <a:ln w="12700" cap="flat">
                <a:noFill/>
                <a:miter lim="400000"/>
              </a:ln>
              <a:effectLst/>
            </p:spPr>
            <p:txBody>
              <a:bodyPr wrap="square" lIns="37718" tIns="37718" rIns="37718" bIns="37718" numCol="1" anchor="ctr">
                <a:noAutofit/>
              </a:bodyPr>
              <a:lstStyle/>
              <a:p>
                <a:endParaRPr sz="1485"/>
              </a:p>
            </p:txBody>
          </p:sp>
          <p:pic>
            <p:nvPicPr>
              <p:cNvPr id="494" name="Image" descr="Image"/>
              <p:cNvPicPr>
                <a:picLocks noChangeAspect="1"/>
              </p:cNvPicPr>
              <p:nvPr/>
            </p:nvPicPr>
            <p:blipFill>
              <a:blip r:embed="rId8"/>
              <a:stretch>
                <a:fillRect/>
              </a:stretch>
            </p:blipFill>
            <p:spPr>
              <a:xfrm>
                <a:off x="465926" y="341607"/>
                <a:ext cx="646294" cy="791250"/>
              </a:xfrm>
              <a:prstGeom prst="rect">
                <a:avLst/>
              </a:prstGeom>
              <a:ln w="12700" cap="flat">
                <a:noFill/>
                <a:miter lim="400000"/>
              </a:ln>
              <a:effectLst/>
            </p:spPr>
          </p:pic>
        </p:grpSp>
        <p:sp>
          <p:nvSpPr>
            <p:cNvPr id="3" name="TextBox 2"/>
            <p:cNvSpPr txBox="1"/>
            <p:nvPr/>
          </p:nvSpPr>
          <p:spPr>
            <a:xfrm>
              <a:off x="2313146" y="2637637"/>
              <a:ext cx="1814050" cy="2829491"/>
            </a:xfrm>
            <a:prstGeom prst="rect">
              <a:avLst/>
            </a:prstGeom>
            <a:noFill/>
            <a:ln w="12700" cap="flat">
              <a:noFill/>
              <a:miter lim="400000"/>
            </a:ln>
            <a:effectLst/>
            <a:sp3d/>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37718" tIns="37718" rIns="37718" bIns="37718" numCol="1" spcCol="38100" rtlCol="0" anchor="t">
              <a:noAutofit/>
            </a:bodyPr>
            <a:lstStyle/>
            <a:p>
              <a:pPr defTabSz="733425">
                <a:lnSpc>
                  <a:spcPct val="90000"/>
                </a:lnSpc>
                <a:spcBef>
                  <a:spcPts val="660"/>
                </a:spcBef>
                <a:defRPr sz="2000" b="1">
                  <a:solidFill>
                    <a:srgbClr val="772583"/>
                  </a:solidFill>
                </a:defRPr>
              </a:pPr>
              <a:r>
                <a:rPr lang="en-US" sz="1650" dirty="0"/>
                <a:t>Drugfree.org</a:t>
              </a:r>
            </a:p>
            <a:p>
              <a:pPr defTabSz="586740">
                <a:lnSpc>
                  <a:spcPct val="90000"/>
                </a:lnSpc>
                <a:spcBef>
                  <a:spcPts val="660"/>
                </a:spcBef>
                <a:defRPr sz="1400"/>
              </a:pPr>
              <a:r>
                <a:rPr lang="en-US" sz="1493" dirty="0"/>
                <a:t>Science-based </a:t>
              </a:r>
            </a:p>
            <a:p>
              <a:pPr defTabSz="586740">
                <a:lnSpc>
                  <a:spcPct val="90000"/>
                </a:lnSpc>
                <a:defRPr sz="1400"/>
              </a:pPr>
              <a:r>
                <a:rPr lang="en-US" sz="1493" dirty="0"/>
                <a:t>information and resources to help you and your family  </a:t>
              </a:r>
            </a:p>
            <a:p>
              <a:pPr defTabSz="586740">
                <a:lnSpc>
                  <a:spcPct val="90000"/>
                </a:lnSpc>
                <a:spcBef>
                  <a:spcPts val="660"/>
                </a:spcBef>
                <a:defRPr sz="1400"/>
              </a:pPr>
              <a:endParaRPr lang="en-US" sz="660"/>
            </a:p>
            <a:p>
              <a:pPr defTabSz="586740">
                <a:lnSpc>
                  <a:spcPct val="90000"/>
                </a:lnSpc>
                <a:defRPr sz="1400"/>
              </a:pPr>
              <a:r>
                <a:rPr lang="en-US" sz="1493" dirty="0"/>
                <a:t>Guides, e-books, videos and more</a:t>
              </a:r>
            </a:p>
            <a:p>
              <a:pPr defTabSz="754380" hangingPunct="0"/>
              <a:endParaRPr lang="en-US" sz="1485">
                <a:solidFill>
                  <a:srgbClr val="000000"/>
                </a:solidFill>
                <a:latin typeface="Arial"/>
                <a:ea typeface="Arial"/>
                <a:cs typeface="Arial"/>
                <a:sym typeface="Arial"/>
              </a:endParaRPr>
            </a:p>
          </p:txBody>
        </p:sp>
      </p:grpSp>
      <p:sp>
        <p:nvSpPr>
          <p:cNvPr id="34" name="Title 1">
            <a:extLst>
              <a:ext uri="{FF2B5EF4-FFF2-40B4-BE49-F238E27FC236}">
                <a16:creationId xmlns:a16="http://schemas.microsoft.com/office/drawing/2014/main" id="{D6842690-86D7-48EA-82B4-68370D503C93}"/>
              </a:ext>
            </a:extLst>
          </p:cNvPr>
          <p:cNvSpPr>
            <a:spLocks noGrp="1"/>
          </p:cNvSpPr>
          <p:nvPr>
            <p:ph type="title"/>
          </p:nvPr>
        </p:nvSpPr>
        <p:spPr>
          <a:xfrm>
            <a:off x="842390" y="605535"/>
            <a:ext cx="8373618" cy="355482"/>
          </a:xfrm>
        </p:spPr>
        <p:txBody>
          <a:bodyPr/>
          <a:lstStyle/>
          <a:p>
            <a:r>
              <a:rPr lang="en-US" dirty="0">
                <a:solidFill>
                  <a:schemeClr val="tx1">
                    <a:lumMod val="65000"/>
                    <a:lumOff val="35000"/>
                  </a:schemeClr>
                </a:solidFill>
                <a:latin typeface="+mn-lt"/>
              </a:rPr>
              <a:t>Partnership Consumer Programs</a:t>
            </a:r>
          </a:p>
        </p:txBody>
      </p:sp>
      <p:sp>
        <p:nvSpPr>
          <p:cNvPr id="5" name="TextBox 4">
            <a:extLst>
              <a:ext uri="{FF2B5EF4-FFF2-40B4-BE49-F238E27FC236}">
                <a16:creationId xmlns:a16="http://schemas.microsoft.com/office/drawing/2014/main" id="{0DBB2678-A923-4B57-AC55-8E96F5D957BF}"/>
              </a:ext>
            </a:extLst>
          </p:cNvPr>
          <p:cNvSpPr txBox="1"/>
          <p:nvPr/>
        </p:nvSpPr>
        <p:spPr>
          <a:xfrm>
            <a:off x="533399" y="6432497"/>
            <a:ext cx="8816203" cy="369332"/>
          </a:xfrm>
          <a:prstGeom prst="rect">
            <a:avLst/>
          </a:prstGeom>
          <a:noFill/>
        </p:spPr>
        <p:txBody>
          <a:bodyPr wrap="square" rtlCol="0">
            <a:spAutoFit/>
          </a:bodyPr>
          <a:lstStyle/>
          <a:p>
            <a:r>
              <a:rPr lang="en-US" dirty="0"/>
              <a:t>*Note: Does not include our provider training technical assistance programming for families</a:t>
            </a:r>
          </a:p>
        </p:txBody>
      </p:sp>
    </p:spTree>
    <p:extLst>
      <p:ext uri="{BB962C8B-B14F-4D97-AF65-F5344CB8AC3E}">
        <p14:creationId xmlns:p14="http://schemas.microsoft.com/office/powerpoint/2010/main" val="247393507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7" name="Shape 207"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p:nvPr/>
        </p:nvSpPr>
        <p:spPr>
          <a:xfrm>
            <a:off x="4993838" y="938093"/>
            <a:ext cx="251460" cy="251460"/>
          </a:xfrm>
          <a:prstGeom prst="rect">
            <a:avLst/>
          </a:prstGeom>
          <a:noFill/>
          <a:ln>
            <a:noFill/>
          </a:ln>
        </p:spPr>
        <p:txBody>
          <a:bodyPr lIns="75426" tIns="37703" rIns="75426" bIns="37703" anchor="t" anchorCtr="0">
            <a:noAutofit/>
          </a:bodyPr>
          <a:lstStyle/>
          <a:p>
            <a:pPr algn="ctr" fontAlgn="base" hangingPunct="1">
              <a:defRPr/>
            </a:pPr>
            <a:endParaRPr sz="1485" dirty="0">
              <a:solidFill>
                <a:srgbClr val="004A97"/>
              </a:solidFill>
              <a:latin typeface="Verdana"/>
              <a:ea typeface="Verdana"/>
              <a:cs typeface="Verdana"/>
              <a:sym typeface="Verdana"/>
            </a:endParaRPr>
          </a:p>
        </p:txBody>
      </p:sp>
      <p:sp>
        <p:nvSpPr>
          <p:cNvPr id="208" name="Shape 208" descr="data:image/png;base64,iVBORw0KGgoAAAANSUhEUgAAAOEAAADgCAMAAADCMfHtAAAAh1BMVEX///8AAAC7u7v6+vp+fn6Wlpb29vaLi4ve3t7r6+vT09PFxcX39/ekpKTs7OyZmZm1tbWurq5ZWVmEhIR1dXWmpqbk5OTMzMwSEhKPj48oKCjY2NhkZGTGxsYjIyO/v785OTlOTk5BQUEbGxttbW1WVlYzMzM+Pj4LCwtISEgmJiYuLi5fX1/CQbGqAAAO/0lEQVR4nO1d11bjOhS1EyZACCW0AAMplMzMDf//fRc7tqNyqnScsGbNfqNY0ral0yUVxT/8wz/8wz/sH5PHHzWmxWQyPPRgesB4Vbq4Of/bSJ6VIebnhx6TKW4jgl+4/nnoYdnhBCL4hatDD8wMCMG/h+I5yrAcHHpsNsAJluVfIVLHFMPloUdngUuKYTk79PAMsCQZHu95NKOrt/n87fnKUMhdvJEM53Y9CTBb73o2k3LkMizLR6t+JJh5Xb+PbFr9SRJ8MupFhrXf+ZtNq0ckw31qi0kkES5N2v2kCN6YdCEEINRNZhDJ8IdFD0JMAJF3ZNHw9Xdh+AH0/2TR8PSbMIQl3r1By6S22KOugCWeheKnGG4uDDqQYfgbHMEfg6YphnsUpcgw1pP8pmdw0zVMRJkMP5AhGIRSRg/f4htiQ7AIFhHe0/6W4R02hGeDxomFaCGrZXjFhvBu0TqkamusLFoXARcGJmNAvYv9+ffH+DwyWSnIG7TQRUJscIY2jvAJaH6/mLQtAaWxjOQ5KE/35/zeEAwtAkWjyxNI2OxPzhS/CIYGjv5oDje9v8TMgCBYlvntP8aNVnH+/a1C8hOW5V1u89ASvCkWFiMXYkESzFb6sLn0fGozeAEmx38Yhnnr5QJZhPPb6f0+4mxjMDkbDianA8KxKJeD8Xg865UnE45ucZvW+sli8SJofbMZ27JysZIx/Ehp+0rWdo0Ta2ItKFvGRYKBfP+sINgfRcLgdvGQYF2x4itAT44inTPpkBDcp+xAEBaeNgSZpLk70SovNGSAo6eqjAtp/8c6N1FPsFz2QhCyGDFo1mLCJ+zJHaZLCHxoUhhkLgZFD6U1Qn3fQCHtkgiWpb3ix6LAMOTODu2N4fhlbb8Ndf3L1f4qkaG506981WInSjf5PUxtGSoEaQWxcaqb/D5sTRsihAhBXBaiNdhc2JYP0cVYMYSOMFYtK4NN+ccW99rOhfa/0JzHYJiNkrpOHYSR05xJWsGOoVrkyYSp2NTFYBeEIwt5QIgmEF3jJcCDGUM0qYdC5ENlM7TL7esZirrOJmhnn+odAEnITRN/wvBqxBBNbOMQtPpuwNAoo5GimAUpDAuCRhojhSG/F0sY2+JgUt2eZFyxrZJ1iApYeIr9MFwZMcxO6aUyZP03Kg+jwfJQDDk5LknEyGBggCcx5CyqeKdoKgys0zQ3jul4zbcgxOZQDJmYptapJpAfz0hjuCTbzIhBRcjPYyQGG8hXK0mZS5GUlU1iGJjSVLBmaDhJDaap1AkY+WkWytFXR376ZSh1Ak59Y/qTaNJykkqMYAbS4ZwG85l4tSaeU4fs6mQ5Qz+ig7/aiSnB1BKXJIaeS4SHMohd9zxeon1l2WkaBUM/4IEG99PyolvMi4vIaM80TYfSwG3F0PuIqOuWQbDKV0QJnUyG4sBtHUJ00+HYbrOsSfoAbK3ZK8PRaveLX0iLymSdj2obYrgS98rQU+ZIizkEays0nAT7ZeiuWti/yHMNqzZDK2tfDC9CgkgoQ13n5eE/gGHmXoWRtO9qv0UQPAYbfAKePRIXKM4Bhpk7PcSv/CbuGmoPtLpPxbkRiGFm0FSeqY0cd9CcglyV52Il7uXnARlGQV5QAkBcThQMz2KVvzeGIUDTG5qkz5oA8VmsDw/FEK4HgaL595oc5VksqzIZplogT6BZOgQk6Se+1wJm+J8tw4TsYQ1YGUJBn3tVJmoWmwyZDBMJIgU9gO6pCrcVDN/j6peDMMTqI4F/reqLFBHLP0VkHRyEIdIYUPVc195rsonxNDgEQyxrAYjMer3qdpXYMtRUeLMEgde1qadzXvAtzy5NYYhmZYDJuBW5+rIrF3llNQkhBzztFId8tnnG0yyCZd6xKpCvk0oQKHK8y2V483jBuIcni7OzBeEkGxKEzKPtHzLKFGl2RbFoDgz6jcXF1DkUSq7FGafG8Mko4qNrMQbugUhwAZW6+ow4sAoI0DR/yQhskMXQgRD5gMwQtaIiJHcsMFvbNaceWk6wBKUufOxVUo/xYutOYcgprsFTwIAaWEr+iQNaPRtP0vYTKvfkBMDy+GAILbRFhnK3rQOaVIvcsJ0Hqe/FRZSofPycThdwuUcYh0/ZHogJt/hAhu4/MwukngKNTx5lGyizFGMKE26RRph3nzBnd1CFMKY3Ihr0tVlSQQFSoxTLmd10zkpGVYgs/eB+BQe+NkthiGn8eMLv/pYgSj/GtxWOVvVPwNE4WE1SoM1mrT+3kVodqMKPWDgSSc2vLK/9Z4FukQRQKOrbN3ElszrmaFlpvIXR+WMOw2aGA7s6weLAZfBPzalG1+dCyxGvKo3Em/suchi2D8dqGPyIoV/QuL8/pLZx+IY6kJ9QvXOsdOsvzsNftIDOCwoNoEmzeNZShqgZHGlfV2smFbV3OwBb0yUyiIFvGIXhu8UnLTk5QwjG4VDXI01iuDNkWqUd7nrEol4OdgJeGrJFI1DDQOV5x3ckMdxp+S7WGixFIDoRjm/3F6lqpEqfPfvIe5kpDNc7d3Y3tOm1G9AA1mEwPicObcHQ9QH9rI2W3XVgajslVk+OrCS8tQbOPJYyJDZaeQLTXw9ahqFM8ebA7Y5jGAh9DUNWzt+EsSLiXMGhq38DkXby8/n9C2KGUUmgr2w/f4K//4iPPPcYiqLS+CaLYbul/+7mGDsmKJ1hqFCXr68fL2eL02J41YqbZ6go23FBClnABmW4i2d96ZOhPC0lZIh5efP5po3CzJ/eHt6vQotmZcXQCfhiGjOPodyRPfJeb7NSb7MZOuZCTwzlHuYG6HNaOzoSowZh6EopQp/kMFSc3LF2n9tKl3HtmYiMGnjojtSmNnxlMFRlBRyduQ3yNdEpyT4exPB2phB1Tm0Gw9mxaqdYN5G2dumtnCHi/zYML7+mxO9+GBbKWM/C6/I0m+F2gs+Hz/RRBHkMixfNKTpbio255w0ziWHRNHpNG66ZDHX5nSpg1hjenRG4SmdYW0+DL0efPC5aHDVFJ4ImWPA6axVgN2rBpgQs3F2/3MXXRCc3lorLy/CpPtJsqGpdki6IRZ8DXQPbYFE7Jq/FPX0giAHDpOBy96zgSDOs29qx+M3Vm5sw1O8H3QWnBNUEaLe15U0YbIYM1cdROE4VH3tHex2uSn4DlhFD7R5jJ4DFpqIpdV5RZPZ6ilPdXAmUiqIr3llZTO7lfGUPORPngajdqTU0pR3e6+L+mT4jbskd0iHe2MHuINHoRU+Hcyo58xQ8OUOuykuRU156Go6b39+GoWJnVZA+Zv47j6Bi+XAMFaLGlw3c5Q+5x/2ITS62FpEoVbhZuT+t/ee4UtNeGF4Bv2UZErbbo9dNEHzrmyEYkn0B5i5fT0oxLEbVJ36//EKo3xirNvs2JNAuXAD2MM8QjwxWGf/hHAkYMTt3shmCKn8B8Ob3jOLprLqmYbSGq2Bpgn19Q4C34EpStOKQHCXDMP8kSihyPShW0e8E18qiH5E0HRmG+ddOQd7FAOAtuTgXifPTVgnDMP9YMUhTD4DlL2E4gnTiA3N6FcMw/14mmGHs0oquBp4AeXzutHiGocHRcMBOwAHEW9QYUKLOnfNCV0RnnxJTgGosnSEwTbmLKWiNb3H/C+AUDCBvT9IWeETMhp6ntNVmcRwsYNsPitNo7kguKcG2UZB7pEiGJlejgAzjkjGJI4o6KskMba4+j+N5A2DuChjiGUUy5EcxtLkpNBZmA+DLCpwYImBABcwIghZHwRZQ+gdiKNiNR+0yIF4QHtFc4w+pEJuT0CwVzBcqvEx8RNwnMbvZBmIYZr2w05nIdhzM8TmALl+7q90jLTaIs16C3uhYFLGksNIvu8teI3kNMBRYT7TqnuNTDlOjdlcuSxgKblticiDESkTOHe2XYWiPC07zpAlS8xwO2prdMwEyDL0nyZmzDENCMsI5Dwu3AmcYSg3BcaVsGot4FixaMbwbFGAY/koQLWErxwkbE1rC67wd/x6i/NYgVCASE5+tOSB2nEPPGk7SeH5FsTaJH8ofH4o/C1m0lne7R1uCo3gpV/BQgd/cSzwMFA5ZXvIWMbwM0p2iK5D4oy6IY85jo31pw22LiOFrUK0mORZZkAMmbqeIY3u299dzQ5PELPMYxkOQLAwxuCwsVdHSQVC+dU08HlrfdneDVeCqIUTXyApK8ChRE43BiNsWXBZW1EgchfoIPOIpNdlDnW950yL7DYUW8OglcBGm3pt7pxdz6Abb3nnKFPsoMgcLN2535xq3XFgw1PnGt7qSBHX3rDkPXjo/sFfchwxtL3WljznRKabusdvZfXE2bicuezFNyDCZDAiaoS6BF3yETv5wVuYBGSrP1uue23p33RLnoiAHZCi/DrtGlyvbMuzCrpS2r3A4hktlW50fHDCcMxL5cAy1BnAXGWxiEP8FP2MIGdreVU8xVEf02gcbcd8lhRmFGF6hYqwPcedVn79rn2wC1p3nz4QJwg0N+VdmecBjuUo547TV+JTdrGV8zDCrY5V2aoBuz0q4TaY1cptAUvdtGIahbSzy2ORAC4UTLPyAYTdrlQxt/UPcP0/Ib4UMWwX5RMus0L00Zogn4PXJkZBhF7ajrb+wY2OGYD1aDf3lYyHDLmJPMozesTFD/HgKvVpqGXbrrhWuJEPq3DUT4JVX6qZahp0N08a5SIbRK86+1y3ABNX56gRQxLC1x0iGUb/5RZcB0I8oirO5aBjuTsCXMIwCwobZ0QaoaZrK0PGWbnmGQbD1j12Nwg4LpCYtlaGjScdKhsfmM7QBXBGRug4d7+dEx9CuPiEEWJWmzzQ3DF2TfVs0TrnADsP8W2pxrAJ2b9cpLsyWoVdCtRVjVE7XYWhTbwkjdGD0nlOFH/GXaBYi8REdhtlXuBJISfzGuIyfbQJuxEd0ouP9LcMiSjWnMBz92aaCPberHT8R8+lWiEXlOo4gf5EQWJ+1qe6l+9t2Kw3xETuVb1hEA8FLHsGXY1FwM62xLC0l+UN2U3wmPIWhjpR4sRB3qO2ODvIcmbvNcrlc9LoKK7iDVItSb4q7s62N1fQ+fAEmu91n3FaXGN3BWM/vU38NL6ojGi+/A8EvTBt3H77BjcTspsLjyGAvVr+4Ov+CbTVLH/gfC9vFZNK7wEYAAAAASUVORK5CYII="/>
          <p:cNvSpPr/>
          <p:nvPr/>
        </p:nvSpPr>
        <p:spPr>
          <a:xfrm>
            <a:off x="5119568" y="1063822"/>
            <a:ext cx="251460" cy="251460"/>
          </a:xfrm>
          <a:prstGeom prst="rect">
            <a:avLst/>
          </a:prstGeom>
          <a:noFill/>
          <a:ln>
            <a:noFill/>
          </a:ln>
        </p:spPr>
        <p:txBody>
          <a:bodyPr lIns="75426" tIns="37703" rIns="75426" bIns="37703" anchor="t" anchorCtr="0">
            <a:noAutofit/>
          </a:bodyPr>
          <a:lstStyle/>
          <a:p>
            <a:pPr algn="ctr" fontAlgn="base" hangingPunct="1">
              <a:defRPr/>
            </a:pPr>
            <a:endParaRPr sz="1485" dirty="0">
              <a:solidFill>
                <a:srgbClr val="004A97"/>
              </a:solidFill>
              <a:latin typeface="Verdana"/>
              <a:ea typeface="Verdana"/>
              <a:cs typeface="Verdana"/>
              <a:sym typeface="Verdana"/>
            </a:endParaRPr>
          </a:p>
        </p:txBody>
      </p:sp>
      <p:sp>
        <p:nvSpPr>
          <p:cNvPr id="29" name="Title 1"/>
          <p:cNvSpPr txBox="1">
            <a:spLocks/>
          </p:cNvSpPr>
          <p:nvPr/>
        </p:nvSpPr>
        <p:spPr>
          <a:xfrm>
            <a:off x="561092" y="1183564"/>
            <a:ext cx="7179544" cy="514894"/>
          </a:xfrm>
          <a:prstGeom prst="rect">
            <a:avLst/>
          </a:prstGeom>
        </p:spPr>
        <p:txBody>
          <a:bodyPr/>
          <a:lstStyle>
            <a:lvl1pPr algn="l" rtl="0" eaLnBrk="1" fontAlgn="base" hangingPunct="1">
              <a:spcBef>
                <a:spcPct val="0"/>
              </a:spcBef>
              <a:spcAft>
                <a:spcPct val="0"/>
              </a:spcAft>
              <a:defRPr sz="32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569BBE"/>
                </a:solidFill>
                <a:latin typeface="Arial" charset="0"/>
                <a:cs typeface="Arial" charset="0"/>
              </a:defRPr>
            </a:lvl2pPr>
            <a:lvl3pPr algn="ctr" rtl="0" eaLnBrk="1" fontAlgn="base" hangingPunct="1">
              <a:spcBef>
                <a:spcPct val="0"/>
              </a:spcBef>
              <a:spcAft>
                <a:spcPct val="0"/>
              </a:spcAft>
              <a:defRPr sz="3200">
                <a:solidFill>
                  <a:srgbClr val="569BBE"/>
                </a:solidFill>
                <a:latin typeface="Arial" charset="0"/>
                <a:cs typeface="Arial" charset="0"/>
              </a:defRPr>
            </a:lvl3pPr>
            <a:lvl4pPr algn="ctr" rtl="0" eaLnBrk="1" fontAlgn="base" hangingPunct="1">
              <a:spcBef>
                <a:spcPct val="0"/>
              </a:spcBef>
              <a:spcAft>
                <a:spcPct val="0"/>
              </a:spcAft>
              <a:defRPr sz="3200">
                <a:solidFill>
                  <a:srgbClr val="569BBE"/>
                </a:solidFill>
                <a:latin typeface="Arial" charset="0"/>
                <a:cs typeface="Arial" charset="0"/>
              </a:defRPr>
            </a:lvl4pPr>
            <a:lvl5pPr algn="ctr" rtl="0" eaLnBrk="1" fontAlgn="base" hangingPunct="1">
              <a:spcBef>
                <a:spcPct val="0"/>
              </a:spcBef>
              <a:spcAft>
                <a:spcPct val="0"/>
              </a:spcAft>
              <a:defRPr sz="3200">
                <a:solidFill>
                  <a:srgbClr val="569BBE"/>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dirty="0">
                <a:solidFill>
                  <a:schemeClr val="tx1">
                    <a:lumMod val="65000"/>
                    <a:lumOff val="35000"/>
                  </a:schemeClr>
                </a:solidFill>
                <a:latin typeface="Calibri Light" panose="020F0302020204030204" pitchFamily="34" charset="0"/>
                <a:cs typeface="Calibri Light" panose="020F0302020204030204" pitchFamily="34" charset="0"/>
              </a:rPr>
              <a:t>The Support Journey</a:t>
            </a:r>
          </a:p>
        </p:txBody>
      </p:sp>
      <p:sp>
        <p:nvSpPr>
          <p:cNvPr id="37" name="Shape 228">
            <a:extLst>
              <a:ext uri="{FF2B5EF4-FFF2-40B4-BE49-F238E27FC236}">
                <a16:creationId xmlns:a16="http://schemas.microsoft.com/office/drawing/2014/main" id="{836E7443-D304-48A0-A1C2-922D54C123E5}"/>
              </a:ext>
            </a:extLst>
          </p:cNvPr>
          <p:cNvSpPr txBox="1"/>
          <p:nvPr/>
        </p:nvSpPr>
        <p:spPr>
          <a:xfrm>
            <a:off x="4150864" y="4010690"/>
            <a:ext cx="1698844" cy="202462"/>
          </a:xfrm>
          <a:prstGeom prst="rect">
            <a:avLst/>
          </a:prstGeom>
          <a:noFill/>
          <a:ln>
            <a:noFill/>
          </a:ln>
        </p:spPr>
        <p:txBody>
          <a:bodyPr lIns="56569" tIns="56569" rIns="56569" bIns="56569" anchor="t" anchorCtr="0">
            <a:noAutofit/>
          </a:bodyPr>
          <a:lstStyle/>
          <a:p>
            <a:pPr defTabSz="565785">
              <a:defRPr/>
            </a:pPr>
            <a:endParaRPr sz="1114" dirty="0">
              <a:solidFill>
                <a:srgbClr val="004A97"/>
              </a:solidFill>
            </a:endParaRPr>
          </a:p>
        </p:txBody>
      </p:sp>
      <p:grpSp>
        <p:nvGrpSpPr>
          <p:cNvPr id="12" name="Group 11">
            <a:extLst>
              <a:ext uri="{FF2B5EF4-FFF2-40B4-BE49-F238E27FC236}">
                <a16:creationId xmlns:a16="http://schemas.microsoft.com/office/drawing/2014/main" id="{3CEC1935-A341-4B23-BF48-DA6A6BB2CBBB}"/>
              </a:ext>
            </a:extLst>
          </p:cNvPr>
          <p:cNvGrpSpPr/>
          <p:nvPr/>
        </p:nvGrpSpPr>
        <p:grpSpPr>
          <a:xfrm>
            <a:off x="398839" y="2207678"/>
            <a:ext cx="9441459" cy="2112979"/>
            <a:chOff x="623576" y="1171440"/>
            <a:chExt cx="11444193" cy="2561187"/>
          </a:xfrm>
        </p:grpSpPr>
        <p:pic>
          <p:nvPicPr>
            <p:cNvPr id="27" name="Shape 210">
              <a:extLst>
                <a:ext uri="{FF2B5EF4-FFF2-40B4-BE49-F238E27FC236}">
                  <a16:creationId xmlns:a16="http://schemas.microsoft.com/office/drawing/2014/main" id="{C729D2B2-54DF-4155-A1A7-155A2AB17772}"/>
                </a:ext>
              </a:extLst>
            </p:cNvPr>
            <p:cNvPicPr preferRelativeResize="0"/>
            <p:nvPr/>
          </p:nvPicPr>
          <p:blipFill>
            <a:blip r:embed="rId3">
              <a:alphaModFix/>
            </a:blip>
            <a:stretch>
              <a:fillRect/>
            </a:stretch>
          </p:blipFill>
          <p:spPr>
            <a:xfrm>
              <a:off x="2821503" y="2079934"/>
              <a:ext cx="1037595" cy="892808"/>
            </a:xfrm>
            <a:prstGeom prst="rect">
              <a:avLst/>
            </a:prstGeom>
            <a:noFill/>
            <a:ln>
              <a:noFill/>
            </a:ln>
          </p:spPr>
        </p:pic>
        <p:sp>
          <p:nvSpPr>
            <p:cNvPr id="30" name="Shape 211">
              <a:extLst>
                <a:ext uri="{FF2B5EF4-FFF2-40B4-BE49-F238E27FC236}">
                  <a16:creationId xmlns:a16="http://schemas.microsoft.com/office/drawing/2014/main" id="{74E7E739-1912-4E14-AAA4-A6F6878C0788}"/>
                </a:ext>
              </a:extLst>
            </p:cNvPr>
            <p:cNvSpPr txBox="1"/>
            <p:nvPr/>
          </p:nvSpPr>
          <p:spPr>
            <a:xfrm>
              <a:off x="2293501" y="1260859"/>
              <a:ext cx="1662506" cy="401544"/>
            </a:xfrm>
            <a:prstGeom prst="rect">
              <a:avLst/>
            </a:prstGeom>
            <a:noFill/>
            <a:ln>
              <a:noFill/>
            </a:ln>
          </p:spPr>
          <p:txBody>
            <a:bodyPr lIns="56569" tIns="56569" rIns="56569" bIns="56569" anchor="t" anchorCtr="0">
              <a:noAutofit/>
            </a:bodyPr>
            <a:lstStyle/>
            <a:p>
              <a:pPr algn="ctr" defTabSz="565785">
                <a:defRPr/>
              </a:pPr>
              <a:r>
                <a:rPr lang="en-US" sz="1320" b="1" dirty="0">
                  <a:solidFill>
                    <a:schemeClr val="accent1"/>
                  </a:solidFill>
                </a:rPr>
                <a:t>Assess</a:t>
              </a:r>
              <a:endParaRPr lang="en-US" sz="1155" b="1" dirty="0">
                <a:solidFill>
                  <a:schemeClr val="accent1"/>
                </a:solidFill>
              </a:endParaRPr>
            </a:p>
          </p:txBody>
        </p:sp>
        <p:sp>
          <p:nvSpPr>
            <p:cNvPr id="31" name="Shape 212">
              <a:extLst>
                <a:ext uri="{FF2B5EF4-FFF2-40B4-BE49-F238E27FC236}">
                  <a16:creationId xmlns:a16="http://schemas.microsoft.com/office/drawing/2014/main" id="{BE85AB1C-D3F7-47CA-8B8E-087CC7CDE962}"/>
                </a:ext>
              </a:extLst>
            </p:cNvPr>
            <p:cNvSpPr txBox="1"/>
            <p:nvPr/>
          </p:nvSpPr>
          <p:spPr>
            <a:xfrm>
              <a:off x="3822866" y="1214548"/>
              <a:ext cx="1900951" cy="317230"/>
            </a:xfrm>
            <a:prstGeom prst="rect">
              <a:avLst/>
            </a:prstGeom>
            <a:noFill/>
            <a:ln>
              <a:noFill/>
            </a:ln>
          </p:spPr>
          <p:txBody>
            <a:bodyPr lIns="56569" tIns="56569" rIns="56569" bIns="56569" anchor="t" anchorCtr="0">
              <a:noAutofit/>
            </a:bodyPr>
            <a:lstStyle/>
            <a:p>
              <a:pPr algn="ctr" defTabSz="565785">
                <a:defRPr/>
              </a:pPr>
              <a:r>
                <a:rPr lang="en-US" sz="1320" b="1" dirty="0">
                  <a:solidFill>
                    <a:schemeClr val="accent1"/>
                  </a:solidFill>
                </a:rPr>
                <a:t>Curate</a:t>
              </a:r>
            </a:p>
            <a:p>
              <a:pPr algn="ctr" defTabSz="565785">
                <a:defRPr/>
              </a:pPr>
              <a:r>
                <a:rPr lang="en-US" sz="1320" b="1" dirty="0">
                  <a:solidFill>
                    <a:schemeClr val="accent1"/>
                  </a:solidFill>
                </a:rPr>
                <a:t>(Feedback)</a:t>
              </a:r>
              <a:endParaRPr lang="en-US" sz="1320" dirty="0">
                <a:solidFill>
                  <a:schemeClr val="accent1"/>
                </a:solidFill>
              </a:endParaRPr>
            </a:p>
          </p:txBody>
        </p:sp>
        <p:sp>
          <p:nvSpPr>
            <p:cNvPr id="32" name="Shape 217">
              <a:extLst>
                <a:ext uri="{FF2B5EF4-FFF2-40B4-BE49-F238E27FC236}">
                  <a16:creationId xmlns:a16="http://schemas.microsoft.com/office/drawing/2014/main" id="{A386E1E2-0E26-4F44-8162-1075DE155AF9}"/>
                </a:ext>
              </a:extLst>
            </p:cNvPr>
            <p:cNvSpPr/>
            <p:nvPr/>
          </p:nvSpPr>
          <p:spPr>
            <a:xfrm rot="11409689">
              <a:off x="623576" y="1873109"/>
              <a:ext cx="1993401" cy="1859518"/>
            </a:xfrm>
            <a:prstGeom prst="cloud">
              <a:avLst/>
            </a:prstGeom>
            <a:solidFill>
              <a:schemeClr val="accent4">
                <a:lumMod val="75000"/>
              </a:schemeClr>
            </a:solidFill>
            <a:ln>
              <a:noFill/>
            </a:ln>
            <a:effectLst>
              <a:outerShdw blurRad="50799" dist="38100" dir="2700000" algn="tl" rotWithShape="0">
                <a:srgbClr val="000000">
                  <a:alpha val="17650"/>
                </a:srgbClr>
              </a:outerShdw>
            </a:effectLst>
          </p:spPr>
          <p:txBody>
            <a:bodyPr lIns="56569" tIns="28277" rIns="56569" bIns="28277" anchor="ctr" anchorCtr="0">
              <a:noAutofit/>
            </a:bodyPr>
            <a:lstStyle/>
            <a:p>
              <a:pPr algn="ctr" defTabSz="565785">
                <a:defRPr/>
              </a:pPr>
              <a:endParaRPr sz="1114" dirty="0">
                <a:solidFill>
                  <a:srgbClr val="004A97"/>
                </a:solidFill>
                <a:latin typeface="Verdana"/>
                <a:ea typeface="Verdana"/>
                <a:cs typeface="Verdana"/>
                <a:sym typeface="Verdana"/>
              </a:endParaRPr>
            </a:p>
          </p:txBody>
        </p:sp>
        <p:sp>
          <p:nvSpPr>
            <p:cNvPr id="33" name="Shape 218">
              <a:extLst>
                <a:ext uri="{FF2B5EF4-FFF2-40B4-BE49-F238E27FC236}">
                  <a16:creationId xmlns:a16="http://schemas.microsoft.com/office/drawing/2014/main" id="{CB6AA96F-920A-4EFA-98F8-0E3272993AFD}"/>
                </a:ext>
              </a:extLst>
            </p:cNvPr>
            <p:cNvSpPr txBox="1"/>
            <p:nvPr/>
          </p:nvSpPr>
          <p:spPr>
            <a:xfrm>
              <a:off x="793843" y="2305643"/>
              <a:ext cx="1499656" cy="231047"/>
            </a:xfrm>
            <a:prstGeom prst="rect">
              <a:avLst/>
            </a:prstGeom>
            <a:noFill/>
            <a:ln>
              <a:noFill/>
            </a:ln>
          </p:spPr>
          <p:txBody>
            <a:bodyPr lIns="56569" tIns="28277" rIns="56569" bIns="28277" anchor="t" anchorCtr="0">
              <a:noAutofit/>
            </a:bodyPr>
            <a:lstStyle/>
            <a:p>
              <a:pPr algn="ctr" defTabSz="565785">
                <a:buSzPct val="25000"/>
                <a:defRPr/>
              </a:pPr>
              <a:r>
                <a:rPr lang="en-US" sz="990" dirty="0">
                  <a:solidFill>
                    <a:schemeClr val="bg1"/>
                  </a:solidFill>
                  <a:latin typeface="Arial" panose="020B0604020202020204" pitchFamily="34" charset="0"/>
                  <a:ea typeface="Calibri"/>
                  <a:cs typeface="Arial" panose="020B0604020202020204" pitchFamily="34" charset="0"/>
                  <a:sym typeface="Calibri"/>
                </a:rPr>
                <a:t>Preferred Mode of Communication (Phone, video-chat, SMS, Chat, Facebook, </a:t>
              </a:r>
              <a:r>
                <a:rPr lang="en-US" sz="990" dirty="0" err="1">
                  <a:solidFill>
                    <a:schemeClr val="bg1"/>
                  </a:solidFill>
                  <a:latin typeface="Arial" panose="020B0604020202020204" pitchFamily="34" charset="0"/>
                  <a:ea typeface="Calibri"/>
                  <a:cs typeface="Arial" panose="020B0604020202020204" pitchFamily="34" charset="0"/>
                  <a:sym typeface="Calibri"/>
                </a:rPr>
                <a:t>Whats</a:t>
              </a:r>
              <a:r>
                <a:rPr lang="en-US" sz="990" dirty="0">
                  <a:solidFill>
                    <a:schemeClr val="bg1"/>
                  </a:solidFill>
                  <a:latin typeface="Arial" panose="020B0604020202020204" pitchFamily="34" charset="0"/>
                  <a:ea typeface="Calibri"/>
                  <a:cs typeface="Arial" panose="020B0604020202020204" pitchFamily="34" charset="0"/>
                  <a:sym typeface="Calibri"/>
                </a:rPr>
                <a:t> App)</a:t>
              </a:r>
            </a:p>
          </p:txBody>
        </p:sp>
        <p:sp>
          <p:nvSpPr>
            <p:cNvPr id="34" name="Shape 219">
              <a:extLst>
                <a:ext uri="{FF2B5EF4-FFF2-40B4-BE49-F238E27FC236}">
                  <a16:creationId xmlns:a16="http://schemas.microsoft.com/office/drawing/2014/main" id="{8429A313-5157-4672-9397-B39BDBAAF1FB}"/>
                </a:ext>
              </a:extLst>
            </p:cNvPr>
            <p:cNvSpPr/>
            <p:nvPr/>
          </p:nvSpPr>
          <p:spPr>
            <a:xfrm>
              <a:off x="4142224" y="2009944"/>
              <a:ext cx="1480684" cy="1502922"/>
            </a:xfrm>
            <a:prstGeom prst="wedgeRoundRectCallout">
              <a:avLst>
                <a:gd name="adj1" fmla="val -44080"/>
                <a:gd name="adj2" fmla="val 17648"/>
                <a:gd name="adj3" fmla="val 16667"/>
              </a:avLst>
            </a:prstGeom>
            <a:solidFill>
              <a:schemeClr val="accent4">
                <a:lumMod val="60000"/>
                <a:lumOff val="40000"/>
              </a:schemeClr>
            </a:solidFill>
            <a:ln w="28575" cap="flat" cmpd="sng">
              <a:solidFill>
                <a:schemeClr val="accent4">
                  <a:lumMod val="40000"/>
                  <a:lumOff val="60000"/>
                </a:schemeClr>
              </a:solidFill>
              <a:prstDash val="solid"/>
              <a:round/>
              <a:headEnd type="none" w="med" len="med"/>
              <a:tailEnd type="none" w="med" len="med"/>
            </a:ln>
          </p:spPr>
          <p:txBody>
            <a:bodyPr lIns="56569" tIns="28277" rIns="56569" bIns="28277" anchor="ctr" anchorCtr="0">
              <a:noAutofit/>
            </a:bodyPr>
            <a:lstStyle/>
            <a:p>
              <a:pPr algn="ctr" defTabSz="565785">
                <a:defRPr/>
              </a:pPr>
              <a:r>
                <a:rPr lang="en-US" sz="1155" dirty="0">
                  <a:solidFill>
                    <a:schemeClr val="bg1"/>
                  </a:solidFill>
                  <a:latin typeface="Arial" panose="020B0604020202020204" pitchFamily="34" charset="0"/>
                  <a:ea typeface="Calibri"/>
                  <a:cs typeface="Arial" panose="020B0604020202020204" pitchFamily="34" charset="0"/>
                  <a:sym typeface="Calibri"/>
                </a:rPr>
                <a:t>Personalize to each person’s unique needs with immediate and ongoing feedback </a:t>
              </a:r>
            </a:p>
          </p:txBody>
        </p:sp>
        <p:pic>
          <p:nvPicPr>
            <p:cNvPr id="36" name="Shape 226">
              <a:extLst>
                <a:ext uri="{FF2B5EF4-FFF2-40B4-BE49-F238E27FC236}">
                  <a16:creationId xmlns:a16="http://schemas.microsoft.com/office/drawing/2014/main" id="{C0070B9D-7474-40A8-9C9A-015F7A363379}"/>
                </a:ext>
              </a:extLst>
            </p:cNvPr>
            <p:cNvPicPr preferRelativeResize="0"/>
            <p:nvPr/>
          </p:nvPicPr>
          <p:blipFill>
            <a:blip r:embed="rId4">
              <a:alphaModFix/>
            </a:blip>
            <a:stretch>
              <a:fillRect/>
            </a:stretch>
          </p:blipFill>
          <p:spPr>
            <a:xfrm>
              <a:off x="5983084" y="2761405"/>
              <a:ext cx="593386" cy="575329"/>
            </a:xfrm>
            <a:prstGeom prst="rect">
              <a:avLst/>
            </a:prstGeom>
            <a:noFill/>
            <a:ln>
              <a:noFill/>
            </a:ln>
          </p:spPr>
        </p:pic>
        <p:grpSp>
          <p:nvGrpSpPr>
            <p:cNvPr id="38" name="Group 37">
              <a:extLst>
                <a:ext uri="{FF2B5EF4-FFF2-40B4-BE49-F238E27FC236}">
                  <a16:creationId xmlns:a16="http://schemas.microsoft.com/office/drawing/2014/main" id="{3E0ECAD5-A676-4C3F-92EE-B90B6A94513B}"/>
                </a:ext>
              </a:extLst>
            </p:cNvPr>
            <p:cNvGrpSpPr/>
            <p:nvPr/>
          </p:nvGrpSpPr>
          <p:grpSpPr>
            <a:xfrm>
              <a:off x="5687119" y="1171440"/>
              <a:ext cx="3108619" cy="1545417"/>
              <a:chOff x="4089205" y="1108349"/>
              <a:chExt cx="3540862" cy="1786594"/>
            </a:xfrm>
          </p:grpSpPr>
          <p:pic>
            <p:nvPicPr>
              <p:cNvPr id="48" name="Picture 2" descr="Image result for phone illustration">
                <a:extLst>
                  <a:ext uri="{FF2B5EF4-FFF2-40B4-BE49-F238E27FC236}">
                    <a16:creationId xmlns:a16="http://schemas.microsoft.com/office/drawing/2014/main" id="{7C19EB27-5230-4BA8-BFCE-02C0F74A8D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0088" y="2229830"/>
                <a:ext cx="656800" cy="665113"/>
              </a:xfrm>
              <a:prstGeom prst="rect">
                <a:avLst/>
              </a:prstGeom>
              <a:noFill/>
              <a:extLst>
                <a:ext uri="{909E8E84-426E-40DD-AFC4-6F175D3DCCD1}">
                  <a14:hiddenFill xmlns:a14="http://schemas.microsoft.com/office/drawing/2010/main">
                    <a:solidFill>
                      <a:srgbClr val="FFFFFF"/>
                    </a:solidFill>
                  </a14:hiddenFill>
                </a:ext>
              </a:extLst>
            </p:spPr>
          </p:pic>
          <p:sp>
            <p:nvSpPr>
              <p:cNvPr id="49" name="Shape 229">
                <a:extLst>
                  <a:ext uri="{FF2B5EF4-FFF2-40B4-BE49-F238E27FC236}">
                    <a16:creationId xmlns:a16="http://schemas.microsoft.com/office/drawing/2014/main" id="{930D45FF-3131-4A10-8259-24A022A6651C}"/>
                  </a:ext>
                </a:extLst>
              </p:cNvPr>
              <p:cNvSpPr txBox="1"/>
              <p:nvPr/>
            </p:nvSpPr>
            <p:spPr>
              <a:xfrm>
                <a:off x="4089205" y="1108349"/>
                <a:ext cx="3540862" cy="859410"/>
              </a:xfrm>
              <a:prstGeom prst="rect">
                <a:avLst/>
              </a:prstGeom>
              <a:noFill/>
              <a:ln>
                <a:noFill/>
              </a:ln>
            </p:spPr>
            <p:txBody>
              <a:bodyPr lIns="56569" tIns="56569" rIns="56569" bIns="56569" anchor="t" anchorCtr="0">
                <a:noAutofit/>
              </a:bodyPr>
              <a:lstStyle/>
              <a:p>
                <a:pPr defTabSz="565785">
                  <a:defRPr/>
                </a:pPr>
                <a:r>
                  <a:rPr lang="en-US" sz="1155" b="1" dirty="0">
                    <a:solidFill>
                      <a:schemeClr val="accent1"/>
                    </a:solidFill>
                  </a:rPr>
                  <a:t>Synchronous &amp; Asynchronous</a:t>
                </a:r>
              </a:p>
              <a:p>
                <a:pPr defTabSz="565785">
                  <a:defRPr/>
                </a:pPr>
                <a:r>
                  <a:rPr lang="en-US" sz="1155" b="1" dirty="0">
                    <a:solidFill>
                      <a:schemeClr val="accent1"/>
                    </a:solidFill>
                  </a:rPr>
                  <a:t>Automated &amp; Human Support </a:t>
                </a:r>
              </a:p>
            </p:txBody>
          </p:sp>
        </p:grpSp>
        <p:grpSp>
          <p:nvGrpSpPr>
            <p:cNvPr id="39" name="Group 38">
              <a:extLst>
                <a:ext uri="{FF2B5EF4-FFF2-40B4-BE49-F238E27FC236}">
                  <a16:creationId xmlns:a16="http://schemas.microsoft.com/office/drawing/2014/main" id="{BA1C08C5-0D3D-408C-B120-64C0801694BC}"/>
                </a:ext>
              </a:extLst>
            </p:cNvPr>
            <p:cNvGrpSpPr/>
            <p:nvPr/>
          </p:nvGrpSpPr>
          <p:grpSpPr>
            <a:xfrm>
              <a:off x="8469876" y="1200883"/>
              <a:ext cx="1865715" cy="2415885"/>
              <a:chOff x="7908420" y="999595"/>
              <a:chExt cx="2291589" cy="2792906"/>
            </a:xfrm>
          </p:grpSpPr>
          <p:sp>
            <p:nvSpPr>
              <p:cNvPr id="44" name="Shape 220">
                <a:extLst>
                  <a:ext uri="{FF2B5EF4-FFF2-40B4-BE49-F238E27FC236}">
                    <a16:creationId xmlns:a16="http://schemas.microsoft.com/office/drawing/2014/main" id="{0A5C6A32-B5A6-4DAE-A500-CD33B604900A}"/>
                  </a:ext>
                </a:extLst>
              </p:cNvPr>
              <p:cNvSpPr/>
              <p:nvPr/>
            </p:nvSpPr>
            <p:spPr>
              <a:xfrm>
                <a:off x="7908421" y="2162602"/>
                <a:ext cx="2120919" cy="1040905"/>
              </a:xfrm>
              <a:prstGeom prst="wedgeRoundRectCallout">
                <a:avLst>
                  <a:gd name="adj1" fmla="val -44080"/>
                  <a:gd name="adj2" fmla="val 30001"/>
                  <a:gd name="adj3" fmla="val 16667"/>
                </a:avLst>
              </a:prstGeom>
              <a:solidFill>
                <a:schemeClr val="accent4">
                  <a:lumMod val="75000"/>
                </a:schemeClr>
              </a:solidFill>
              <a:ln w="28575" cap="flat" cmpd="sng">
                <a:solidFill>
                  <a:schemeClr val="accent4">
                    <a:lumMod val="60000"/>
                    <a:lumOff val="40000"/>
                  </a:schemeClr>
                </a:solidFill>
                <a:prstDash val="solid"/>
                <a:round/>
                <a:headEnd type="none" w="med" len="med"/>
                <a:tailEnd type="none" w="med" len="med"/>
              </a:ln>
            </p:spPr>
            <p:txBody>
              <a:bodyPr lIns="56569" tIns="28277" rIns="56569" bIns="28277" anchor="ctr" anchorCtr="0">
                <a:noAutofit/>
              </a:bodyPr>
              <a:lstStyle/>
              <a:p>
                <a:pPr algn="ctr" defTabSz="565785">
                  <a:defRPr/>
                </a:pPr>
                <a:r>
                  <a:rPr lang="en-US" sz="990" dirty="0">
                    <a:solidFill>
                      <a:schemeClr val="bg1"/>
                    </a:solidFill>
                    <a:ea typeface="Calibri"/>
                    <a:cs typeface="Calibri"/>
                    <a:sym typeface="Calibri"/>
                  </a:rPr>
                  <a:t>Adapt through </a:t>
                </a:r>
                <a:r>
                  <a:rPr lang="en-US" sz="990" u="sng" dirty="0">
                    <a:solidFill>
                      <a:schemeClr val="bg1"/>
                    </a:solidFill>
                    <a:ea typeface="Calibri"/>
                    <a:cs typeface="Calibri"/>
                    <a:sym typeface="Calibri"/>
                  </a:rPr>
                  <a:t>ongoing assessment </a:t>
                </a:r>
                <a:r>
                  <a:rPr lang="en-US" sz="990" dirty="0">
                    <a:solidFill>
                      <a:schemeClr val="bg1"/>
                    </a:solidFill>
                    <a:ea typeface="Calibri"/>
                    <a:cs typeface="Calibri"/>
                    <a:sym typeface="Calibri"/>
                  </a:rPr>
                  <a:t>that changes the program with the changing needs</a:t>
                </a:r>
              </a:p>
            </p:txBody>
          </p:sp>
          <p:pic>
            <p:nvPicPr>
              <p:cNvPr id="45" name="Shape 216" descr="arrow1.png">
                <a:extLst>
                  <a:ext uri="{FF2B5EF4-FFF2-40B4-BE49-F238E27FC236}">
                    <a16:creationId xmlns:a16="http://schemas.microsoft.com/office/drawing/2014/main" id="{31A1220B-D65B-44B5-85B5-21E5B4C25567}"/>
                  </a:ext>
                </a:extLst>
              </p:cNvPr>
              <p:cNvPicPr preferRelativeResize="0"/>
              <p:nvPr/>
            </p:nvPicPr>
            <p:blipFill rotWithShape="1">
              <a:blip r:embed="rId6">
                <a:alphaModFix/>
              </a:blip>
              <a:srcRect/>
              <a:stretch/>
            </p:blipFill>
            <p:spPr>
              <a:xfrm rot="21298969">
                <a:off x="7974706" y="1624363"/>
                <a:ext cx="2033883" cy="530514"/>
              </a:xfrm>
              <a:prstGeom prst="rect">
                <a:avLst/>
              </a:prstGeom>
              <a:noFill/>
              <a:ln>
                <a:noFill/>
              </a:ln>
            </p:spPr>
          </p:pic>
          <p:sp>
            <p:nvSpPr>
              <p:cNvPr id="46" name="Shape 229">
                <a:extLst>
                  <a:ext uri="{FF2B5EF4-FFF2-40B4-BE49-F238E27FC236}">
                    <a16:creationId xmlns:a16="http://schemas.microsoft.com/office/drawing/2014/main" id="{A327C39D-C616-472F-8908-2910CEACA9F1}"/>
                  </a:ext>
                </a:extLst>
              </p:cNvPr>
              <p:cNvSpPr txBox="1"/>
              <p:nvPr/>
            </p:nvSpPr>
            <p:spPr>
              <a:xfrm>
                <a:off x="8490068" y="999595"/>
                <a:ext cx="1709941" cy="356223"/>
              </a:xfrm>
              <a:prstGeom prst="rect">
                <a:avLst/>
              </a:prstGeom>
              <a:noFill/>
              <a:ln>
                <a:noFill/>
              </a:ln>
            </p:spPr>
            <p:txBody>
              <a:bodyPr lIns="56569" tIns="56569" rIns="56569" bIns="56569" anchor="t" anchorCtr="0">
                <a:noAutofit/>
              </a:bodyPr>
              <a:lstStyle/>
              <a:p>
                <a:pPr defTabSz="565785">
                  <a:defRPr/>
                </a:pPr>
                <a:r>
                  <a:rPr lang="en-US" sz="1320" b="1" dirty="0">
                    <a:solidFill>
                      <a:schemeClr val="accent1"/>
                    </a:solidFill>
                  </a:rPr>
                  <a:t>Adapt</a:t>
                </a:r>
              </a:p>
            </p:txBody>
          </p:sp>
          <p:pic>
            <p:nvPicPr>
              <p:cNvPr id="47" name="Shape 216" descr="arrow1.png">
                <a:extLst>
                  <a:ext uri="{FF2B5EF4-FFF2-40B4-BE49-F238E27FC236}">
                    <a16:creationId xmlns:a16="http://schemas.microsoft.com/office/drawing/2014/main" id="{3E990FBC-D67F-4035-852D-039F40287D8D}"/>
                  </a:ext>
                </a:extLst>
              </p:cNvPr>
              <p:cNvPicPr preferRelativeResize="0"/>
              <p:nvPr/>
            </p:nvPicPr>
            <p:blipFill rotWithShape="1">
              <a:blip r:embed="rId6">
                <a:alphaModFix/>
              </a:blip>
              <a:srcRect/>
              <a:stretch/>
            </p:blipFill>
            <p:spPr>
              <a:xfrm rot="10800000">
                <a:off x="7908420" y="3261987"/>
                <a:ext cx="2033881" cy="530514"/>
              </a:xfrm>
              <a:prstGeom prst="rect">
                <a:avLst/>
              </a:prstGeom>
              <a:noFill/>
              <a:ln>
                <a:noFill/>
              </a:ln>
            </p:spPr>
          </p:pic>
        </p:grpSp>
        <p:sp>
          <p:nvSpPr>
            <p:cNvPr id="40" name="Shape 209">
              <a:extLst>
                <a:ext uri="{FF2B5EF4-FFF2-40B4-BE49-F238E27FC236}">
                  <a16:creationId xmlns:a16="http://schemas.microsoft.com/office/drawing/2014/main" id="{C37B83BD-FF77-4C78-8E24-B46DE69E245C}"/>
                </a:ext>
              </a:extLst>
            </p:cNvPr>
            <p:cNvSpPr txBox="1"/>
            <p:nvPr/>
          </p:nvSpPr>
          <p:spPr>
            <a:xfrm>
              <a:off x="820312" y="1193002"/>
              <a:ext cx="1475028" cy="664181"/>
            </a:xfrm>
            <a:prstGeom prst="rect">
              <a:avLst/>
            </a:prstGeom>
            <a:noFill/>
            <a:ln>
              <a:noFill/>
            </a:ln>
          </p:spPr>
          <p:txBody>
            <a:bodyPr lIns="56569" tIns="56569" rIns="56569" bIns="56569" anchor="t" anchorCtr="0">
              <a:noAutofit/>
            </a:bodyPr>
            <a:lstStyle/>
            <a:p>
              <a:pPr defTabSz="565785">
                <a:defRPr/>
              </a:pPr>
              <a:r>
                <a:rPr lang="en-US" sz="1320" b="1" dirty="0">
                  <a:solidFill>
                    <a:schemeClr val="accent1"/>
                  </a:solidFill>
                </a:rPr>
                <a:t>Multi-channel </a:t>
              </a:r>
            </a:p>
            <a:p>
              <a:pPr defTabSz="565785">
                <a:defRPr/>
              </a:pPr>
              <a:r>
                <a:rPr lang="en-US" sz="1320" b="1" dirty="0">
                  <a:solidFill>
                    <a:schemeClr val="accent1"/>
                  </a:solidFill>
                </a:rPr>
                <a:t>Engagement</a:t>
              </a:r>
            </a:p>
          </p:txBody>
        </p:sp>
        <p:pic>
          <p:nvPicPr>
            <p:cNvPr id="41" name="Picture 2" descr="Image result for facebook messenger logo">
              <a:extLst>
                <a:ext uri="{FF2B5EF4-FFF2-40B4-BE49-F238E27FC236}">
                  <a16:creationId xmlns:a16="http://schemas.microsoft.com/office/drawing/2014/main" id="{34945AAE-4018-478F-9CAC-97EAD6F123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1433" y="2162810"/>
              <a:ext cx="492348" cy="5511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s://static.thenounproject.com/png/1674-200.png">
              <a:extLst>
                <a:ext uri="{FF2B5EF4-FFF2-40B4-BE49-F238E27FC236}">
                  <a16:creationId xmlns:a16="http://schemas.microsoft.com/office/drawing/2014/main" id="{F6381356-3EA5-4A05-B78F-5BBD464F57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8651" y="2645820"/>
              <a:ext cx="742211" cy="788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D8DF0C-FC8C-4740-8270-D40443F98150}"/>
                </a:ext>
              </a:extLst>
            </p:cNvPr>
            <p:cNvPicPr>
              <a:picLocks noChangeAspect="1"/>
            </p:cNvPicPr>
            <p:nvPr/>
          </p:nvPicPr>
          <p:blipFill>
            <a:blip r:embed="rId9"/>
            <a:stretch>
              <a:fillRect/>
            </a:stretch>
          </p:blipFill>
          <p:spPr>
            <a:xfrm>
              <a:off x="7336552" y="2655668"/>
              <a:ext cx="854298" cy="768869"/>
            </a:xfrm>
            <a:prstGeom prst="rect">
              <a:avLst/>
            </a:prstGeom>
          </p:spPr>
        </p:pic>
        <p:sp>
          <p:nvSpPr>
            <p:cNvPr id="76" name="Shape 229">
              <a:extLst>
                <a:ext uri="{FF2B5EF4-FFF2-40B4-BE49-F238E27FC236}">
                  <a16:creationId xmlns:a16="http://schemas.microsoft.com/office/drawing/2014/main" id="{71C4F61F-7D48-4003-B368-3F71DBD04F81}"/>
                </a:ext>
              </a:extLst>
            </p:cNvPr>
            <p:cNvSpPr txBox="1"/>
            <p:nvPr/>
          </p:nvSpPr>
          <p:spPr>
            <a:xfrm>
              <a:off x="10675606" y="1200883"/>
              <a:ext cx="1392163" cy="308136"/>
            </a:xfrm>
            <a:prstGeom prst="rect">
              <a:avLst/>
            </a:prstGeom>
            <a:noFill/>
            <a:ln>
              <a:noFill/>
            </a:ln>
          </p:spPr>
          <p:txBody>
            <a:bodyPr lIns="56569" tIns="56569" rIns="56569" bIns="56569" anchor="t" anchorCtr="0">
              <a:noAutofit/>
            </a:bodyPr>
            <a:lstStyle/>
            <a:p>
              <a:pPr defTabSz="565785">
                <a:defRPr/>
              </a:pPr>
              <a:r>
                <a:rPr lang="en-US" sz="1320" b="1" dirty="0">
                  <a:solidFill>
                    <a:schemeClr val="accent1"/>
                  </a:solidFill>
                </a:rPr>
                <a:t>Localize</a:t>
              </a:r>
            </a:p>
          </p:txBody>
        </p:sp>
        <p:pic>
          <p:nvPicPr>
            <p:cNvPr id="10" name="Picture 9">
              <a:extLst>
                <a:ext uri="{FF2B5EF4-FFF2-40B4-BE49-F238E27FC236}">
                  <a16:creationId xmlns:a16="http://schemas.microsoft.com/office/drawing/2014/main" id="{FDB07315-E872-47A2-A338-5721C3B5C468}"/>
                </a:ext>
              </a:extLst>
            </p:cNvPr>
            <p:cNvPicPr>
              <a:picLocks noChangeAspect="1"/>
            </p:cNvPicPr>
            <p:nvPr/>
          </p:nvPicPr>
          <p:blipFill>
            <a:blip r:embed="rId10"/>
            <a:stretch>
              <a:fillRect/>
            </a:stretch>
          </p:blipFill>
          <p:spPr>
            <a:xfrm>
              <a:off x="10425304" y="1662403"/>
              <a:ext cx="1333500" cy="1333500"/>
            </a:xfrm>
            <a:prstGeom prst="rect">
              <a:avLst/>
            </a:prstGeom>
          </p:spPr>
        </p:pic>
      </p:grpSp>
      <p:pic>
        <p:nvPicPr>
          <p:cNvPr id="79" name="Picture 78">
            <a:extLst>
              <a:ext uri="{FF2B5EF4-FFF2-40B4-BE49-F238E27FC236}">
                <a16:creationId xmlns:a16="http://schemas.microsoft.com/office/drawing/2014/main" id="{D3935501-F027-4884-9B0B-02E16CBE121E}"/>
              </a:ext>
            </a:extLst>
          </p:cNvPr>
          <p:cNvPicPr>
            <a:picLocks noChangeAspect="1"/>
          </p:cNvPicPr>
          <p:nvPr/>
        </p:nvPicPr>
        <p:blipFill rotWithShape="1">
          <a:blip r:embed="rId11"/>
          <a:srcRect t="13215" r="25181" b="19235"/>
          <a:stretch/>
        </p:blipFill>
        <p:spPr>
          <a:xfrm>
            <a:off x="5953229" y="2973072"/>
            <a:ext cx="561304" cy="445962"/>
          </a:xfrm>
          <a:prstGeom prst="rect">
            <a:avLst/>
          </a:prstGeom>
        </p:spPr>
      </p:pic>
      <p:sp>
        <p:nvSpPr>
          <p:cNvPr id="35" name="TextBox 34">
            <a:extLst>
              <a:ext uri="{FF2B5EF4-FFF2-40B4-BE49-F238E27FC236}">
                <a16:creationId xmlns:a16="http://schemas.microsoft.com/office/drawing/2014/main" id="{BCDA8E7F-AB4F-4164-B61F-96383F0F65A6}"/>
              </a:ext>
            </a:extLst>
          </p:cNvPr>
          <p:cNvSpPr txBox="1"/>
          <p:nvPr/>
        </p:nvSpPr>
        <p:spPr>
          <a:xfrm>
            <a:off x="2213760" y="3728518"/>
            <a:ext cx="817570" cy="533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718" tIns="37718" rIns="37718" bIns="37718" numCol="1" spcCol="38100" rtlCol="0" anchor="t">
            <a:spAutoFit/>
          </a:bodyPr>
          <a:lstStyle/>
          <a:p>
            <a:pPr algn="ctr" defTabSz="754380" hangingPunct="0"/>
            <a:r>
              <a:rPr lang="en-US" sz="990" b="1" dirty="0"/>
              <a:t>Passive &amp; Active Assessment</a:t>
            </a:r>
            <a:endParaRPr lang="en-US" sz="990" b="1" dirty="0">
              <a:solidFill>
                <a:srgbClr val="000000"/>
              </a:solidFill>
              <a:sym typeface="Arial"/>
            </a:endParaRPr>
          </a:p>
        </p:txBody>
      </p:sp>
      <p:sp>
        <p:nvSpPr>
          <p:cNvPr id="54" name="TextBox 53">
            <a:extLst>
              <a:ext uri="{FF2B5EF4-FFF2-40B4-BE49-F238E27FC236}">
                <a16:creationId xmlns:a16="http://schemas.microsoft.com/office/drawing/2014/main" id="{0EA68119-C2B7-42DD-9617-BB82FB929BD0}"/>
              </a:ext>
            </a:extLst>
          </p:cNvPr>
          <p:cNvSpPr txBox="1"/>
          <p:nvPr/>
        </p:nvSpPr>
        <p:spPr>
          <a:xfrm>
            <a:off x="8626721" y="3480270"/>
            <a:ext cx="817570" cy="685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718" tIns="37718" rIns="37718" bIns="37718" numCol="1" spcCol="38100" rtlCol="0" anchor="t">
            <a:spAutoFit/>
          </a:bodyPr>
          <a:lstStyle/>
          <a:p>
            <a:pPr algn="ctr" defTabSz="754380" hangingPunct="0"/>
            <a:r>
              <a:rPr lang="en-US" sz="990" b="1" dirty="0"/>
              <a:t>Embedded referrals to in-person services</a:t>
            </a:r>
            <a:endParaRPr lang="en-US" sz="990" b="1" dirty="0">
              <a:solidFill>
                <a:srgbClr val="000000"/>
              </a:solidFill>
              <a:sym typeface="Arial"/>
            </a:endParaRPr>
          </a:p>
        </p:txBody>
      </p:sp>
    </p:spTree>
    <p:extLst>
      <p:ext uri="{BB962C8B-B14F-4D97-AF65-F5344CB8AC3E}">
        <p14:creationId xmlns:p14="http://schemas.microsoft.com/office/powerpoint/2010/main" val="1510104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1057276"/>
            <a:ext cx="8675370" cy="797141"/>
          </a:xfrm>
        </p:spPr>
        <p:txBody>
          <a:bodyPr/>
          <a:lstStyle/>
          <a:p>
            <a:pPr algn="ctr"/>
            <a:r>
              <a:rPr lang="en-US" dirty="0">
                <a:solidFill>
                  <a:schemeClr val="tx1">
                    <a:lumMod val="65000"/>
                    <a:lumOff val="35000"/>
                  </a:schemeClr>
                </a:solidFill>
                <a:latin typeface="+mn-lt"/>
              </a:rPr>
              <a:t>Omni-Channel Communication </a:t>
            </a:r>
            <a:br>
              <a:rPr lang="en-US" dirty="0">
                <a:solidFill>
                  <a:schemeClr val="tx1">
                    <a:lumMod val="65000"/>
                    <a:lumOff val="35000"/>
                  </a:schemeClr>
                </a:solidFill>
                <a:latin typeface="+mn-lt"/>
              </a:rPr>
            </a:br>
            <a:r>
              <a:rPr lang="en-US" sz="1980" dirty="0">
                <a:solidFill>
                  <a:schemeClr val="tx1">
                    <a:lumMod val="65000"/>
                    <a:lumOff val="35000"/>
                  </a:schemeClr>
                </a:solidFill>
                <a:latin typeface="+mn-lt"/>
              </a:rPr>
              <a:t>Partnership Helpline Example</a:t>
            </a:r>
          </a:p>
        </p:txBody>
      </p:sp>
      <p:sp>
        <p:nvSpPr>
          <p:cNvPr id="4" name="Slide Number Placeholder 3"/>
          <p:cNvSpPr>
            <a:spLocks noGrp="1"/>
          </p:cNvSpPr>
          <p:nvPr>
            <p:ph type="sldNum" sz="quarter" idx="4"/>
          </p:nvPr>
        </p:nvSpPr>
        <p:spPr/>
        <p:txBody>
          <a:bodyPr/>
          <a:lstStyle/>
          <a:p>
            <a:pPr>
              <a:defRPr/>
            </a:pPr>
            <a:endParaRPr lang="en-US" dirty="0"/>
          </a:p>
        </p:txBody>
      </p:sp>
      <p:pic>
        <p:nvPicPr>
          <p:cNvPr id="5" name="Content Placeholder 4"/>
          <p:cNvPicPr>
            <a:picLocks noGrp="1" noChangeAspect="1"/>
          </p:cNvPicPr>
          <p:nvPr>
            <p:ph idx="1"/>
          </p:nvPr>
        </p:nvPicPr>
        <p:blipFill rotWithShape="1">
          <a:blip r:embed="rId3">
            <a:duotone>
              <a:schemeClr val="accent4">
                <a:shade val="45000"/>
                <a:satMod val="135000"/>
              </a:schemeClr>
              <a:prstClr val="white"/>
            </a:duotone>
          </a:blip>
          <a:srcRect t="12128"/>
          <a:stretch/>
        </p:blipFill>
        <p:spPr>
          <a:xfrm>
            <a:off x="413743" y="2440306"/>
            <a:ext cx="9313472" cy="4417694"/>
          </a:xfrm>
          <a:prstGeom prst="rect">
            <a:avLst/>
          </a:prstGeom>
        </p:spPr>
      </p:pic>
    </p:spTree>
    <p:extLst>
      <p:ext uri="{BB962C8B-B14F-4D97-AF65-F5344CB8AC3E}">
        <p14:creationId xmlns:p14="http://schemas.microsoft.com/office/powerpoint/2010/main" val="700801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16F7E8-E7E3-0843-B2F6-C40E8C845712}"/>
              </a:ext>
            </a:extLst>
          </p:cNvPr>
          <p:cNvSpPr>
            <a:spLocks noGrp="1"/>
          </p:cNvSpPr>
          <p:nvPr>
            <p:ph type="sldNum" sz="quarter" idx="12"/>
          </p:nvPr>
        </p:nvSpPr>
        <p:spPr/>
        <p:txBody>
          <a:bodyPr/>
          <a:lstStyle/>
          <a:p>
            <a:endParaRPr lang="en-US" dirty="0"/>
          </a:p>
        </p:txBody>
      </p:sp>
      <p:pic>
        <p:nvPicPr>
          <p:cNvPr id="6" name="Picture 6" descr="Chart, bar chart&#10;&#10;Description automatically generated">
            <a:extLst>
              <a:ext uri="{FF2B5EF4-FFF2-40B4-BE49-F238E27FC236}">
                <a16:creationId xmlns:a16="http://schemas.microsoft.com/office/drawing/2014/main" id="{A72042A0-0976-4A7C-9D22-3A0BF33E2F6F}"/>
              </a:ext>
            </a:extLst>
          </p:cNvPr>
          <p:cNvPicPr>
            <a:picLocks noGrp="1" noChangeAspect="1"/>
          </p:cNvPicPr>
          <p:nvPr>
            <p:ph idx="1"/>
          </p:nvPr>
        </p:nvPicPr>
        <p:blipFill>
          <a:blip r:embed="rId3"/>
          <a:stretch>
            <a:fillRect/>
          </a:stretch>
        </p:blipFill>
        <p:spPr>
          <a:xfrm>
            <a:off x="939684" y="1210899"/>
            <a:ext cx="8179485" cy="4851445"/>
          </a:xfrm>
        </p:spPr>
      </p:pic>
    </p:spTree>
    <p:extLst>
      <p:ext uri="{BB962C8B-B14F-4D97-AF65-F5344CB8AC3E}">
        <p14:creationId xmlns:p14="http://schemas.microsoft.com/office/powerpoint/2010/main" val="150589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25888A-7126-428D-9DFD-49A56D5CF3B8}"/>
              </a:ext>
            </a:extLst>
          </p:cNvPr>
          <p:cNvSpPr>
            <a:spLocks noGrp="1"/>
          </p:cNvSpPr>
          <p:nvPr>
            <p:ph type="sldNum" sz="quarter" idx="12"/>
          </p:nvPr>
        </p:nvSpPr>
        <p:spPr/>
        <p:txBody>
          <a:bodyPr/>
          <a:lstStyle/>
          <a:p>
            <a:endParaRPr lang="en-US" dirty="0"/>
          </a:p>
        </p:txBody>
      </p:sp>
      <p:pic>
        <p:nvPicPr>
          <p:cNvPr id="6" name="Picture 6" descr="Graphical user interface, chart, application&#10;&#10;Description automatically generated">
            <a:extLst>
              <a:ext uri="{FF2B5EF4-FFF2-40B4-BE49-F238E27FC236}">
                <a16:creationId xmlns:a16="http://schemas.microsoft.com/office/drawing/2014/main" id="{6D5FFE95-54F4-485C-9B04-C25FF1B5E8EE}"/>
              </a:ext>
            </a:extLst>
          </p:cNvPr>
          <p:cNvPicPr>
            <a:picLocks noChangeAspect="1"/>
          </p:cNvPicPr>
          <p:nvPr/>
        </p:nvPicPr>
        <p:blipFill rotWithShape="1">
          <a:blip r:embed="rId2"/>
          <a:srcRect l="33064" r="34591" b="10376"/>
          <a:stretch/>
        </p:blipFill>
        <p:spPr>
          <a:xfrm>
            <a:off x="817245" y="1491469"/>
            <a:ext cx="2516875" cy="4167304"/>
          </a:xfrm>
          <a:prstGeom prst="rect">
            <a:avLst/>
          </a:prstGeom>
        </p:spPr>
      </p:pic>
      <p:pic>
        <p:nvPicPr>
          <p:cNvPr id="2" name="Picture 6" descr="Graphical user interface, chart, application&#10;&#10;Description automatically generated">
            <a:extLst>
              <a:ext uri="{FF2B5EF4-FFF2-40B4-BE49-F238E27FC236}">
                <a16:creationId xmlns:a16="http://schemas.microsoft.com/office/drawing/2014/main" id="{389DF25A-3659-4BC5-9F36-28230B0B4574}"/>
              </a:ext>
            </a:extLst>
          </p:cNvPr>
          <p:cNvPicPr>
            <a:picLocks noChangeAspect="1"/>
          </p:cNvPicPr>
          <p:nvPr/>
        </p:nvPicPr>
        <p:blipFill rotWithShape="1">
          <a:blip r:embed="rId3"/>
          <a:srcRect l="32358" t="-592" r="32447" b="27515"/>
          <a:stretch/>
        </p:blipFill>
        <p:spPr>
          <a:xfrm>
            <a:off x="3562350" y="1453565"/>
            <a:ext cx="2775510" cy="3448205"/>
          </a:xfrm>
          <a:prstGeom prst="rect">
            <a:avLst/>
          </a:prstGeom>
        </p:spPr>
      </p:pic>
      <p:pic>
        <p:nvPicPr>
          <p:cNvPr id="3" name="Picture 5" descr="Chart&#10;&#10;Description automatically generated">
            <a:extLst>
              <a:ext uri="{FF2B5EF4-FFF2-40B4-BE49-F238E27FC236}">
                <a16:creationId xmlns:a16="http://schemas.microsoft.com/office/drawing/2014/main" id="{C40075AE-E09E-44D0-A1ED-136DD3F5198E}"/>
              </a:ext>
            </a:extLst>
          </p:cNvPr>
          <p:cNvPicPr>
            <a:picLocks noChangeAspect="1"/>
          </p:cNvPicPr>
          <p:nvPr/>
        </p:nvPicPr>
        <p:blipFill rotWithShape="1">
          <a:blip r:embed="rId4"/>
          <a:srcRect l="33689" r="31040" b="27704"/>
          <a:stretch/>
        </p:blipFill>
        <p:spPr>
          <a:xfrm>
            <a:off x="6579870" y="1480357"/>
            <a:ext cx="2774127" cy="3407974"/>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17DC3CCC-5C1D-420A-B25B-6156544EA762}"/>
              </a:ext>
            </a:extLst>
          </p:cNvPr>
          <p:cNvPicPr>
            <a:picLocks noChangeAspect="1"/>
          </p:cNvPicPr>
          <p:nvPr/>
        </p:nvPicPr>
        <p:blipFill>
          <a:blip r:embed="rId5"/>
          <a:stretch>
            <a:fillRect/>
          </a:stretch>
        </p:blipFill>
        <p:spPr>
          <a:xfrm>
            <a:off x="1744504" y="5313323"/>
            <a:ext cx="660083" cy="289005"/>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0A97085D-B1A5-4D47-845D-15FD4DB178FD}"/>
              </a:ext>
            </a:extLst>
          </p:cNvPr>
          <p:cNvPicPr>
            <a:picLocks noChangeAspect="1"/>
          </p:cNvPicPr>
          <p:nvPr/>
        </p:nvPicPr>
        <p:blipFill>
          <a:blip r:embed="rId6"/>
          <a:stretch>
            <a:fillRect/>
          </a:stretch>
        </p:blipFill>
        <p:spPr>
          <a:xfrm>
            <a:off x="4685188" y="5316379"/>
            <a:ext cx="688024" cy="296863"/>
          </a:xfrm>
          <a:prstGeom prst="rect">
            <a:avLst/>
          </a:prstGeom>
        </p:spPr>
      </p:pic>
      <p:pic>
        <p:nvPicPr>
          <p:cNvPr id="10" name="Picture 10">
            <a:extLst>
              <a:ext uri="{FF2B5EF4-FFF2-40B4-BE49-F238E27FC236}">
                <a16:creationId xmlns:a16="http://schemas.microsoft.com/office/drawing/2014/main" id="{034971C8-973D-4789-944D-24986C90E1B0}"/>
              </a:ext>
            </a:extLst>
          </p:cNvPr>
          <p:cNvPicPr>
            <a:picLocks noChangeAspect="1"/>
          </p:cNvPicPr>
          <p:nvPr/>
        </p:nvPicPr>
        <p:blipFill>
          <a:blip r:embed="rId7"/>
          <a:stretch>
            <a:fillRect/>
          </a:stretch>
        </p:blipFill>
        <p:spPr>
          <a:xfrm>
            <a:off x="7640717" y="5325983"/>
            <a:ext cx="651352" cy="263684"/>
          </a:xfrm>
          <a:prstGeom prst="rect">
            <a:avLst/>
          </a:prstGeom>
        </p:spPr>
      </p:pic>
      <p:sp>
        <p:nvSpPr>
          <p:cNvPr id="11" name="Title 1">
            <a:extLst>
              <a:ext uri="{FF2B5EF4-FFF2-40B4-BE49-F238E27FC236}">
                <a16:creationId xmlns:a16="http://schemas.microsoft.com/office/drawing/2014/main" id="{9B30EBD0-ED75-42E6-A477-64C925A485BA}"/>
              </a:ext>
            </a:extLst>
          </p:cNvPr>
          <p:cNvSpPr txBox="1">
            <a:spLocks/>
          </p:cNvSpPr>
          <p:nvPr/>
        </p:nvSpPr>
        <p:spPr>
          <a:xfrm>
            <a:off x="456986" y="719845"/>
            <a:ext cx="7179544" cy="514894"/>
          </a:xfrm>
          <a:prstGeom prst="rect">
            <a:avLst/>
          </a:prstGeom>
        </p:spPr>
        <p:txBody>
          <a:bodyPr/>
          <a:lstStyle>
            <a:lvl1pPr algn="l" rtl="0" eaLnBrk="1" fontAlgn="base" hangingPunct="1">
              <a:spcBef>
                <a:spcPct val="0"/>
              </a:spcBef>
              <a:spcAft>
                <a:spcPct val="0"/>
              </a:spcAft>
              <a:defRPr sz="32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569BBE"/>
                </a:solidFill>
                <a:latin typeface="Arial" charset="0"/>
                <a:cs typeface="Arial" charset="0"/>
              </a:defRPr>
            </a:lvl2pPr>
            <a:lvl3pPr algn="ctr" rtl="0" eaLnBrk="1" fontAlgn="base" hangingPunct="1">
              <a:spcBef>
                <a:spcPct val="0"/>
              </a:spcBef>
              <a:spcAft>
                <a:spcPct val="0"/>
              </a:spcAft>
              <a:defRPr sz="3200">
                <a:solidFill>
                  <a:srgbClr val="569BBE"/>
                </a:solidFill>
                <a:latin typeface="Arial" charset="0"/>
                <a:cs typeface="Arial" charset="0"/>
              </a:defRPr>
            </a:lvl3pPr>
            <a:lvl4pPr algn="ctr" rtl="0" eaLnBrk="1" fontAlgn="base" hangingPunct="1">
              <a:spcBef>
                <a:spcPct val="0"/>
              </a:spcBef>
              <a:spcAft>
                <a:spcPct val="0"/>
              </a:spcAft>
              <a:defRPr sz="3200">
                <a:solidFill>
                  <a:srgbClr val="569BBE"/>
                </a:solidFill>
                <a:latin typeface="Arial" charset="0"/>
                <a:cs typeface="Arial" charset="0"/>
              </a:defRPr>
            </a:lvl4pPr>
            <a:lvl5pPr algn="ctr" rtl="0" eaLnBrk="1" fontAlgn="base" hangingPunct="1">
              <a:spcBef>
                <a:spcPct val="0"/>
              </a:spcBef>
              <a:spcAft>
                <a:spcPct val="0"/>
              </a:spcAft>
              <a:defRPr sz="3200">
                <a:solidFill>
                  <a:srgbClr val="569BBE"/>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dirty="0">
                <a:solidFill>
                  <a:schemeClr val="tx1"/>
                </a:solidFill>
                <a:latin typeface="Calibri Light" panose="020F0302020204030204" pitchFamily="34" charset="0"/>
                <a:cs typeface="Calibri Light" panose="020F0302020204030204" pitchFamily="34" charset="0"/>
              </a:rPr>
              <a:t>2020 Helpline Stats (Sample Only)</a:t>
            </a:r>
          </a:p>
        </p:txBody>
      </p:sp>
    </p:spTree>
    <p:extLst>
      <p:ext uri="{BB962C8B-B14F-4D97-AF65-F5344CB8AC3E}">
        <p14:creationId xmlns:p14="http://schemas.microsoft.com/office/powerpoint/2010/main" val="3320356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25888A-7126-428D-9DFD-49A56D5CF3B8}"/>
              </a:ext>
            </a:extLst>
          </p:cNvPr>
          <p:cNvSpPr>
            <a:spLocks noGrp="1"/>
          </p:cNvSpPr>
          <p:nvPr>
            <p:ph type="sldNum" sz="quarter" idx="12"/>
          </p:nvPr>
        </p:nvSpPr>
        <p:spPr/>
        <p:txBody>
          <a:bodyPr/>
          <a:lstStyle/>
          <a:p>
            <a:endParaRPr lang="en-US" dirty="0"/>
          </a:p>
        </p:txBody>
      </p:sp>
      <p:pic>
        <p:nvPicPr>
          <p:cNvPr id="5" name="Picture 6" descr="Chart, pie chart&#10;&#10;Description automatically generated">
            <a:extLst>
              <a:ext uri="{FF2B5EF4-FFF2-40B4-BE49-F238E27FC236}">
                <a16:creationId xmlns:a16="http://schemas.microsoft.com/office/drawing/2014/main" id="{45DF1EB5-4D99-4CB0-AB98-25BD6C0AA184}"/>
              </a:ext>
            </a:extLst>
          </p:cNvPr>
          <p:cNvPicPr>
            <a:picLocks noChangeAspect="1"/>
          </p:cNvPicPr>
          <p:nvPr/>
        </p:nvPicPr>
        <p:blipFill>
          <a:blip r:embed="rId2"/>
          <a:stretch>
            <a:fillRect/>
          </a:stretch>
        </p:blipFill>
        <p:spPr>
          <a:xfrm>
            <a:off x="153671" y="1635285"/>
            <a:ext cx="2675255" cy="3307397"/>
          </a:xfrm>
          <a:prstGeom prst="rect">
            <a:avLst/>
          </a:prstGeom>
        </p:spPr>
      </p:pic>
      <p:pic>
        <p:nvPicPr>
          <p:cNvPr id="7" name="Picture 10" descr="Chart&#10;&#10;Description automatically generated">
            <a:extLst>
              <a:ext uri="{FF2B5EF4-FFF2-40B4-BE49-F238E27FC236}">
                <a16:creationId xmlns:a16="http://schemas.microsoft.com/office/drawing/2014/main" id="{D5B45197-18C9-40BC-82A8-CD31D7F7F428}"/>
              </a:ext>
            </a:extLst>
          </p:cNvPr>
          <p:cNvPicPr>
            <a:picLocks noChangeAspect="1"/>
          </p:cNvPicPr>
          <p:nvPr/>
        </p:nvPicPr>
        <p:blipFill>
          <a:blip r:embed="rId3"/>
          <a:stretch>
            <a:fillRect/>
          </a:stretch>
        </p:blipFill>
        <p:spPr>
          <a:xfrm>
            <a:off x="2954655" y="1582856"/>
            <a:ext cx="4218939" cy="3824371"/>
          </a:xfrm>
          <a:prstGeom prst="rect">
            <a:avLst/>
          </a:prstGeom>
        </p:spPr>
      </p:pic>
      <p:pic>
        <p:nvPicPr>
          <p:cNvPr id="11" name="Picture 11" descr="Chart&#10;&#10;Description automatically generated">
            <a:extLst>
              <a:ext uri="{FF2B5EF4-FFF2-40B4-BE49-F238E27FC236}">
                <a16:creationId xmlns:a16="http://schemas.microsoft.com/office/drawing/2014/main" id="{0EB089C5-1428-4992-8250-1CCB5FC1E4B1}"/>
              </a:ext>
            </a:extLst>
          </p:cNvPr>
          <p:cNvPicPr>
            <a:picLocks noChangeAspect="1"/>
          </p:cNvPicPr>
          <p:nvPr/>
        </p:nvPicPr>
        <p:blipFill>
          <a:blip r:embed="rId4"/>
          <a:stretch>
            <a:fillRect/>
          </a:stretch>
        </p:blipFill>
        <p:spPr>
          <a:xfrm>
            <a:off x="7271385" y="1518596"/>
            <a:ext cx="2633345" cy="3652532"/>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6CFB8267-C69E-4403-B067-3765A96EBBEE}"/>
              </a:ext>
            </a:extLst>
          </p:cNvPr>
          <p:cNvPicPr>
            <a:picLocks noChangeAspect="1"/>
          </p:cNvPicPr>
          <p:nvPr/>
        </p:nvPicPr>
        <p:blipFill>
          <a:blip r:embed="rId5"/>
          <a:stretch>
            <a:fillRect/>
          </a:stretch>
        </p:blipFill>
        <p:spPr>
          <a:xfrm>
            <a:off x="1084857" y="5171877"/>
            <a:ext cx="812880" cy="341392"/>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DB011F50-0031-4760-8A4E-F5476A7A184F}"/>
              </a:ext>
            </a:extLst>
          </p:cNvPr>
          <p:cNvPicPr>
            <a:picLocks noChangeAspect="1"/>
          </p:cNvPicPr>
          <p:nvPr/>
        </p:nvPicPr>
        <p:blipFill>
          <a:blip r:embed="rId6"/>
          <a:stretch>
            <a:fillRect/>
          </a:stretch>
        </p:blipFill>
        <p:spPr>
          <a:xfrm>
            <a:off x="4590018" y="5596652"/>
            <a:ext cx="871379" cy="309086"/>
          </a:xfrm>
          <a:prstGeom prst="rect">
            <a:avLst/>
          </a:prstGeom>
        </p:spPr>
      </p:pic>
      <p:pic>
        <p:nvPicPr>
          <p:cNvPr id="14" name="Picture 14" descr="A picture containing graphical user interface&#10;&#10;Description automatically generated">
            <a:extLst>
              <a:ext uri="{FF2B5EF4-FFF2-40B4-BE49-F238E27FC236}">
                <a16:creationId xmlns:a16="http://schemas.microsoft.com/office/drawing/2014/main" id="{66A753BD-894A-43F6-BCA1-7B67EB299F5C}"/>
              </a:ext>
            </a:extLst>
          </p:cNvPr>
          <p:cNvPicPr>
            <a:picLocks noChangeAspect="1"/>
          </p:cNvPicPr>
          <p:nvPr/>
        </p:nvPicPr>
        <p:blipFill>
          <a:blip r:embed="rId7"/>
          <a:stretch>
            <a:fillRect/>
          </a:stretch>
        </p:blipFill>
        <p:spPr>
          <a:xfrm>
            <a:off x="8202573" y="5172750"/>
            <a:ext cx="903684" cy="325676"/>
          </a:xfrm>
          <a:prstGeom prst="rect">
            <a:avLst/>
          </a:prstGeom>
        </p:spPr>
      </p:pic>
      <p:sp>
        <p:nvSpPr>
          <p:cNvPr id="9" name="Title 1">
            <a:extLst>
              <a:ext uri="{FF2B5EF4-FFF2-40B4-BE49-F238E27FC236}">
                <a16:creationId xmlns:a16="http://schemas.microsoft.com/office/drawing/2014/main" id="{822E0F76-314E-4F9C-847D-72D5632A2E30}"/>
              </a:ext>
            </a:extLst>
          </p:cNvPr>
          <p:cNvSpPr txBox="1">
            <a:spLocks/>
          </p:cNvSpPr>
          <p:nvPr/>
        </p:nvSpPr>
        <p:spPr>
          <a:xfrm>
            <a:off x="456986" y="719845"/>
            <a:ext cx="7179544" cy="514894"/>
          </a:xfrm>
          <a:prstGeom prst="rect">
            <a:avLst/>
          </a:prstGeom>
        </p:spPr>
        <p:txBody>
          <a:bodyPr/>
          <a:lstStyle>
            <a:lvl1pPr algn="l" rtl="0" eaLnBrk="1" fontAlgn="base" hangingPunct="1">
              <a:spcBef>
                <a:spcPct val="0"/>
              </a:spcBef>
              <a:spcAft>
                <a:spcPct val="0"/>
              </a:spcAft>
              <a:defRPr sz="32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569BBE"/>
                </a:solidFill>
                <a:latin typeface="Arial" charset="0"/>
                <a:cs typeface="Arial" charset="0"/>
              </a:defRPr>
            </a:lvl2pPr>
            <a:lvl3pPr algn="ctr" rtl="0" eaLnBrk="1" fontAlgn="base" hangingPunct="1">
              <a:spcBef>
                <a:spcPct val="0"/>
              </a:spcBef>
              <a:spcAft>
                <a:spcPct val="0"/>
              </a:spcAft>
              <a:defRPr sz="3200">
                <a:solidFill>
                  <a:srgbClr val="569BBE"/>
                </a:solidFill>
                <a:latin typeface="Arial" charset="0"/>
                <a:cs typeface="Arial" charset="0"/>
              </a:defRPr>
            </a:lvl3pPr>
            <a:lvl4pPr algn="ctr" rtl="0" eaLnBrk="1" fontAlgn="base" hangingPunct="1">
              <a:spcBef>
                <a:spcPct val="0"/>
              </a:spcBef>
              <a:spcAft>
                <a:spcPct val="0"/>
              </a:spcAft>
              <a:defRPr sz="3200">
                <a:solidFill>
                  <a:srgbClr val="569BBE"/>
                </a:solidFill>
                <a:latin typeface="Arial" charset="0"/>
                <a:cs typeface="Arial" charset="0"/>
              </a:defRPr>
            </a:lvl4pPr>
            <a:lvl5pPr algn="ctr" rtl="0" eaLnBrk="1" fontAlgn="base" hangingPunct="1">
              <a:spcBef>
                <a:spcPct val="0"/>
              </a:spcBef>
              <a:spcAft>
                <a:spcPct val="0"/>
              </a:spcAft>
              <a:defRPr sz="3200">
                <a:solidFill>
                  <a:srgbClr val="569BBE"/>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dirty="0">
                <a:solidFill>
                  <a:schemeClr val="tx1"/>
                </a:solidFill>
                <a:latin typeface="Calibri Light" panose="020F0302020204030204" pitchFamily="34" charset="0"/>
                <a:cs typeface="Calibri Light" panose="020F0302020204030204" pitchFamily="34" charset="0"/>
              </a:rPr>
              <a:t>2020 Helpline Stats (Sample Only)</a:t>
            </a:r>
          </a:p>
        </p:txBody>
      </p:sp>
    </p:spTree>
    <p:extLst>
      <p:ext uri="{BB962C8B-B14F-4D97-AF65-F5344CB8AC3E}">
        <p14:creationId xmlns:p14="http://schemas.microsoft.com/office/powerpoint/2010/main" val="3248104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25888A-7126-428D-9DFD-49A56D5CF3B8}"/>
              </a:ext>
            </a:extLst>
          </p:cNvPr>
          <p:cNvSpPr>
            <a:spLocks noGrp="1"/>
          </p:cNvSpPr>
          <p:nvPr>
            <p:ph type="sldNum" sz="quarter" idx="12"/>
          </p:nvPr>
        </p:nvSpPr>
        <p:spPr/>
        <p:txBody>
          <a:bodyPr/>
          <a:lstStyle/>
          <a:p>
            <a:endParaRPr lang="en-US" dirty="0"/>
          </a:p>
        </p:txBody>
      </p:sp>
      <p:grpSp>
        <p:nvGrpSpPr>
          <p:cNvPr id="6" name="Group 5">
            <a:extLst>
              <a:ext uri="{FF2B5EF4-FFF2-40B4-BE49-F238E27FC236}">
                <a16:creationId xmlns:a16="http://schemas.microsoft.com/office/drawing/2014/main" id="{2AA1E7A7-745B-4978-8C5C-80F16287E4AA}"/>
              </a:ext>
            </a:extLst>
          </p:cNvPr>
          <p:cNvGrpSpPr/>
          <p:nvPr/>
        </p:nvGrpSpPr>
        <p:grpSpPr>
          <a:xfrm>
            <a:off x="457200" y="1527200"/>
            <a:ext cx="9067800" cy="4492600"/>
            <a:chOff x="745067" y="569606"/>
            <a:chExt cx="10422466" cy="5143807"/>
          </a:xfrm>
        </p:grpSpPr>
        <p:pic>
          <p:nvPicPr>
            <p:cNvPr id="2" name="Picture 2" descr="Chart&#10;&#10;Description automatically generated">
              <a:extLst>
                <a:ext uri="{FF2B5EF4-FFF2-40B4-BE49-F238E27FC236}">
                  <a16:creationId xmlns:a16="http://schemas.microsoft.com/office/drawing/2014/main" id="{F8602679-DE83-4484-9887-248D5BA52AAA}"/>
                </a:ext>
              </a:extLst>
            </p:cNvPr>
            <p:cNvPicPr>
              <a:picLocks noChangeAspect="1"/>
            </p:cNvPicPr>
            <p:nvPr/>
          </p:nvPicPr>
          <p:blipFill>
            <a:blip r:embed="rId2"/>
            <a:stretch>
              <a:fillRect/>
            </a:stretch>
          </p:blipFill>
          <p:spPr>
            <a:xfrm>
              <a:off x="745067" y="604266"/>
              <a:ext cx="5266266" cy="4269402"/>
            </a:xfrm>
            <a:prstGeom prst="rect">
              <a:avLst/>
            </a:prstGeom>
          </p:spPr>
        </p:pic>
        <p:pic>
          <p:nvPicPr>
            <p:cNvPr id="3" name="Picture 4" descr="Chart, bar chart, waterfall chart&#10;&#10;Description automatically generated">
              <a:extLst>
                <a:ext uri="{FF2B5EF4-FFF2-40B4-BE49-F238E27FC236}">
                  <a16:creationId xmlns:a16="http://schemas.microsoft.com/office/drawing/2014/main" id="{C2DADC25-87F1-4C81-979E-3FB6F96E4080}"/>
                </a:ext>
              </a:extLst>
            </p:cNvPr>
            <p:cNvPicPr>
              <a:picLocks noChangeAspect="1"/>
            </p:cNvPicPr>
            <p:nvPr/>
          </p:nvPicPr>
          <p:blipFill>
            <a:blip r:embed="rId3"/>
            <a:stretch>
              <a:fillRect/>
            </a:stretch>
          </p:blipFill>
          <p:spPr>
            <a:xfrm>
              <a:off x="7061200" y="569606"/>
              <a:ext cx="4106333" cy="4457255"/>
            </a:xfrm>
            <a:prstGeom prst="rect">
              <a:avLst/>
            </a:prstGeom>
          </p:spPr>
        </p:pic>
        <p:pic>
          <p:nvPicPr>
            <p:cNvPr id="5" name="Picture 6" descr="A picture containing text&#10;&#10;Description automatically generated">
              <a:extLst>
                <a:ext uri="{FF2B5EF4-FFF2-40B4-BE49-F238E27FC236}">
                  <a16:creationId xmlns:a16="http://schemas.microsoft.com/office/drawing/2014/main" id="{8B1A7CB2-1576-440A-A026-4403C05245AD}"/>
                </a:ext>
              </a:extLst>
            </p:cNvPr>
            <p:cNvPicPr>
              <a:picLocks noChangeAspect="1"/>
            </p:cNvPicPr>
            <p:nvPr/>
          </p:nvPicPr>
          <p:blipFill>
            <a:blip r:embed="rId4"/>
            <a:stretch>
              <a:fillRect/>
            </a:stretch>
          </p:blipFill>
          <p:spPr>
            <a:xfrm>
              <a:off x="2843741" y="5263092"/>
              <a:ext cx="1068917" cy="395817"/>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9B9707B7-40B3-4AFB-84ED-B933A58C5062}"/>
                </a:ext>
              </a:extLst>
            </p:cNvPr>
            <p:cNvPicPr>
              <a:picLocks noChangeAspect="1"/>
            </p:cNvPicPr>
            <p:nvPr/>
          </p:nvPicPr>
          <p:blipFill>
            <a:blip r:embed="rId5"/>
            <a:stretch>
              <a:fillRect/>
            </a:stretch>
          </p:blipFill>
          <p:spPr>
            <a:xfrm>
              <a:off x="8904816" y="5191654"/>
              <a:ext cx="1113367" cy="521759"/>
            </a:xfrm>
            <a:prstGeom prst="rect">
              <a:avLst/>
            </a:prstGeom>
          </p:spPr>
        </p:pic>
      </p:grpSp>
      <p:sp>
        <p:nvSpPr>
          <p:cNvPr id="8" name="Title 1">
            <a:extLst>
              <a:ext uri="{FF2B5EF4-FFF2-40B4-BE49-F238E27FC236}">
                <a16:creationId xmlns:a16="http://schemas.microsoft.com/office/drawing/2014/main" id="{3C85B12E-8F39-4C92-A9E0-3C960397ADF8}"/>
              </a:ext>
            </a:extLst>
          </p:cNvPr>
          <p:cNvSpPr txBox="1">
            <a:spLocks/>
          </p:cNvSpPr>
          <p:nvPr/>
        </p:nvSpPr>
        <p:spPr>
          <a:xfrm>
            <a:off x="456986" y="719845"/>
            <a:ext cx="7179544" cy="514894"/>
          </a:xfrm>
          <a:prstGeom prst="rect">
            <a:avLst/>
          </a:prstGeom>
        </p:spPr>
        <p:txBody>
          <a:bodyPr/>
          <a:lstStyle>
            <a:lvl1pPr algn="l" rtl="0" eaLnBrk="1" fontAlgn="base" hangingPunct="1">
              <a:spcBef>
                <a:spcPct val="0"/>
              </a:spcBef>
              <a:spcAft>
                <a:spcPct val="0"/>
              </a:spcAft>
              <a:defRPr sz="32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3200">
                <a:solidFill>
                  <a:srgbClr val="569BBE"/>
                </a:solidFill>
                <a:latin typeface="Arial" charset="0"/>
                <a:cs typeface="Arial" charset="0"/>
              </a:defRPr>
            </a:lvl2pPr>
            <a:lvl3pPr algn="ctr" rtl="0" eaLnBrk="1" fontAlgn="base" hangingPunct="1">
              <a:spcBef>
                <a:spcPct val="0"/>
              </a:spcBef>
              <a:spcAft>
                <a:spcPct val="0"/>
              </a:spcAft>
              <a:defRPr sz="3200">
                <a:solidFill>
                  <a:srgbClr val="569BBE"/>
                </a:solidFill>
                <a:latin typeface="Arial" charset="0"/>
                <a:cs typeface="Arial" charset="0"/>
              </a:defRPr>
            </a:lvl3pPr>
            <a:lvl4pPr algn="ctr" rtl="0" eaLnBrk="1" fontAlgn="base" hangingPunct="1">
              <a:spcBef>
                <a:spcPct val="0"/>
              </a:spcBef>
              <a:spcAft>
                <a:spcPct val="0"/>
              </a:spcAft>
              <a:defRPr sz="3200">
                <a:solidFill>
                  <a:srgbClr val="569BBE"/>
                </a:solidFill>
                <a:latin typeface="Arial" charset="0"/>
                <a:cs typeface="Arial" charset="0"/>
              </a:defRPr>
            </a:lvl4pPr>
            <a:lvl5pPr algn="ctr" rtl="0" eaLnBrk="1" fontAlgn="base" hangingPunct="1">
              <a:spcBef>
                <a:spcPct val="0"/>
              </a:spcBef>
              <a:spcAft>
                <a:spcPct val="0"/>
              </a:spcAft>
              <a:defRPr sz="3200">
                <a:solidFill>
                  <a:srgbClr val="569BBE"/>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dirty="0">
                <a:solidFill>
                  <a:schemeClr val="tx1"/>
                </a:solidFill>
                <a:latin typeface="Calibri Light" panose="020F0302020204030204" pitchFamily="34" charset="0"/>
                <a:cs typeface="Calibri Light" panose="020F0302020204030204" pitchFamily="34" charset="0"/>
              </a:rPr>
              <a:t>2020 Helpline Stats (Sample Only)</a:t>
            </a:r>
          </a:p>
        </p:txBody>
      </p:sp>
    </p:spTree>
    <p:extLst>
      <p:ext uri="{BB962C8B-B14F-4D97-AF65-F5344CB8AC3E}">
        <p14:creationId xmlns:p14="http://schemas.microsoft.com/office/powerpoint/2010/main" val="3357345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15" y="1057276"/>
            <a:ext cx="8675370" cy="492443"/>
          </a:xfrm>
        </p:spPr>
        <p:txBody>
          <a:bodyPr/>
          <a:lstStyle/>
          <a:p>
            <a:r>
              <a:rPr lang="en-US" dirty="0">
                <a:solidFill>
                  <a:schemeClr val="tx1">
                    <a:lumMod val="65000"/>
                    <a:lumOff val="35000"/>
                  </a:schemeClr>
                </a:solidFill>
                <a:latin typeface="+mn-lt"/>
              </a:rPr>
              <a:t>Help &amp; Hope Mobile Intervention</a:t>
            </a:r>
          </a:p>
        </p:txBody>
      </p:sp>
      <p:sp>
        <p:nvSpPr>
          <p:cNvPr id="3" name="Content Placeholder 2">
            <a:extLst>
              <a:ext uri="{FF2B5EF4-FFF2-40B4-BE49-F238E27FC236}">
                <a16:creationId xmlns:a16="http://schemas.microsoft.com/office/drawing/2014/main" id="{0E2C0DBC-852D-4CB4-967E-27A4C3874957}"/>
              </a:ext>
            </a:extLst>
          </p:cNvPr>
          <p:cNvSpPr>
            <a:spLocks noGrp="1"/>
          </p:cNvSpPr>
          <p:nvPr>
            <p:ph idx="1"/>
          </p:nvPr>
        </p:nvSpPr>
        <p:spPr>
          <a:xfrm>
            <a:off x="956562" y="2293620"/>
            <a:ext cx="5672838" cy="4259580"/>
          </a:xfrm>
        </p:spPr>
        <p:txBody>
          <a:bodyPr>
            <a:normAutofit fontScale="925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dirty="0">
              <a:latin typeface="Arial"/>
              <a:cs typeface="Arial"/>
            </a:endParaRPr>
          </a:p>
          <a:p>
            <a:pPr algn="ctr"/>
            <a:endParaRPr lang="en-US" dirty="0">
              <a:latin typeface="Arial"/>
              <a:cs typeface="Arial"/>
            </a:endParaRPr>
          </a:p>
          <a:p>
            <a:pPr algn="ctr"/>
            <a:r>
              <a:rPr lang="en-US" dirty="0">
                <a:latin typeface="+mj-lt"/>
                <a:cs typeface="Arial"/>
              </a:rPr>
              <a:t>Text </a:t>
            </a:r>
            <a:r>
              <a:rPr lang="en-US" b="1" dirty="0">
                <a:latin typeface="+mj-lt"/>
                <a:cs typeface="Arial"/>
              </a:rPr>
              <a:t>"JOIN" to 55753 </a:t>
            </a:r>
            <a:r>
              <a:rPr lang="en-US" dirty="0">
                <a:latin typeface="+mj-lt"/>
                <a:cs typeface="Arial"/>
              </a:rPr>
              <a:t>to start receiving messages</a:t>
            </a:r>
            <a:endParaRPr lang="en-US" dirty="0">
              <a:latin typeface="+mj-lt"/>
            </a:endParaRPr>
          </a:p>
        </p:txBody>
      </p:sp>
      <p:sp>
        <p:nvSpPr>
          <p:cNvPr id="4" name="Slide Number Placeholder 3"/>
          <p:cNvSpPr>
            <a:spLocks noGrp="1"/>
          </p:cNvSpPr>
          <p:nvPr>
            <p:ph type="sldNum" sz="quarter" idx="12"/>
          </p:nvPr>
        </p:nvSpPr>
        <p:spPr/>
        <p:txBody>
          <a:bodyPr/>
          <a:lstStyle/>
          <a:p>
            <a:pPr>
              <a:defRPr/>
            </a:pPr>
            <a:endParaRPr lang="en-US" dirty="0"/>
          </a:p>
        </p:txBody>
      </p:sp>
      <p:pic>
        <p:nvPicPr>
          <p:cNvPr id="10" name="Picture 9"/>
          <p:cNvPicPr>
            <a:picLocks noChangeAspect="1"/>
          </p:cNvPicPr>
          <p:nvPr/>
        </p:nvPicPr>
        <p:blipFill>
          <a:blip r:embed="rId2"/>
          <a:stretch>
            <a:fillRect/>
          </a:stretch>
        </p:blipFill>
        <p:spPr>
          <a:xfrm>
            <a:off x="1948816" y="2427732"/>
            <a:ext cx="1649720" cy="3123404"/>
          </a:xfrm>
          <a:prstGeom prst="rect">
            <a:avLst/>
          </a:prstGeom>
        </p:spPr>
      </p:pic>
      <p:pic>
        <p:nvPicPr>
          <p:cNvPr id="11" name="Picture 10"/>
          <p:cNvPicPr>
            <a:picLocks noChangeAspect="1"/>
          </p:cNvPicPr>
          <p:nvPr/>
        </p:nvPicPr>
        <p:blipFill>
          <a:blip r:embed="rId3"/>
          <a:stretch>
            <a:fillRect/>
          </a:stretch>
        </p:blipFill>
        <p:spPr>
          <a:xfrm>
            <a:off x="3709035" y="2440305"/>
            <a:ext cx="1691580" cy="3110831"/>
          </a:xfrm>
          <a:prstGeom prst="rect">
            <a:avLst/>
          </a:prstGeom>
        </p:spPr>
      </p:pic>
      <p:sp>
        <p:nvSpPr>
          <p:cNvPr id="5" name="TextBox 4"/>
          <p:cNvSpPr txBox="1"/>
          <p:nvPr/>
        </p:nvSpPr>
        <p:spPr>
          <a:xfrm>
            <a:off x="6288307" y="2427732"/>
            <a:ext cx="2813531" cy="3367845"/>
          </a:xfrm>
          <a:prstGeom prst="rect">
            <a:avLst/>
          </a:prstGeom>
          <a:noFill/>
        </p:spPr>
        <p:txBody>
          <a:bodyPr wrap="square" rtlCol="0">
            <a:spAutoFit/>
          </a:bodyPr>
          <a:lstStyle/>
          <a:p>
            <a:endParaRPr lang="en-US" sz="1485" dirty="0"/>
          </a:p>
          <a:p>
            <a:endParaRPr lang="en-US" sz="1485" dirty="0"/>
          </a:p>
          <a:p>
            <a:pPr marL="235744" indent="-235744">
              <a:buFont typeface="Arial" panose="020B0604020202020204" pitchFamily="34" charset="0"/>
              <a:buChar char="•"/>
            </a:pPr>
            <a:r>
              <a:rPr lang="en-US" sz="2310" dirty="0">
                <a:solidFill>
                  <a:schemeClr val="tx2">
                    <a:lumMod val="50000"/>
                  </a:schemeClr>
                </a:solidFill>
              </a:rPr>
              <a:t>Personalized feedback and mobile messaging from prevention to recovery (some in beta)</a:t>
            </a:r>
          </a:p>
          <a:p>
            <a:endParaRPr lang="en-US" sz="1485" dirty="0"/>
          </a:p>
          <a:p>
            <a:endParaRPr lang="en-US" sz="1485" dirty="0"/>
          </a:p>
          <a:p>
            <a:endParaRPr lang="en-US" sz="1485" dirty="0"/>
          </a:p>
        </p:txBody>
      </p:sp>
    </p:spTree>
    <p:extLst>
      <p:ext uri="{BB962C8B-B14F-4D97-AF65-F5344CB8AC3E}">
        <p14:creationId xmlns:p14="http://schemas.microsoft.com/office/powerpoint/2010/main" val="4253573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25888A-7126-428D-9DFD-49A56D5CF3B8}"/>
              </a:ext>
            </a:extLst>
          </p:cNvPr>
          <p:cNvSpPr>
            <a:spLocks noGrp="1"/>
          </p:cNvSpPr>
          <p:nvPr>
            <p:ph type="sldNum" sz="quarter" idx="12"/>
          </p:nvPr>
        </p:nvSpPr>
        <p:spPr/>
        <p:txBody>
          <a:bodyPr/>
          <a:lstStyle/>
          <a:p>
            <a:endParaRPr lang="en-US" dirty="0"/>
          </a:p>
        </p:txBody>
      </p:sp>
      <p:pic>
        <p:nvPicPr>
          <p:cNvPr id="2" name="Picture 4" descr="Diagram&#10;&#10;Description automatically generated">
            <a:extLst>
              <a:ext uri="{FF2B5EF4-FFF2-40B4-BE49-F238E27FC236}">
                <a16:creationId xmlns:a16="http://schemas.microsoft.com/office/drawing/2014/main" id="{BF2DB22A-604E-4905-81A6-41D813430441}"/>
              </a:ext>
            </a:extLst>
          </p:cNvPr>
          <p:cNvPicPr>
            <a:picLocks noChangeAspect="1"/>
          </p:cNvPicPr>
          <p:nvPr/>
        </p:nvPicPr>
        <p:blipFill>
          <a:blip r:embed="rId2"/>
          <a:stretch>
            <a:fillRect/>
          </a:stretch>
        </p:blipFill>
        <p:spPr>
          <a:xfrm>
            <a:off x="1219200" y="838200"/>
            <a:ext cx="8018780" cy="4749074"/>
          </a:xfrm>
          <a:prstGeom prst="rect">
            <a:avLst/>
          </a:prstGeom>
        </p:spPr>
      </p:pic>
      <p:sp>
        <p:nvSpPr>
          <p:cNvPr id="3" name="Oval 2">
            <a:extLst>
              <a:ext uri="{FF2B5EF4-FFF2-40B4-BE49-F238E27FC236}">
                <a16:creationId xmlns:a16="http://schemas.microsoft.com/office/drawing/2014/main" id="{54B81DD7-EE2D-4228-AB7B-AB87FEAAB3FB}"/>
              </a:ext>
            </a:extLst>
          </p:cNvPr>
          <p:cNvSpPr/>
          <p:nvPr/>
        </p:nvSpPr>
        <p:spPr>
          <a:xfrm>
            <a:off x="3581400" y="3212737"/>
            <a:ext cx="3048000" cy="29718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4"/>
                </a:solidFill>
              </a:rPr>
              <a:t>27%</a:t>
            </a:r>
          </a:p>
          <a:p>
            <a:pPr algn="ctr"/>
            <a:r>
              <a:rPr lang="en-US" sz="1400" i="1" dirty="0">
                <a:solidFill>
                  <a:schemeClr val="accent4"/>
                </a:solidFill>
              </a:rPr>
              <a:t>of clients receiving automated messages texted “chat” to connect with a specialist.</a:t>
            </a:r>
          </a:p>
        </p:txBody>
      </p:sp>
    </p:spTree>
    <p:extLst>
      <p:ext uri="{BB962C8B-B14F-4D97-AF65-F5344CB8AC3E}">
        <p14:creationId xmlns:p14="http://schemas.microsoft.com/office/powerpoint/2010/main" val="102270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itle 3"/>
          <p:cNvSpPr txBox="1">
            <a:spLocks noGrp="1"/>
          </p:cNvSpPr>
          <p:nvPr>
            <p:ph type="title"/>
          </p:nvPr>
        </p:nvSpPr>
        <p:spPr>
          <a:xfrm>
            <a:off x="450669" y="640492"/>
            <a:ext cx="9150535" cy="999714"/>
          </a:xfrm>
          <a:prstGeom prst="rect">
            <a:avLst/>
          </a:prstGeom>
        </p:spPr>
        <p:txBody>
          <a:bodyPr wrap="square" lIns="37718" tIns="37719" rIns="37718" bIns="37719" anchor="b">
            <a:normAutofit/>
          </a:bodyPr>
          <a:lstStyle/>
          <a:p>
            <a:r>
              <a:rPr lang="en-US" dirty="0">
                <a:solidFill>
                  <a:schemeClr val="tx1">
                    <a:lumMod val="65000"/>
                    <a:lumOff val="35000"/>
                  </a:schemeClr>
                </a:solidFill>
              </a:rPr>
              <a:t>Partnership to End Addiction</a:t>
            </a:r>
            <a:endParaRPr dirty="0">
              <a:solidFill>
                <a:schemeClr val="tx1">
                  <a:lumMod val="65000"/>
                  <a:lumOff val="35000"/>
                </a:schemeClr>
              </a:solidFill>
            </a:endParaRPr>
          </a:p>
        </p:txBody>
      </p:sp>
      <p:sp>
        <p:nvSpPr>
          <p:cNvPr id="283" name="Content Placeholder 2"/>
          <p:cNvSpPr txBox="1">
            <a:spLocks noGrp="1"/>
          </p:cNvSpPr>
          <p:nvPr>
            <p:ph type="body" idx="1"/>
          </p:nvPr>
        </p:nvSpPr>
        <p:spPr>
          <a:xfrm>
            <a:off x="450669" y="2146888"/>
            <a:ext cx="4578531" cy="3985306"/>
          </a:xfrm>
          <a:prstGeom prst="rect">
            <a:avLst/>
          </a:prstGeom>
        </p:spPr>
        <p:txBody>
          <a:bodyPr>
            <a:normAutofit lnSpcReduction="10000"/>
          </a:bodyPr>
          <a:lstStyle/>
          <a:p>
            <a:r>
              <a:rPr dirty="0">
                <a:latin typeface="+mn-lt"/>
              </a:rPr>
              <a:t>Partnership to End Addiction is a </a:t>
            </a:r>
            <a:br>
              <a:rPr dirty="0">
                <a:latin typeface="+mn-lt"/>
              </a:rPr>
            </a:br>
            <a:r>
              <a:rPr dirty="0">
                <a:latin typeface="+mn-lt"/>
              </a:rPr>
              <a:t>national nonprofit that exists to:</a:t>
            </a:r>
          </a:p>
          <a:p>
            <a:pPr lvl="1">
              <a:spcBef>
                <a:spcPts val="1650"/>
              </a:spcBef>
            </a:pPr>
            <a:r>
              <a:rPr sz="2400" dirty="0"/>
              <a:t>Empower families</a:t>
            </a:r>
          </a:p>
          <a:p>
            <a:pPr lvl="1">
              <a:spcBef>
                <a:spcPts val="1650"/>
              </a:spcBef>
            </a:pPr>
            <a:r>
              <a:rPr sz="2400" dirty="0"/>
              <a:t>Advance effective care</a:t>
            </a:r>
          </a:p>
          <a:p>
            <a:pPr lvl="1">
              <a:spcBef>
                <a:spcPts val="1650"/>
              </a:spcBef>
            </a:pPr>
            <a:r>
              <a:rPr sz="2400" dirty="0"/>
              <a:t>Shape public policy</a:t>
            </a:r>
          </a:p>
          <a:p>
            <a:pPr lvl="1">
              <a:spcBef>
                <a:spcPts val="1650"/>
              </a:spcBef>
            </a:pPr>
            <a:r>
              <a:rPr sz="2400" dirty="0"/>
              <a:t>Change culture</a:t>
            </a:r>
          </a:p>
          <a:p>
            <a:endParaRPr dirty="0">
              <a:latin typeface="+mn-lt"/>
            </a:endParaRPr>
          </a:p>
          <a:p>
            <a:pPr>
              <a:defRPr b="1">
                <a:solidFill>
                  <a:srgbClr val="772583"/>
                </a:solidFill>
              </a:defRPr>
            </a:pPr>
            <a:endParaRPr lang="en-US" dirty="0">
              <a:latin typeface="+mn-lt"/>
            </a:endParaRPr>
          </a:p>
          <a:p>
            <a:pPr>
              <a:defRPr b="1">
                <a:solidFill>
                  <a:srgbClr val="772583"/>
                </a:solidFill>
              </a:defRPr>
            </a:pPr>
            <a:r>
              <a:rPr lang="en-US" dirty="0">
                <a:latin typeface="+mn-lt"/>
              </a:rPr>
              <a:t>     We</a:t>
            </a:r>
            <a:r>
              <a:rPr dirty="0">
                <a:latin typeface="+mn-lt"/>
              </a:rPr>
              <a:t> help the helpers</a:t>
            </a:r>
          </a:p>
        </p:txBody>
      </p:sp>
      <p:sp>
        <p:nvSpPr>
          <p:cNvPr id="2" name="Slide Number Placeholder 1"/>
          <p:cNvSpPr>
            <a:spLocks noGrp="1"/>
          </p:cNvSpPr>
          <p:nvPr>
            <p:ph type="sldNum" sz="quarter" idx="2"/>
          </p:nvPr>
        </p:nvSpPr>
        <p:spPr/>
        <p:txBody>
          <a:bodyPr/>
          <a:lstStyle/>
          <a:p>
            <a:endParaRPr lang="en-US" dirty="0"/>
          </a:p>
        </p:txBody>
      </p:sp>
      <p:pic>
        <p:nvPicPr>
          <p:cNvPr id="6" name="Picture 5">
            <a:extLst>
              <a:ext uri="{FF2B5EF4-FFF2-40B4-BE49-F238E27FC236}">
                <a16:creationId xmlns:a16="http://schemas.microsoft.com/office/drawing/2014/main" id="{84BFD8D9-D13B-3642-9498-09D4072D8B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77" r="-377"/>
          <a:stretch/>
        </p:blipFill>
        <p:spPr>
          <a:xfrm>
            <a:off x="4709697" y="1557130"/>
            <a:ext cx="4767470" cy="4767470"/>
          </a:xfrm>
          <a:prstGeom prst="ellipse">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70" y="685800"/>
            <a:ext cx="9372659" cy="492443"/>
          </a:xfrm>
        </p:spPr>
        <p:txBody>
          <a:bodyPr/>
          <a:lstStyle/>
          <a:p>
            <a:pPr algn="l"/>
            <a:r>
              <a:rPr lang="en-US" sz="3200" dirty="0">
                <a:solidFill>
                  <a:schemeClr val="tx1">
                    <a:lumMod val="65000"/>
                    <a:lumOff val="35000"/>
                  </a:schemeClr>
                </a:solidFill>
                <a:latin typeface="+mn-lt"/>
                <a:cs typeface="Calibri Light" panose="020F0302020204030204" pitchFamily="34" charset="0"/>
              </a:rPr>
              <a:t>Suggestions for Integration into Practice</a:t>
            </a:r>
          </a:p>
        </p:txBody>
      </p:sp>
      <p:sp>
        <p:nvSpPr>
          <p:cNvPr id="3" name="Text Placeholder 2"/>
          <p:cNvSpPr>
            <a:spLocks noGrp="1"/>
          </p:cNvSpPr>
          <p:nvPr>
            <p:ph type="body" idx="1"/>
          </p:nvPr>
        </p:nvSpPr>
        <p:spPr>
          <a:xfrm>
            <a:off x="1066800" y="1828800"/>
            <a:ext cx="8173286" cy="3693319"/>
          </a:xfrm>
        </p:spPr>
        <p:txBody>
          <a:bodyPr/>
          <a:lstStyle/>
          <a:p>
            <a:pPr indent="-502920">
              <a:buFont typeface="Arial" pitchFamily="34" charset="0"/>
              <a:buChar char="•"/>
            </a:pPr>
            <a:r>
              <a:rPr lang="en-US" b="1" dirty="0">
                <a:solidFill>
                  <a:srgbClr val="000000"/>
                </a:solidFill>
                <a:latin typeface="+mn-lt"/>
              </a:rPr>
              <a:t>Review</a:t>
            </a:r>
            <a:r>
              <a:rPr lang="en-US" dirty="0">
                <a:solidFill>
                  <a:srgbClr val="000000"/>
                </a:solidFill>
                <a:latin typeface="+mn-lt"/>
              </a:rPr>
              <a:t> the literature </a:t>
            </a:r>
          </a:p>
          <a:p>
            <a:pPr indent="-502920">
              <a:buFont typeface="Arial" pitchFamily="34" charset="0"/>
              <a:buChar char="•"/>
            </a:pPr>
            <a:endParaRPr lang="en-US" dirty="0">
              <a:solidFill>
                <a:srgbClr val="000000"/>
              </a:solidFill>
              <a:latin typeface="+mn-lt"/>
            </a:endParaRPr>
          </a:p>
          <a:p>
            <a:pPr indent="-502920">
              <a:buFont typeface="Arial" pitchFamily="34" charset="0"/>
              <a:buChar char="•"/>
            </a:pPr>
            <a:r>
              <a:rPr lang="en-US" dirty="0">
                <a:solidFill>
                  <a:srgbClr val="000000"/>
                </a:solidFill>
                <a:latin typeface="+mn-lt"/>
              </a:rPr>
              <a:t>Then, </a:t>
            </a:r>
            <a:r>
              <a:rPr lang="en-US" b="1" dirty="0">
                <a:solidFill>
                  <a:srgbClr val="000000"/>
                </a:solidFill>
                <a:latin typeface="+mn-lt"/>
              </a:rPr>
              <a:t>question</a:t>
            </a:r>
            <a:r>
              <a:rPr lang="en-US" dirty="0">
                <a:solidFill>
                  <a:srgbClr val="000000"/>
                </a:solidFill>
                <a:latin typeface="+mn-lt"/>
              </a:rPr>
              <a:t> the literature</a:t>
            </a:r>
          </a:p>
          <a:p>
            <a:pPr indent="-502920">
              <a:buFont typeface="Arial" pitchFamily="34" charset="0"/>
              <a:buChar char="•"/>
            </a:pPr>
            <a:endParaRPr lang="en-US" dirty="0">
              <a:solidFill>
                <a:srgbClr val="000000"/>
              </a:solidFill>
              <a:latin typeface="+mn-lt"/>
            </a:endParaRPr>
          </a:p>
          <a:p>
            <a:pPr indent="-502920">
              <a:buFont typeface="Arial" pitchFamily="34" charset="0"/>
              <a:buChar char="•"/>
            </a:pPr>
            <a:r>
              <a:rPr lang="en-US" dirty="0">
                <a:solidFill>
                  <a:srgbClr val="000000"/>
                </a:solidFill>
                <a:latin typeface="+mn-lt"/>
              </a:rPr>
              <a:t>Then, try it yourself and </a:t>
            </a:r>
            <a:r>
              <a:rPr lang="en-US" b="1" dirty="0">
                <a:solidFill>
                  <a:srgbClr val="000000"/>
                </a:solidFill>
                <a:latin typeface="+mn-lt"/>
              </a:rPr>
              <a:t>don’t cheat</a:t>
            </a:r>
          </a:p>
          <a:p>
            <a:pPr indent="-502920">
              <a:buFont typeface="Arial" pitchFamily="34" charset="0"/>
              <a:buChar char="•"/>
            </a:pPr>
            <a:endParaRPr lang="en-US" b="1" dirty="0">
              <a:solidFill>
                <a:srgbClr val="000000"/>
              </a:solidFill>
              <a:latin typeface="+mn-lt"/>
            </a:endParaRPr>
          </a:p>
          <a:p>
            <a:pPr indent="-502920">
              <a:buFont typeface="Arial" pitchFamily="34" charset="0"/>
              <a:buChar char="•"/>
            </a:pPr>
            <a:r>
              <a:rPr lang="en-US" dirty="0">
                <a:solidFill>
                  <a:srgbClr val="000000"/>
                </a:solidFill>
                <a:latin typeface="+mn-lt"/>
              </a:rPr>
              <a:t>Then, try it with the </a:t>
            </a:r>
            <a:r>
              <a:rPr lang="en-US" b="1" dirty="0">
                <a:solidFill>
                  <a:srgbClr val="000000"/>
                </a:solidFill>
                <a:latin typeface="+mn-lt"/>
              </a:rPr>
              <a:t>target population </a:t>
            </a:r>
          </a:p>
          <a:p>
            <a:pPr indent="-502920">
              <a:buFont typeface="Arial" pitchFamily="34" charset="0"/>
              <a:buChar char="•"/>
            </a:pPr>
            <a:endParaRPr lang="en-US" b="1" dirty="0">
              <a:solidFill>
                <a:srgbClr val="000000"/>
              </a:solidFill>
              <a:latin typeface="+mn-lt"/>
            </a:endParaRPr>
          </a:p>
          <a:p>
            <a:pPr lvl="1" indent="-502920">
              <a:buFont typeface="Arial" pitchFamily="34" charset="0"/>
              <a:buChar char="•"/>
            </a:pPr>
            <a:r>
              <a:rPr lang="en-US" sz="2400" dirty="0">
                <a:solidFill>
                  <a:srgbClr val="000000"/>
                </a:solidFill>
              </a:rPr>
              <a:t>Then try it with your population when </a:t>
            </a:r>
            <a:r>
              <a:rPr lang="en-US" sz="2400" b="1" dirty="0">
                <a:solidFill>
                  <a:srgbClr val="000000"/>
                </a:solidFill>
              </a:rPr>
              <a:t>nobody cares</a:t>
            </a:r>
            <a:r>
              <a:rPr lang="en-US" sz="2400" dirty="0">
                <a:solidFill>
                  <a:srgbClr val="000000"/>
                </a:solidFill>
              </a:rPr>
              <a:t> about it happening (e.g. no monitoring or incentives).</a:t>
            </a:r>
          </a:p>
        </p:txBody>
      </p:sp>
      <p:sp>
        <p:nvSpPr>
          <p:cNvPr id="4" name="Slide Number Placeholder 3"/>
          <p:cNvSpPr>
            <a:spLocks noGrp="1"/>
          </p:cNvSpPr>
          <p:nvPr>
            <p:ph type="sldNum" idx="12"/>
          </p:nvPr>
        </p:nvSpPr>
        <p:spPr/>
        <p:txBody>
          <a:bodyPr/>
          <a:lstStyle/>
          <a:p>
            <a:pPr>
              <a:buClr>
                <a:srgbClr val="000000"/>
              </a:buClr>
              <a:buSzPct val="25000"/>
            </a:pPr>
            <a:endParaRPr lang="en" sz="154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8925809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DE869-DA2A-48F0-8032-3643585E51B4}"/>
              </a:ext>
            </a:extLst>
          </p:cNvPr>
          <p:cNvSpPr>
            <a:spLocks noGrp="1"/>
          </p:cNvSpPr>
          <p:nvPr>
            <p:ph type="title"/>
          </p:nvPr>
        </p:nvSpPr>
        <p:spPr>
          <a:xfrm>
            <a:off x="691515" y="1358504"/>
            <a:ext cx="8675370" cy="672874"/>
          </a:xfrm>
        </p:spPr>
        <p:txBody>
          <a:bodyPr>
            <a:normAutofit/>
          </a:bodyPr>
          <a:lstStyle/>
          <a:p>
            <a:r>
              <a:rPr lang="en-US" sz="2640" dirty="0">
                <a:solidFill>
                  <a:schemeClr val="tx1">
                    <a:lumMod val="65000"/>
                    <a:lumOff val="35000"/>
                  </a:schemeClr>
                </a:solidFill>
                <a:latin typeface="+mn-lt"/>
              </a:rPr>
              <a:t>Other References Cited</a:t>
            </a:r>
          </a:p>
        </p:txBody>
      </p:sp>
      <p:sp>
        <p:nvSpPr>
          <p:cNvPr id="3" name="Content Placeholder 2">
            <a:extLst>
              <a:ext uri="{FF2B5EF4-FFF2-40B4-BE49-F238E27FC236}">
                <a16:creationId xmlns:a16="http://schemas.microsoft.com/office/drawing/2014/main" id="{001507FA-33FB-4331-AC8D-A0DE1E44C7B2}"/>
              </a:ext>
            </a:extLst>
          </p:cNvPr>
          <p:cNvSpPr>
            <a:spLocks noGrp="1"/>
          </p:cNvSpPr>
          <p:nvPr>
            <p:ph idx="1"/>
          </p:nvPr>
        </p:nvSpPr>
        <p:spPr>
          <a:xfrm>
            <a:off x="691515" y="2192507"/>
            <a:ext cx="8675370" cy="3960762"/>
          </a:xfrm>
        </p:spPr>
        <p:txBody>
          <a:bodyPr>
            <a:normAutofit fontScale="92500" lnSpcReduction="10000"/>
          </a:bodyPr>
          <a:lstStyle/>
          <a:p>
            <a:r>
              <a:rPr lang="en-US" sz="990" dirty="0"/>
              <a:t>Watkins, L. E., &amp; Sprang, K. (2018). An overview of Internet-and smartphone-delivered interventions for alcohol and substance use disorders. Focus, 16(4), 376-383.</a:t>
            </a:r>
          </a:p>
          <a:p>
            <a:r>
              <a:rPr lang="en-US" sz="990" dirty="0"/>
              <a:t>Calvo, R., Milne, D., Hussain, M., &amp; Christensen, H. (2017). Natural Language Processing In Mental Health Applications Using Non-clinical Texts. </a:t>
            </a:r>
            <a:r>
              <a:rPr lang="en-US" sz="990" i="1" dirty="0"/>
              <a:t>Natural Language Engineering,</a:t>
            </a:r>
            <a:r>
              <a:rPr lang="en-US" sz="990" dirty="0"/>
              <a:t> </a:t>
            </a:r>
            <a:r>
              <a:rPr lang="en-US" sz="990" i="1" dirty="0"/>
              <a:t>23</a:t>
            </a:r>
            <a:r>
              <a:rPr lang="en-US" sz="990" dirty="0"/>
              <a:t>(5), 649-685.</a:t>
            </a:r>
          </a:p>
          <a:p>
            <a:r>
              <a:rPr lang="en-US" sz="990" dirty="0" err="1"/>
              <a:t>Derksen</a:t>
            </a:r>
            <a:r>
              <a:rPr lang="en-US" sz="990" dirty="0"/>
              <a:t>, M. E., van </a:t>
            </a:r>
            <a:r>
              <a:rPr lang="en-US" sz="990" dirty="0" err="1"/>
              <a:t>Strijp</a:t>
            </a:r>
            <a:r>
              <a:rPr lang="en-US" sz="990" dirty="0"/>
              <a:t>, S., Kunst, A. E., </a:t>
            </a:r>
            <a:r>
              <a:rPr lang="en-US" sz="990" dirty="0" err="1"/>
              <a:t>Daams</a:t>
            </a:r>
            <a:r>
              <a:rPr lang="en-US" sz="990" dirty="0"/>
              <a:t>, J. G., Jaspers, M., &amp; </a:t>
            </a:r>
            <a:r>
              <a:rPr lang="en-US" sz="990" dirty="0" err="1"/>
              <a:t>Fransen</a:t>
            </a:r>
            <a:r>
              <a:rPr lang="en-US" sz="990" dirty="0"/>
              <a:t>, M. P. (2020). Serious games for smoking prevention and cessation: A systematic review of game elements and game effects. Journal of the American Medical Informatics Association : JAMIA, 27(5), 818–833</a:t>
            </a:r>
          </a:p>
          <a:p>
            <a:r>
              <a:rPr lang="en-US" sz="990" dirty="0"/>
              <a:t>The Role of Enjoyment in a Serious Game for Binge Drinking Prevention: Pretest-Posttest Quasi-Experimental </a:t>
            </a:r>
            <a:r>
              <a:rPr lang="en-US" sz="990" dirty="0" err="1"/>
              <a:t>Study.Hong</a:t>
            </a:r>
            <a:r>
              <a:rPr lang="en-US" sz="990" dirty="0"/>
              <a:t> T, Cabrera J, Beaudoin CE.J Med Internet Res. 2020 Nov 30;22(11):e21652. </a:t>
            </a:r>
          </a:p>
          <a:p>
            <a:r>
              <a:rPr lang="en-US" sz="990" dirty="0"/>
              <a:t>Carey, K. B., Merrill, J. E., Boyle, H. K., &amp; Barnett, N. P. (2020). Correcting exaggerated drinking norms with a mobile message delivery system: Selective prevention with heavy-drinking first-year college students. Psychology of addictive behaviors. </a:t>
            </a:r>
          </a:p>
          <a:p>
            <a:r>
              <a:rPr lang="en-US" sz="990" dirty="0" err="1"/>
              <a:t>Bedendo</a:t>
            </a:r>
            <a:r>
              <a:rPr lang="en-US" sz="990" dirty="0"/>
              <a:t> A, </a:t>
            </a:r>
            <a:r>
              <a:rPr lang="en-US" sz="990" dirty="0" err="1"/>
              <a:t>McCambridge</a:t>
            </a:r>
            <a:r>
              <a:rPr lang="en-US" sz="990" dirty="0"/>
              <a:t> J, </a:t>
            </a:r>
            <a:r>
              <a:rPr lang="en-US" sz="990" dirty="0" err="1"/>
              <a:t>Gaume</a:t>
            </a:r>
            <a:r>
              <a:rPr lang="en-US" sz="990" dirty="0"/>
              <a:t> J, Souza AAL, </a:t>
            </a:r>
            <a:r>
              <a:rPr lang="en-US" sz="990" dirty="0" err="1"/>
              <a:t>Formigoni</a:t>
            </a:r>
            <a:r>
              <a:rPr lang="en-US" sz="990" dirty="0"/>
              <a:t> MLOS, Noto AR. Components evaluation of a web-based personalized normative feedback intervention for alcohol use among college students: a pragmatic randomized controlled trial with a dismantling design. Addiction. 2020 Jun;115(6):1063-1074. </a:t>
            </a:r>
            <a:r>
              <a:rPr lang="en-US" sz="990" dirty="0" err="1"/>
              <a:t>doi</a:t>
            </a:r>
            <a:r>
              <a:rPr lang="en-US" sz="990" dirty="0"/>
              <a:t>: 10.1111/add.14923. </a:t>
            </a:r>
            <a:r>
              <a:rPr lang="en-US" sz="990" dirty="0" err="1"/>
              <a:t>Epub</a:t>
            </a:r>
            <a:r>
              <a:rPr lang="en-US" sz="990" dirty="0"/>
              <a:t> 2020 Jan 27. PMID: 31785189.</a:t>
            </a:r>
          </a:p>
          <a:p>
            <a:r>
              <a:rPr lang="en-US" sz="990" dirty="0"/>
              <a:t>Gilmour, J., Machin, T., Brownlow, C., &amp; Jeffries, C. (2020). Facebook-based social support and health: A systematic review. </a:t>
            </a:r>
            <a:r>
              <a:rPr lang="en-US" sz="990" i="1" dirty="0"/>
              <a:t>Psychology of Popular Media, 9</a:t>
            </a:r>
            <a:r>
              <a:rPr lang="en-US" sz="990" dirty="0"/>
              <a:t>(3), 328–346. </a:t>
            </a:r>
          </a:p>
          <a:p>
            <a:r>
              <a:rPr lang="en-US" sz="990" dirty="0"/>
              <a:t>Tucker, J. S., Pedersen, E. R., </a:t>
            </a:r>
            <a:r>
              <a:rPr lang="en-US" sz="990" dirty="0" err="1"/>
              <a:t>Linnemayr</a:t>
            </a:r>
            <a:r>
              <a:rPr lang="en-US" sz="990" dirty="0"/>
              <a:t>, S., </a:t>
            </a:r>
            <a:r>
              <a:rPr lang="en-US" sz="990" dirty="0" err="1"/>
              <a:t>Shadel</a:t>
            </a:r>
            <a:r>
              <a:rPr lang="en-US" sz="990" dirty="0"/>
              <a:t>, W. G., </a:t>
            </a:r>
            <a:r>
              <a:rPr lang="en-US" sz="990" dirty="0" err="1"/>
              <a:t>DeYoreo</a:t>
            </a:r>
            <a:r>
              <a:rPr lang="en-US" sz="990" dirty="0"/>
              <a:t>, M., &amp; </a:t>
            </a:r>
            <a:r>
              <a:rPr lang="en-US" sz="990" dirty="0" err="1"/>
              <a:t>Zutshi</a:t>
            </a:r>
            <a:r>
              <a:rPr lang="en-US" sz="990" dirty="0"/>
              <a:t>, R. (2020). A text message intervention for quitting cigarette smoking among young adults experiencing homelessness: study protocol for a pilot randomized controlled trial. Addiction science &amp; clinical practice, 15(1), 1-13.</a:t>
            </a:r>
          </a:p>
          <a:p>
            <a:r>
              <a:rPr lang="en-US" sz="990" dirty="0" err="1"/>
              <a:t>Suffoletto</a:t>
            </a:r>
            <a:r>
              <a:rPr lang="en-US" sz="990" dirty="0"/>
              <a:t>, B., Huber, J., </a:t>
            </a:r>
            <a:r>
              <a:rPr lang="en-US" sz="990" dirty="0" err="1"/>
              <a:t>Kirisci</a:t>
            </a:r>
            <a:r>
              <a:rPr lang="en-US" sz="990" dirty="0"/>
              <a:t>, L., Clark, D., &amp; Chung, T. (2020). The effect of SMS behavior change techniques on event-level desire to get drunk in young adults. Psychology of addictive behaviors, 34(2), 320.</a:t>
            </a:r>
          </a:p>
          <a:p>
            <a:r>
              <a:rPr lang="en-US" sz="990" dirty="0"/>
              <a:t>Bae, S., Chung, T., Dey, A. K., Ferreira, D., &amp; </a:t>
            </a:r>
            <a:r>
              <a:rPr lang="en-US" sz="990" dirty="0" err="1"/>
              <a:t>Suffoletto</a:t>
            </a:r>
            <a:r>
              <a:rPr lang="en-US" sz="990" dirty="0"/>
              <a:t>, B. (2019, June). EXPLORING THE USE OF SMARTPHONE-BASED SENSORS TO PREDICT HEAVY DRINKING EPISODES IN YOUNG ADULTS FOR JUST-IN-TIME INTERVENTION. In ALCOHOLISM-CLINICAL AND EXPERIMENTAL RESEARCH (Vol. 43, pp. 318A-318A). 111 RIVER ST, HOBOKEN 07030-5774, NJ USA: WILEY.</a:t>
            </a:r>
          </a:p>
          <a:p>
            <a:r>
              <a:rPr lang="en-US" sz="990" dirty="0" err="1"/>
              <a:t>Suffoletto</a:t>
            </a:r>
            <a:r>
              <a:rPr lang="en-US" sz="990" dirty="0"/>
              <a:t>, B., </a:t>
            </a:r>
            <a:r>
              <a:rPr lang="en-US" sz="990" dirty="0" err="1"/>
              <a:t>Kirisci</a:t>
            </a:r>
            <a:r>
              <a:rPr lang="en-US" sz="990" dirty="0"/>
              <a:t>, L., Clark, D. B., &amp; Chung, T. (2019). Which behavior change techniques help young adults reduce binge drinking? A pilot randomized clinical trial of 5 text message interventions. Addictive behaviors, 92, 161-167.</a:t>
            </a:r>
          </a:p>
          <a:p>
            <a:r>
              <a:rPr lang="en-US" sz="990" dirty="0" err="1"/>
              <a:t>Haug</a:t>
            </a:r>
            <a:r>
              <a:rPr lang="en-US" sz="990" dirty="0"/>
              <a:t>, S., &amp; Castro, R. P. (2018). Accessibility of adolescents for a mobile phone-based life-skills training program for addiction prevention. SUCHT-ZEITSCHRIFT FUR WISSENSCHAFT UND PRAXIS, 64(3), 129-139.</a:t>
            </a:r>
          </a:p>
          <a:p>
            <a:r>
              <a:rPr lang="en-US" sz="990" dirty="0"/>
              <a:t>Bae, S., Chung, T., Ferreira, D., Dey, A. K., &amp; </a:t>
            </a:r>
            <a:r>
              <a:rPr lang="en-US" sz="990" dirty="0" err="1"/>
              <a:t>Suffoletto</a:t>
            </a:r>
            <a:r>
              <a:rPr lang="en-US" sz="990" dirty="0"/>
              <a:t>, B. (2018). Mobile phone sensors and supervised machine learning to identify alcohol use events in young adults: Implications for just-in-time adaptive interventions. Addictive behaviors, 83, 42-47.</a:t>
            </a:r>
          </a:p>
          <a:p>
            <a:r>
              <a:rPr lang="en-US" sz="990" dirty="0" err="1"/>
              <a:t>Jorayeva</a:t>
            </a:r>
            <a:r>
              <a:rPr lang="en-US" sz="990" dirty="0"/>
              <a:t>, A., </a:t>
            </a:r>
            <a:r>
              <a:rPr lang="en-US" sz="990" dirty="0" err="1"/>
              <a:t>Ridner</a:t>
            </a:r>
            <a:r>
              <a:rPr lang="en-US" sz="990" dirty="0"/>
              <a:t>, S. L., Hall, L., Staten, R., &amp; Walker, K. L. (2017). A novel text message-based motivational interviewing intervention for college students who smoke cigarettes. Tobacco Prevention &amp; Cessation, 3.</a:t>
            </a:r>
          </a:p>
          <a:p>
            <a:r>
              <a:rPr lang="en-US" sz="990" dirty="0" err="1"/>
              <a:t>Vaidyam</a:t>
            </a:r>
            <a:r>
              <a:rPr lang="en-US" sz="990" dirty="0"/>
              <a:t> AN, Wisniewski H, </a:t>
            </a:r>
            <a:r>
              <a:rPr lang="en-US" sz="990" dirty="0" err="1"/>
              <a:t>Halamka</a:t>
            </a:r>
            <a:r>
              <a:rPr lang="en-US" sz="990" dirty="0"/>
              <a:t> JD, </a:t>
            </a:r>
            <a:r>
              <a:rPr lang="en-US" sz="990" dirty="0" err="1"/>
              <a:t>Kashavan</a:t>
            </a:r>
            <a:r>
              <a:rPr lang="en-US" sz="990" dirty="0"/>
              <a:t> MS, </a:t>
            </a:r>
            <a:r>
              <a:rPr lang="en-US" sz="990" dirty="0" err="1"/>
              <a:t>Torous</a:t>
            </a:r>
            <a:r>
              <a:rPr lang="en-US" sz="990" dirty="0"/>
              <a:t> JB. Chatbots and Conversational Agents in Mental Health: A Review of the Psychiatric Landscape. Can J Psychiatry. 2019 Jul;64(7):456-464. </a:t>
            </a:r>
            <a:r>
              <a:rPr lang="en-US" sz="990" dirty="0" err="1"/>
              <a:t>doi</a:t>
            </a:r>
            <a:r>
              <a:rPr lang="en-US" sz="990" dirty="0"/>
              <a:t>: 10.1177/0706743719828977.</a:t>
            </a:r>
          </a:p>
          <a:p>
            <a:endParaRPr lang="en-US" sz="990" dirty="0"/>
          </a:p>
          <a:p>
            <a:endParaRPr lang="en-US" sz="990" dirty="0"/>
          </a:p>
          <a:p>
            <a:endParaRPr lang="en-US" sz="990" dirty="0"/>
          </a:p>
          <a:p>
            <a:endParaRPr lang="en-US" sz="990" dirty="0"/>
          </a:p>
          <a:p>
            <a:endParaRPr lang="en-US" sz="990" dirty="0"/>
          </a:p>
          <a:p>
            <a:endParaRPr lang="en-US" sz="990" dirty="0"/>
          </a:p>
        </p:txBody>
      </p:sp>
    </p:spTree>
    <p:extLst>
      <p:ext uri="{BB962C8B-B14F-4D97-AF65-F5344CB8AC3E}">
        <p14:creationId xmlns:p14="http://schemas.microsoft.com/office/powerpoint/2010/main" val="3296423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48232" y="3622294"/>
            <a:ext cx="7364095" cy="897682"/>
          </a:xfrm>
          <a:prstGeom prst="rect">
            <a:avLst/>
          </a:prstGeom>
        </p:spPr>
        <p:txBody>
          <a:bodyPr vert="horz" wrap="square" lIns="0" tIns="0" rIns="0" bIns="0" rtlCol="0">
            <a:spAutoFit/>
          </a:bodyPr>
          <a:lstStyle/>
          <a:p>
            <a:pPr marL="1488440" marR="5080" indent="-1476375" algn="ctr">
              <a:lnSpc>
                <a:spcPts val="3460"/>
              </a:lnSpc>
            </a:pPr>
            <a:r>
              <a:rPr lang="en-US" sz="3200" spc="-15" dirty="0">
                <a:solidFill>
                  <a:srgbClr val="585858"/>
                </a:solidFill>
                <a:cs typeface="Calibri Light" panose="020F0302020204030204" pitchFamily="34" charset="0"/>
              </a:rPr>
              <a:t>Thank you</a:t>
            </a:r>
          </a:p>
          <a:p>
            <a:pPr marL="1488440" marR="5080" indent="-1476375" algn="ctr">
              <a:lnSpc>
                <a:spcPts val="3460"/>
              </a:lnSpc>
            </a:pPr>
            <a:r>
              <a:rPr lang="en-US" sz="3200" spc="-15" dirty="0">
                <a:solidFill>
                  <a:srgbClr val="585858"/>
                </a:solidFill>
                <a:cs typeface="Calibri Light" panose="020F0302020204030204" pitchFamily="34" charset="0"/>
              </a:rPr>
              <a:t>fmuench@toendaddiction.org</a:t>
            </a:r>
            <a:endParaRPr sz="3200" dirty="0">
              <a:cs typeface="Calibri Light" panose="020F0302020204030204" pitchFamily="34" charset="0"/>
            </a:endParaRPr>
          </a:p>
        </p:txBody>
      </p:sp>
      <p:sp>
        <p:nvSpPr>
          <p:cNvPr id="3" name="object 3"/>
          <p:cNvSpPr/>
          <p:nvPr/>
        </p:nvSpPr>
        <p:spPr>
          <a:xfrm>
            <a:off x="617981" y="5868161"/>
            <a:ext cx="2800350" cy="4983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989075"/>
            <a:ext cx="9143999" cy="15255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528059" y="5676900"/>
            <a:ext cx="6057138" cy="815339"/>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276597" y="5533644"/>
            <a:ext cx="1505585" cy="203200"/>
          </a:xfrm>
          <a:prstGeom prst="rect">
            <a:avLst/>
          </a:prstGeom>
        </p:spPr>
        <p:txBody>
          <a:bodyPr vert="horz" wrap="square" lIns="0" tIns="0" rIns="0" bIns="0" rtlCol="0">
            <a:spAutoFit/>
          </a:bodyPr>
          <a:lstStyle/>
          <a:p>
            <a:pPr marL="12700">
              <a:lnSpc>
                <a:spcPct val="100000"/>
              </a:lnSpc>
            </a:pPr>
            <a:r>
              <a:rPr sz="1200" b="0" spc="-15" dirty="0">
                <a:solidFill>
                  <a:srgbClr val="7E7E7E"/>
                </a:solidFill>
                <a:latin typeface="Calibri Light"/>
                <a:cs typeface="Calibri Light"/>
              </a:rPr>
              <a:t>Produced </a:t>
            </a:r>
            <a:r>
              <a:rPr sz="1200" b="0" spc="-5" dirty="0">
                <a:solidFill>
                  <a:srgbClr val="7E7E7E"/>
                </a:solidFill>
                <a:latin typeface="Calibri Light"/>
                <a:cs typeface="Calibri Light"/>
              </a:rPr>
              <a:t>in</a:t>
            </a:r>
            <a:r>
              <a:rPr sz="1200" b="0" spc="-80" dirty="0">
                <a:solidFill>
                  <a:srgbClr val="7E7E7E"/>
                </a:solidFill>
                <a:latin typeface="Calibri Light"/>
                <a:cs typeface="Calibri Light"/>
              </a:rPr>
              <a:t> </a:t>
            </a:r>
            <a:r>
              <a:rPr sz="1200" b="0" spc="-20" dirty="0">
                <a:solidFill>
                  <a:srgbClr val="7E7E7E"/>
                </a:solidFill>
                <a:latin typeface="Calibri Light"/>
                <a:cs typeface="Calibri Light"/>
              </a:rPr>
              <a:t>Partnership:</a:t>
            </a:r>
            <a:endParaRPr sz="1200">
              <a:latin typeface="Calibri Light"/>
              <a:cs typeface="Calibri Light"/>
            </a:endParaRPr>
          </a:p>
        </p:txBody>
      </p:sp>
      <p:sp>
        <p:nvSpPr>
          <p:cNvPr id="7" name="object 7"/>
          <p:cNvSpPr txBox="1"/>
          <p:nvPr/>
        </p:nvSpPr>
        <p:spPr>
          <a:xfrm>
            <a:off x="2754883" y="6740650"/>
            <a:ext cx="4549775" cy="243840"/>
          </a:xfrm>
          <a:prstGeom prst="rect">
            <a:avLst/>
          </a:prstGeom>
        </p:spPr>
        <p:txBody>
          <a:bodyPr vert="horz" wrap="square" lIns="0" tIns="0" rIns="0" bIns="0" rtlCol="0">
            <a:spAutoFit/>
          </a:bodyPr>
          <a:lstStyle/>
          <a:p>
            <a:pPr marL="12700">
              <a:lnSpc>
                <a:spcPct val="100000"/>
              </a:lnSpc>
            </a:pPr>
            <a:r>
              <a:rPr sz="1500" spc="-5" dirty="0">
                <a:solidFill>
                  <a:srgbClr val="E4663D"/>
                </a:solidFill>
                <a:latin typeface="Arial"/>
                <a:cs typeface="Arial"/>
              </a:rPr>
              <a:t>attcnetwork.org/centers/global-attc/tay-webinar-series</a:t>
            </a:r>
            <a:endParaRPr sz="15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138482" y="6021150"/>
            <a:ext cx="3966150" cy="282834"/>
          </a:xfrm>
          <a:prstGeom prst="rect">
            <a:avLst/>
          </a:prstGeom>
          <a:noFill/>
        </p:spPr>
        <p:txBody>
          <a:bodyPr wrap="none" rtlCol="0">
            <a:spAutoFit/>
          </a:bodyPr>
          <a:lstStyle/>
          <a:p>
            <a:pPr algn="ctr" defTabSz="754380">
              <a:buClr>
                <a:srgbClr val="000000"/>
              </a:buClr>
              <a:defRPr/>
            </a:pPr>
            <a:r>
              <a:rPr lang="en-US" sz="1238" kern="0" dirty="0">
                <a:latin typeface="Arial"/>
                <a:cs typeface="Arial"/>
                <a:sym typeface="Arial"/>
              </a:rPr>
              <a:t>attcnetwork.org/centers/global-attc/tay-webinar-series</a:t>
            </a:r>
          </a:p>
        </p:txBody>
      </p:sp>
      <p:sp>
        <p:nvSpPr>
          <p:cNvPr id="4" name="TextBox 3"/>
          <p:cNvSpPr txBox="1"/>
          <p:nvPr/>
        </p:nvSpPr>
        <p:spPr>
          <a:xfrm>
            <a:off x="1594883" y="2535152"/>
            <a:ext cx="7053352" cy="2946448"/>
          </a:xfrm>
          <a:prstGeom prst="rect">
            <a:avLst/>
          </a:prstGeom>
          <a:noFill/>
        </p:spPr>
        <p:txBody>
          <a:bodyPr wrap="square" rtlCol="0">
            <a:spAutoFit/>
          </a:bodyPr>
          <a:lstStyle/>
          <a:p>
            <a:pPr marL="235744" indent="-235744">
              <a:spcBef>
                <a:spcPts val="990"/>
              </a:spcBef>
              <a:buFont typeface="Arial" panose="020B0604020202020204" pitchFamily="34" charset="0"/>
              <a:buChar char="•"/>
            </a:pPr>
            <a:r>
              <a:rPr lang="en-US" sz="1320" dirty="0">
                <a:hlinkClick r:id="rId4"/>
              </a:rPr>
              <a:t>CLAS Standards in Behavioral Health: Working with Youth and Adolescents </a:t>
            </a:r>
            <a:r>
              <a:rPr lang="en-US" sz="1320" dirty="0"/>
              <a:t>(Recorded webinar)</a:t>
            </a:r>
          </a:p>
          <a:p>
            <a:pPr marL="235744" indent="-235744">
              <a:spcBef>
                <a:spcPts val="990"/>
              </a:spcBef>
              <a:buFont typeface="Arial" panose="020B0604020202020204" pitchFamily="34" charset="0"/>
              <a:buChar char="•"/>
            </a:pPr>
            <a:r>
              <a:rPr lang="en-US" sz="1320" dirty="0">
                <a:hlinkClick r:id="rId5"/>
              </a:rPr>
              <a:t>Understanding Latino Youth Recovery: Issues, Assets and Creating Resiliency  </a:t>
            </a:r>
            <a:r>
              <a:rPr lang="en-US" sz="1320" dirty="0"/>
              <a:t>(Recorded webinar) </a:t>
            </a:r>
          </a:p>
          <a:p>
            <a:pPr marL="235744" indent="-235744">
              <a:spcBef>
                <a:spcPts val="990"/>
              </a:spcBef>
              <a:buFont typeface="Arial" panose="020B0604020202020204" pitchFamily="34" charset="0"/>
              <a:buChar char="•"/>
            </a:pPr>
            <a:r>
              <a:rPr lang="en-US" sz="1320" dirty="0"/>
              <a:t>Adolescent Brain Maturation and Health: Intersections on the Developmental Highway </a:t>
            </a:r>
          </a:p>
          <a:p>
            <a:pPr marL="612934" lvl="1" indent="-235744">
              <a:spcBef>
                <a:spcPts val="990"/>
              </a:spcBef>
              <a:buFont typeface="Arial" panose="020B0604020202020204" pitchFamily="34" charset="0"/>
              <a:buChar char="•"/>
            </a:pPr>
            <a:r>
              <a:rPr lang="en-US" sz="1320" dirty="0">
                <a:hlinkClick r:id="rId6"/>
              </a:rPr>
              <a:t>Recorded presentation</a:t>
            </a:r>
            <a:endParaRPr lang="en-US" sz="1320" dirty="0"/>
          </a:p>
          <a:p>
            <a:pPr marL="612934" lvl="1" indent="-235744">
              <a:spcBef>
                <a:spcPts val="990"/>
              </a:spcBef>
              <a:buFont typeface="Arial" panose="020B0604020202020204" pitchFamily="34" charset="0"/>
              <a:buChar char="•"/>
            </a:pPr>
            <a:r>
              <a:rPr lang="en-US" sz="1320" dirty="0">
                <a:hlinkClick r:id="rId7"/>
              </a:rPr>
              <a:t>Handouts</a:t>
            </a:r>
            <a:endParaRPr lang="en-US" sz="1320" dirty="0"/>
          </a:p>
          <a:p>
            <a:pPr marL="235744" indent="-235744">
              <a:spcBef>
                <a:spcPts val="990"/>
              </a:spcBef>
              <a:buFont typeface="Arial" panose="020B0604020202020204" pitchFamily="34" charset="0"/>
              <a:buChar char="•"/>
            </a:pPr>
            <a:r>
              <a:rPr lang="en-US" sz="1320" dirty="0">
                <a:hlinkClick r:id="rId8"/>
              </a:rPr>
              <a:t>Effects on Marijuana Use on Developing Adolescents</a:t>
            </a:r>
            <a:r>
              <a:rPr lang="en-US" sz="1320" dirty="0"/>
              <a:t> (Recorded webinar) </a:t>
            </a:r>
          </a:p>
          <a:p>
            <a:pPr marL="235744" indent="-235744">
              <a:spcBef>
                <a:spcPts val="990"/>
              </a:spcBef>
              <a:buFont typeface="Arial" panose="020B0604020202020204" pitchFamily="34" charset="0"/>
              <a:buChar char="•"/>
            </a:pPr>
            <a:r>
              <a:rPr lang="en-US" sz="1320" dirty="0">
                <a:hlinkClick r:id="rId9"/>
              </a:rPr>
              <a:t>Vaping Overview and CATCH My Breath Program</a:t>
            </a:r>
            <a:r>
              <a:rPr lang="en-US" sz="1320" dirty="0"/>
              <a:t> (Recorded webinar) </a:t>
            </a:r>
          </a:p>
          <a:p>
            <a:pPr marL="235744" indent="-235744">
              <a:spcBef>
                <a:spcPts val="990"/>
              </a:spcBef>
              <a:buFont typeface="Arial" panose="020B0604020202020204" pitchFamily="34" charset="0"/>
              <a:buChar char="•"/>
            </a:pPr>
            <a:r>
              <a:rPr lang="en-US" sz="1320" dirty="0">
                <a:hlinkClick r:id="rId10"/>
              </a:rPr>
              <a:t>Vaping 2: Education vs Punishment Using Deferred Citation</a:t>
            </a:r>
            <a:r>
              <a:rPr lang="en-US" sz="1320" dirty="0"/>
              <a:t> (Recorded webinar) </a:t>
            </a:r>
          </a:p>
          <a:p>
            <a:pPr marL="235744" indent="-235744">
              <a:spcBef>
                <a:spcPts val="990"/>
              </a:spcBef>
              <a:buFont typeface="Arial" panose="020B0604020202020204" pitchFamily="34" charset="0"/>
              <a:buChar char="•"/>
            </a:pPr>
            <a:r>
              <a:rPr lang="en-US" sz="1320" dirty="0">
                <a:hlinkClick r:id="rId11"/>
              </a:rPr>
              <a:t>Understanding Suicide Part 2 Adolescents and the Changing Brain</a:t>
            </a:r>
            <a:r>
              <a:rPr lang="en-US" sz="1320" dirty="0"/>
              <a:t> (Recorded webinar) </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730501" y="1227282"/>
            <a:ext cx="1906525" cy="801810"/>
          </a:xfrm>
          <a:prstGeom prst="rect">
            <a:avLst/>
          </a:prstGeom>
        </p:spPr>
      </p:pic>
      <p:sp>
        <p:nvSpPr>
          <p:cNvPr id="17" name="Title 1"/>
          <p:cNvSpPr txBox="1">
            <a:spLocks/>
          </p:cNvSpPr>
          <p:nvPr/>
        </p:nvSpPr>
        <p:spPr>
          <a:xfrm>
            <a:off x="1133857" y="1484641"/>
            <a:ext cx="7411741" cy="559189"/>
          </a:xfrm>
          <a:prstGeom prst="rect">
            <a:avLst/>
          </a:prstGeom>
        </p:spPr>
        <p:txBody>
          <a:bodyPr vert="horz" lIns="75438" tIns="37719" rIns="75438" bIns="37719"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2640" b="1" dirty="0"/>
              <a:t>Related Products &amp; Resources </a:t>
            </a:r>
            <a:br>
              <a:rPr lang="en-US" sz="2640" b="1" dirty="0"/>
            </a:br>
            <a:r>
              <a:rPr lang="en-US" sz="2640" b="1" dirty="0"/>
              <a:t>from the ATTC Network</a:t>
            </a:r>
          </a:p>
        </p:txBody>
      </p:sp>
    </p:spTree>
    <p:custDataLst>
      <p:tags r:id="rId1"/>
    </p:custDataLst>
    <p:extLst>
      <p:ext uri="{BB962C8B-B14F-4D97-AF65-F5344CB8AC3E}">
        <p14:creationId xmlns:p14="http://schemas.microsoft.com/office/powerpoint/2010/main" val="2281579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184177" y="6154455"/>
            <a:ext cx="3966150" cy="282834"/>
          </a:xfrm>
          <a:prstGeom prst="rect">
            <a:avLst/>
          </a:prstGeom>
          <a:noFill/>
        </p:spPr>
        <p:txBody>
          <a:bodyPr wrap="none" rtlCol="0">
            <a:spAutoFit/>
          </a:bodyPr>
          <a:lstStyle/>
          <a:p>
            <a:pPr algn="ctr" defTabSz="754380">
              <a:buClr>
                <a:srgbClr val="000000"/>
              </a:buClr>
              <a:defRPr/>
            </a:pPr>
            <a:r>
              <a:rPr lang="en-US" sz="1238" kern="0" dirty="0">
                <a:latin typeface="Arial"/>
                <a:cs typeface="Arial"/>
                <a:sym typeface="Arial"/>
              </a:rPr>
              <a:t>attcnetwork.org/centers/global-attc/tay-webinar-series</a:t>
            </a:r>
          </a:p>
        </p:txBody>
      </p:sp>
      <p:sp>
        <p:nvSpPr>
          <p:cNvPr id="4" name="TextBox 3"/>
          <p:cNvSpPr txBox="1"/>
          <p:nvPr/>
        </p:nvSpPr>
        <p:spPr>
          <a:xfrm>
            <a:off x="1699002" y="2319174"/>
            <a:ext cx="6936503" cy="3758978"/>
          </a:xfrm>
          <a:prstGeom prst="rect">
            <a:avLst/>
          </a:prstGeom>
          <a:noFill/>
        </p:spPr>
        <p:txBody>
          <a:bodyPr wrap="square" rtlCol="0">
            <a:spAutoFit/>
          </a:bodyPr>
          <a:lstStyle/>
          <a:p>
            <a:pPr marL="235744" indent="-235744">
              <a:spcBef>
                <a:spcPts val="990"/>
              </a:spcBef>
              <a:buFont typeface="Arial" panose="020B0604020202020204" pitchFamily="34" charset="0"/>
              <a:buChar char="•"/>
            </a:pPr>
            <a:r>
              <a:rPr lang="en-US" sz="1320" dirty="0">
                <a:hlinkClick r:id="rId4"/>
              </a:rPr>
              <a:t>Underage Alcohol Use: An Overview of Data and Strategies</a:t>
            </a:r>
            <a:r>
              <a:rPr lang="en-US" sz="1320" dirty="0"/>
              <a:t> (Recorded webinar) </a:t>
            </a:r>
          </a:p>
          <a:p>
            <a:pPr marL="235744" indent="-235744">
              <a:spcBef>
                <a:spcPts val="990"/>
              </a:spcBef>
              <a:buFont typeface="Arial" panose="020B0604020202020204" pitchFamily="34" charset="0"/>
              <a:buChar char="•"/>
            </a:pPr>
            <a:r>
              <a:rPr lang="en-US" sz="1320" dirty="0">
                <a:hlinkClick r:id="rId5"/>
              </a:rPr>
              <a:t>Youth Opioid Addiction: What Preventionists Need to Know</a:t>
            </a:r>
            <a:r>
              <a:rPr lang="en-US" sz="1320" dirty="0"/>
              <a:t> (Recorded webinar) </a:t>
            </a:r>
          </a:p>
          <a:p>
            <a:pPr marL="235744" indent="-235744">
              <a:spcBef>
                <a:spcPts val="990"/>
              </a:spcBef>
              <a:buFont typeface="Arial" panose="020B0604020202020204" pitchFamily="34" charset="0"/>
              <a:buChar char="•"/>
            </a:pPr>
            <a:r>
              <a:rPr lang="en-US" sz="1320" dirty="0">
                <a:hlinkClick r:id="rId6"/>
              </a:rPr>
              <a:t>Selecting and Implementing Evidence-Based Practices to Address Substance Misuse Among Young Adults: Webinar on SAMHSA’s Resource Guide</a:t>
            </a:r>
            <a:endParaRPr lang="en-US" sz="1320" dirty="0"/>
          </a:p>
          <a:p>
            <a:pPr marL="235744" indent="-235744">
              <a:spcBef>
                <a:spcPts val="990"/>
              </a:spcBef>
              <a:buFont typeface="Arial" panose="020B0604020202020204" pitchFamily="34" charset="0"/>
              <a:buChar char="•"/>
            </a:pPr>
            <a:r>
              <a:rPr lang="en-US" sz="1320" dirty="0">
                <a:hlinkClick r:id="rId7"/>
              </a:rPr>
              <a:t>Preventing Youth Vaping (Webinar Series) Part 1 of 2: The Extent and Risk Factors for Youth Vaping</a:t>
            </a:r>
            <a:r>
              <a:rPr lang="en-US" sz="1320" dirty="0"/>
              <a:t> (Recorded webinar) </a:t>
            </a:r>
          </a:p>
          <a:p>
            <a:pPr marL="235744" indent="-235744">
              <a:spcBef>
                <a:spcPts val="990"/>
              </a:spcBef>
              <a:buFont typeface="Arial" panose="020B0604020202020204" pitchFamily="34" charset="0"/>
              <a:buChar char="•"/>
            </a:pPr>
            <a:r>
              <a:rPr lang="en-US" sz="1320" dirty="0">
                <a:hlinkClick r:id="rId8"/>
              </a:rPr>
              <a:t>Preventing Youth Vaping Part 2 of 2: Policy Recommendations and Promising Practices for Addressing Youth Vaping</a:t>
            </a:r>
            <a:r>
              <a:rPr lang="en-US" sz="1320" dirty="0"/>
              <a:t> (Recorded webinar) </a:t>
            </a:r>
          </a:p>
          <a:p>
            <a:pPr marL="235744" indent="-235744">
              <a:spcBef>
                <a:spcPts val="990"/>
              </a:spcBef>
              <a:buFont typeface="Arial" panose="020B0604020202020204" pitchFamily="34" charset="0"/>
              <a:buChar char="•"/>
            </a:pPr>
            <a:r>
              <a:rPr lang="en-US" sz="1320" dirty="0">
                <a:hlinkClick r:id="rId9"/>
              </a:rPr>
              <a:t>The Benefits of Engaging Youth in Communities: Insights and Evidence from Developmental Science</a:t>
            </a:r>
            <a:r>
              <a:rPr lang="en-US" sz="1320" dirty="0"/>
              <a:t> (Recorded webinar) </a:t>
            </a:r>
          </a:p>
          <a:p>
            <a:pPr marL="235744" indent="-235744">
              <a:spcBef>
                <a:spcPts val="990"/>
              </a:spcBef>
              <a:buFont typeface="Arial" panose="020B0604020202020204" pitchFamily="34" charset="0"/>
              <a:buChar char="•"/>
            </a:pPr>
            <a:r>
              <a:rPr lang="en-US" sz="1320" dirty="0">
                <a:hlinkClick r:id="rId10"/>
              </a:rPr>
              <a:t>Vaping and LGBTQ Youth</a:t>
            </a:r>
            <a:r>
              <a:rPr lang="en-US" sz="1320" dirty="0"/>
              <a:t> (Recorded webinar) </a:t>
            </a:r>
          </a:p>
          <a:p>
            <a:pPr marL="235744" indent="-235744">
              <a:spcBef>
                <a:spcPts val="990"/>
              </a:spcBef>
              <a:buFont typeface="Arial" panose="020B0604020202020204" pitchFamily="34" charset="0"/>
              <a:buChar char="•"/>
            </a:pPr>
            <a:r>
              <a:rPr lang="en-US" sz="1320" dirty="0">
                <a:hlinkClick r:id="rId11"/>
              </a:rPr>
              <a:t>Informing Prevention 6-Part Webinar Series on Adolescents: Mountain Plains PTTC</a:t>
            </a:r>
            <a:endParaRPr lang="en-US" sz="1320" dirty="0"/>
          </a:p>
          <a:p>
            <a:pPr marL="235744" indent="-235744">
              <a:spcBef>
                <a:spcPts val="990"/>
              </a:spcBef>
              <a:buFont typeface="Arial" panose="020B0604020202020204" pitchFamily="34" charset="0"/>
              <a:buChar char="•"/>
            </a:pPr>
            <a:r>
              <a:rPr lang="en-US" sz="1320" dirty="0">
                <a:hlinkClick r:id="rId12"/>
              </a:rPr>
              <a:t>Adolescent SBIRT Pocket Card</a:t>
            </a:r>
            <a:endParaRPr lang="en-US" sz="1320" dirty="0"/>
          </a:p>
        </p:txBody>
      </p:sp>
      <p:sp>
        <p:nvSpPr>
          <p:cNvPr id="17" name="Title 1"/>
          <p:cNvSpPr txBox="1">
            <a:spLocks/>
          </p:cNvSpPr>
          <p:nvPr/>
        </p:nvSpPr>
        <p:spPr>
          <a:xfrm>
            <a:off x="1133857" y="1484641"/>
            <a:ext cx="7411741" cy="559189"/>
          </a:xfrm>
          <a:prstGeom prst="rect">
            <a:avLst/>
          </a:prstGeom>
        </p:spPr>
        <p:txBody>
          <a:bodyPr vert="horz" lIns="75438" tIns="37719" rIns="75438" bIns="37719"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2640" b="1" dirty="0"/>
              <a:t>Related Products &amp; Resources </a:t>
            </a:r>
            <a:br>
              <a:rPr lang="en-US" sz="2640" b="1" dirty="0"/>
            </a:br>
            <a:r>
              <a:rPr lang="en-US" sz="2640" b="1" dirty="0"/>
              <a:t>from the PTTC Network</a:t>
            </a:r>
          </a:p>
        </p:txBody>
      </p:sp>
      <p:pic>
        <p:nvPicPr>
          <p:cNvPr id="2"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99001" y="1236369"/>
            <a:ext cx="1870458" cy="758294"/>
          </a:xfrm>
          <a:prstGeom prst="rect">
            <a:avLst/>
          </a:prstGeom>
        </p:spPr>
      </p:pic>
    </p:spTree>
    <p:custDataLst>
      <p:tags r:id="rId1"/>
    </p:custDataLst>
    <p:extLst>
      <p:ext uri="{BB962C8B-B14F-4D97-AF65-F5344CB8AC3E}">
        <p14:creationId xmlns:p14="http://schemas.microsoft.com/office/powerpoint/2010/main" val="2034426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991707" y="1575753"/>
            <a:ext cx="7411741" cy="559189"/>
          </a:xfrm>
          <a:prstGeom prst="rect">
            <a:avLst/>
          </a:prstGeom>
        </p:spPr>
        <p:txBody>
          <a:bodyPr vert="horz" lIns="75438" tIns="37719" rIns="75438" bIns="37719"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2640" b="1" dirty="0"/>
              <a:t>Keep in Touch with</a:t>
            </a:r>
          </a:p>
          <a:p>
            <a:pPr algn="r">
              <a:lnSpc>
                <a:spcPct val="100000"/>
              </a:lnSpc>
            </a:pPr>
            <a:r>
              <a:rPr lang="en-US" sz="2640" b="1" dirty="0"/>
              <a:t>      the AMERSA Network</a:t>
            </a:r>
          </a:p>
        </p:txBody>
      </p:sp>
      <p:sp>
        <p:nvSpPr>
          <p:cNvPr id="10" name="TextBox 9"/>
          <p:cNvSpPr txBox="1"/>
          <p:nvPr/>
        </p:nvSpPr>
        <p:spPr>
          <a:xfrm>
            <a:off x="3971114" y="4446343"/>
            <a:ext cx="4343763" cy="1463478"/>
          </a:xfrm>
          <a:prstGeom prst="rect">
            <a:avLst/>
          </a:prstGeom>
          <a:noFill/>
        </p:spPr>
        <p:txBody>
          <a:bodyPr wrap="square" rtlCol="0">
            <a:spAutoFit/>
          </a:bodyPr>
          <a:lstStyle/>
          <a:p>
            <a:r>
              <a:rPr lang="en-US" sz="2310" dirty="0">
                <a:latin typeface="Arial" panose="020B0604020202020204" pitchFamily="34" charset="0"/>
                <a:cs typeface="Arial" panose="020B0604020202020204" pitchFamily="34" charset="0"/>
              </a:rPr>
              <a:t>@</a:t>
            </a:r>
            <a:r>
              <a:rPr lang="en-US" sz="2310" dirty="0" err="1">
                <a:latin typeface="Arial" panose="020B0604020202020204" pitchFamily="34" charset="0"/>
                <a:cs typeface="Arial" panose="020B0604020202020204" pitchFamily="34" charset="0"/>
              </a:rPr>
              <a:t>AMERSA_tweets</a:t>
            </a:r>
            <a:endParaRPr lang="en-US" sz="2310" dirty="0">
              <a:latin typeface="Arial" panose="020B0604020202020204" pitchFamily="34" charset="0"/>
              <a:cs typeface="Arial" panose="020B0604020202020204" pitchFamily="34" charset="0"/>
            </a:endParaRPr>
          </a:p>
          <a:p>
            <a:endParaRPr lang="en-US" sz="2310" dirty="0">
              <a:latin typeface="Arial" panose="020B0604020202020204" pitchFamily="34" charset="0"/>
              <a:cs typeface="Arial" panose="020B0604020202020204" pitchFamily="34" charset="0"/>
            </a:endParaRPr>
          </a:p>
          <a:p>
            <a:r>
              <a:rPr lang="en-US" sz="2310" dirty="0">
                <a:latin typeface="Arial" panose="020B0604020202020204" pitchFamily="34" charset="0"/>
                <a:cs typeface="Arial" panose="020B0604020202020204" pitchFamily="34" charset="0"/>
              </a:rPr>
              <a:t>@AMERSA2021</a:t>
            </a:r>
          </a:p>
          <a:p>
            <a:pPr marL="235744" indent="-235744">
              <a:buFont typeface="Arial" panose="020B0604020202020204" pitchFamily="34" charset="0"/>
              <a:buChar char="•"/>
            </a:pPr>
            <a:endParaRPr lang="en-US" sz="198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6389" y="4271020"/>
            <a:ext cx="865652" cy="86565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49013" y="5136672"/>
            <a:ext cx="605704" cy="605704"/>
          </a:xfrm>
          <a:prstGeom prst="rect">
            <a:avLst/>
          </a:prstGeom>
        </p:spPr>
      </p:pic>
      <p:sp>
        <p:nvSpPr>
          <p:cNvPr id="18" name="TextBox 17"/>
          <p:cNvSpPr txBox="1"/>
          <p:nvPr/>
        </p:nvSpPr>
        <p:spPr>
          <a:xfrm>
            <a:off x="2825878" y="2685036"/>
            <a:ext cx="4038491" cy="1463478"/>
          </a:xfrm>
          <a:prstGeom prst="rect">
            <a:avLst/>
          </a:prstGeom>
          <a:noFill/>
        </p:spPr>
        <p:txBody>
          <a:bodyPr wrap="square" rtlCol="0">
            <a:spAutoFit/>
          </a:bodyPr>
          <a:lstStyle/>
          <a:p>
            <a:r>
              <a:rPr lang="en-US" sz="1980" dirty="0">
                <a:latin typeface="Arial" panose="020B0604020202020204" pitchFamily="34" charset="0"/>
                <a:cs typeface="Arial" panose="020B0604020202020204" pitchFamily="34" charset="0"/>
              </a:rPr>
              <a:t>For more information about AMERSA visit: </a:t>
            </a:r>
            <a:r>
              <a:rPr lang="en-US" sz="1980" dirty="0">
                <a:latin typeface="Arial" panose="020B0604020202020204" pitchFamily="34" charset="0"/>
                <a:cs typeface="Arial" panose="020B0604020202020204" pitchFamily="34" charset="0"/>
                <a:hlinkClick r:id="rId6"/>
              </a:rPr>
              <a:t>www.amersa.org</a:t>
            </a:r>
            <a:endParaRPr lang="en-US" sz="1980" dirty="0">
              <a:latin typeface="Arial" panose="020B0604020202020204" pitchFamily="34" charset="0"/>
              <a:cs typeface="Arial" panose="020B0604020202020204" pitchFamily="34" charset="0"/>
            </a:endParaRPr>
          </a:p>
          <a:p>
            <a:endParaRPr lang="en-US" sz="1980" dirty="0">
              <a:latin typeface="Arial" panose="020B0604020202020204" pitchFamily="34" charset="0"/>
              <a:cs typeface="Arial" panose="020B0604020202020204" pitchFamily="34" charset="0"/>
            </a:endParaRPr>
          </a:p>
          <a:p>
            <a:r>
              <a:rPr lang="en-US" sz="1485" dirty="0">
                <a:latin typeface="Arial" panose="020B0604020202020204" pitchFamily="34" charset="0"/>
                <a:cs typeface="Arial" panose="020B0604020202020204" pitchFamily="34" charset="0"/>
              </a:rPr>
              <a:t>	Join our mailing list: 	</a:t>
            </a:r>
            <a:r>
              <a:rPr lang="en-US" sz="1485" dirty="0">
                <a:latin typeface="Arial" panose="020B0604020202020204" pitchFamily="34" charset="0"/>
                <a:cs typeface="Arial" panose="020B0604020202020204" pitchFamily="34" charset="0"/>
                <a:hlinkClick r:id="rId7"/>
              </a:rPr>
              <a:t>https://amersa.org/contact-us/</a:t>
            </a:r>
            <a:endParaRPr lang="en-US" sz="1485"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C2DADBA-CA00-234E-A1E5-08A6BCF4B20C}"/>
              </a:ext>
            </a:extLst>
          </p:cNvPr>
          <p:cNvSpPr txBox="1"/>
          <p:nvPr/>
        </p:nvSpPr>
        <p:spPr>
          <a:xfrm>
            <a:off x="3249013" y="6207651"/>
            <a:ext cx="3122971" cy="282834"/>
          </a:xfrm>
          <a:prstGeom prst="rect">
            <a:avLst/>
          </a:prstGeom>
          <a:noFill/>
        </p:spPr>
        <p:txBody>
          <a:bodyPr wrap="none" rtlCol="0">
            <a:spAutoFit/>
          </a:bodyPr>
          <a:lstStyle/>
          <a:p>
            <a:r>
              <a:rPr lang="en-US" sz="1238" dirty="0" err="1">
                <a:latin typeface="Arial" panose="020B0604020202020204" pitchFamily="34" charset="0"/>
                <a:cs typeface="Arial" panose="020B0604020202020204" pitchFamily="34" charset="0"/>
              </a:rPr>
              <a:t>amersa.org</a:t>
            </a:r>
            <a:r>
              <a:rPr lang="en-US" sz="1238" dirty="0">
                <a:latin typeface="Arial" panose="020B0604020202020204" pitchFamily="34" charset="0"/>
                <a:cs typeface="Arial" panose="020B0604020202020204" pitchFamily="34" charset="0"/>
              </a:rPr>
              <a:t>/resources/</a:t>
            </a:r>
            <a:r>
              <a:rPr lang="en-US" sz="1238" dirty="0" err="1">
                <a:latin typeface="Arial" panose="020B0604020202020204" pitchFamily="34" charset="0"/>
                <a:cs typeface="Arial" panose="020B0604020202020204" pitchFamily="34" charset="0"/>
              </a:rPr>
              <a:t>tay</a:t>
            </a:r>
            <a:r>
              <a:rPr lang="en-US" sz="1238" dirty="0">
                <a:latin typeface="Arial" panose="020B0604020202020204" pitchFamily="34" charset="0"/>
                <a:cs typeface="Arial" panose="020B0604020202020204" pitchFamily="34" charset="0"/>
              </a:rPr>
              <a:t>-webinar-series/</a:t>
            </a:r>
          </a:p>
        </p:txBody>
      </p:sp>
      <p:pic>
        <p:nvPicPr>
          <p:cNvPr id="4" name="Picture 3">
            <a:extLst>
              <a:ext uri="{FF2B5EF4-FFF2-40B4-BE49-F238E27FC236}">
                <a16:creationId xmlns:a16="http://schemas.microsoft.com/office/drawing/2014/main" id="{B546372F-F123-D946-977A-9FD8F09A2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451" y="1217170"/>
            <a:ext cx="4740868" cy="937742"/>
          </a:xfrm>
          <a:prstGeom prst="rect">
            <a:avLst/>
          </a:prstGeom>
        </p:spPr>
      </p:pic>
    </p:spTree>
    <p:custDataLst>
      <p:tags r:id="rId1"/>
    </p:custDataLst>
    <p:extLst>
      <p:ext uri="{BB962C8B-B14F-4D97-AF65-F5344CB8AC3E}">
        <p14:creationId xmlns:p14="http://schemas.microsoft.com/office/powerpoint/2010/main" val="2919921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046124" y="6289803"/>
            <a:ext cx="3966150" cy="282834"/>
          </a:xfrm>
          <a:prstGeom prst="rect">
            <a:avLst/>
          </a:prstGeom>
          <a:noFill/>
        </p:spPr>
        <p:txBody>
          <a:bodyPr wrap="none" rtlCol="0">
            <a:spAutoFit/>
          </a:bodyPr>
          <a:lstStyle/>
          <a:p>
            <a:pPr algn="ctr" defTabSz="754380">
              <a:buClr>
                <a:srgbClr val="000000"/>
              </a:buClr>
              <a:defRPr/>
            </a:pPr>
            <a:r>
              <a:rPr lang="en-US" sz="1238" kern="0" dirty="0">
                <a:latin typeface="Arial"/>
                <a:cs typeface="Arial"/>
                <a:sym typeface="Arial"/>
              </a:rPr>
              <a:t>attcnetwork.org/centers/global-attc/tay-webinar-series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0501" y="1227282"/>
            <a:ext cx="1906525" cy="801810"/>
          </a:xfrm>
          <a:prstGeom prst="rect">
            <a:avLst/>
          </a:prstGeom>
        </p:spPr>
      </p:pic>
      <p:sp>
        <p:nvSpPr>
          <p:cNvPr id="17" name="Title 1"/>
          <p:cNvSpPr txBox="1">
            <a:spLocks/>
          </p:cNvSpPr>
          <p:nvPr/>
        </p:nvSpPr>
        <p:spPr>
          <a:xfrm>
            <a:off x="991707" y="1575753"/>
            <a:ext cx="7411741" cy="559189"/>
          </a:xfrm>
          <a:prstGeom prst="rect">
            <a:avLst/>
          </a:prstGeom>
        </p:spPr>
        <p:txBody>
          <a:bodyPr vert="horz" lIns="75438" tIns="37719" rIns="75438" bIns="37719"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2640" b="1" dirty="0"/>
              <a:t>Keep in Touch with</a:t>
            </a:r>
          </a:p>
          <a:p>
            <a:pPr algn="r">
              <a:lnSpc>
                <a:spcPct val="100000"/>
              </a:lnSpc>
            </a:pPr>
            <a:r>
              <a:rPr lang="en-US" sz="2640" b="1" dirty="0"/>
              <a:t> the ATTC Network</a:t>
            </a:r>
          </a:p>
        </p:txBody>
      </p:sp>
      <p:sp>
        <p:nvSpPr>
          <p:cNvPr id="10" name="TextBox 9"/>
          <p:cNvSpPr txBox="1"/>
          <p:nvPr/>
        </p:nvSpPr>
        <p:spPr>
          <a:xfrm>
            <a:off x="2520606" y="4682449"/>
            <a:ext cx="4343763" cy="1463478"/>
          </a:xfrm>
          <a:prstGeom prst="rect">
            <a:avLst/>
          </a:prstGeom>
          <a:noFill/>
        </p:spPr>
        <p:txBody>
          <a:bodyPr wrap="square" rtlCol="0">
            <a:spAutoFit/>
          </a:bodyPr>
          <a:lstStyle/>
          <a:p>
            <a:r>
              <a:rPr lang="en-US" sz="2310" dirty="0">
                <a:latin typeface="Arial" panose="020B0604020202020204" pitchFamily="34" charset="0"/>
                <a:cs typeface="Arial" panose="020B0604020202020204" pitchFamily="34" charset="0"/>
              </a:rPr>
              <a:t>@ATTCnetwork</a:t>
            </a:r>
          </a:p>
          <a:p>
            <a:endParaRPr lang="en-US" sz="2310" dirty="0">
              <a:latin typeface="Arial" panose="020B0604020202020204" pitchFamily="34" charset="0"/>
              <a:cs typeface="Arial" panose="020B0604020202020204" pitchFamily="34" charset="0"/>
            </a:endParaRPr>
          </a:p>
          <a:p>
            <a:r>
              <a:rPr lang="en-US" sz="2310" dirty="0">
                <a:latin typeface="Arial" panose="020B0604020202020204" pitchFamily="34" charset="0"/>
                <a:cs typeface="Arial" panose="020B0604020202020204" pitchFamily="34" charset="0"/>
              </a:rPr>
              <a:t>@attcNetwork</a:t>
            </a:r>
          </a:p>
          <a:p>
            <a:pPr marL="235744" indent="-235744">
              <a:buFont typeface="Arial" panose="020B0604020202020204" pitchFamily="34" charset="0"/>
              <a:buChar char="•"/>
            </a:pPr>
            <a:endParaRPr lang="en-US" sz="198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54954" y="4471260"/>
            <a:ext cx="865652" cy="8656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43524" y="5336912"/>
            <a:ext cx="605704" cy="605704"/>
          </a:xfrm>
          <a:prstGeom prst="rect">
            <a:avLst/>
          </a:prstGeom>
        </p:spPr>
      </p:pic>
      <p:sp>
        <p:nvSpPr>
          <p:cNvPr id="18" name="TextBox 17"/>
          <p:cNvSpPr txBox="1"/>
          <p:nvPr/>
        </p:nvSpPr>
        <p:spPr>
          <a:xfrm>
            <a:off x="1540516" y="2565839"/>
            <a:ext cx="4038491" cy="1565044"/>
          </a:xfrm>
          <a:prstGeom prst="rect">
            <a:avLst/>
          </a:prstGeom>
          <a:noFill/>
        </p:spPr>
        <p:txBody>
          <a:bodyPr wrap="square" rtlCol="0">
            <a:spAutoFit/>
          </a:bodyPr>
          <a:lstStyle/>
          <a:p>
            <a:r>
              <a:rPr lang="en-US" sz="1980" dirty="0">
                <a:latin typeface="Arial" panose="020B0604020202020204" pitchFamily="34" charset="0"/>
                <a:cs typeface="Arial" panose="020B0604020202020204" pitchFamily="34" charset="0"/>
              </a:rPr>
              <a:t>ATTC Network Office publishes the Messenger</a:t>
            </a:r>
            <a:r>
              <a:rPr lang="en-US" sz="1980" i="1" dirty="0">
                <a:latin typeface="Arial" panose="020B0604020202020204" pitchFamily="34" charset="0"/>
                <a:cs typeface="Arial" panose="020B0604020202020204" pitchFamily="34" charset="0"/>
              </a:rPr>
              <a:t> </a:t>
            </a:r>
            <a:r>
              <a:rPr lang="en-US" sz="1980" dirty="0">
                <a:latin typeface="Arial" panose="020B0604020202020204" pitchFamily="34" charset="0"/>
                <a:cs typeface="Arial" panose="020B0604020202020204" pitchFamily="34" charset="0"/>
              </a:rPr>
              <a:t>monthly </a:t>
            </a:r>
          </a:p>
          <a:p>
            <a:pPr lvl="1"/>
            <a:endParaRPr lang="en-US" sz="1485" dirty="0">
              <a:latin typeface="Arial" panose="020B0604020202020204" pitchFamily="34" charset="0"/>
              <a:cs typeface="Arial" panose="020B0604020202020204" pitchFamily="34" charset="0"/>
            </a:endParaRPr>
          </a:p>
          <a:p>
            <a:pPr lvl="1"/>
            <a:r>
              <a:rPr lang="en-US" sz="1485" dirty="0">
                <a:latin typeface="Arial" panose="020B0604020202020204" pitchFamily="34" charset="0"/>
                <a:cs typeface="Arial" panose="020B0604020202020204" pitchFamily="34" charset="0"/>
              </a:rPr>
              <a:t>Subscribe: </a:t>
            </a:r>
            <a:r>
              <a:rPr lang="en-US" sz="1320" dirty="0">
                <a:latin typeface="Arial" panose="020B0604020202020204" pitchFamily="34" charset="0"/>
                <a:cs typeface="Arial" panose="020B0604020202020204" pitchFamily="34" charset="0"/>
                <a:hlinkClick r:id="rId7"/>
              </a:rPr>
              <a:t>https://attcnetwork.org/centers/global-attc/subscribe-attc-messenger</a:t>
            </a:r>
            <a:r>
              <a:rPr lang="en-US" sz="132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8"/>
          <a:stretch>
            <a:fillRect/>
          </a:stretch>
        </p:blipFill>
        <p:spPr>
          <a:xfrm>
            <a:off x="5579007" y="3137353"/>
            <a:ext cx="2824441" cy="2132359"/>
          </a:xfrm>
          <a:prstGeom prst="rect">
            <a:avLst/>
          </a:prstGeom>
          <a:effectLst>
            <a:outerShdw blurRad="50800" dist="38100" dir="13500000" algn="br" rotWithShape="0">
              <a:prstClr val="black">
                <a:alpha val="40000"/>
              </a:prstClr>
            </a:outerShdw>
          </a:effectLst>
        </p:spPr>
      </p:pic>
    </p:spTree>
    <p:custDataLst>
      <p:tags r:id="rId1"/>
    </p:custDataLst>
    <p:extLst>
      <p:ext uri="{BB962C8B-B14F-4D97-AF65-F5344CB8AC3E}">
        <p14:creationId xmlns:p14="http://schemas.microsoft.com/office/powerpoint/2010/main" val="3413487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274982" y="6154455"/>
            <a:ext cx="3966150" cy="282834"/>
          </a:xfrm>
          <a:prstGeom prst="rect">
            <a:avLst/>
          </a:prstGeom>
          <a:noFill/>
        </p:spPr>
        <p:txBody>
          <a:bodyPr wrap="none" rtlCol="0">
            <a:spAutoFit/>
          </a:bodyPr>
          <a:lstStyle/>
          <a:p>
            <a:pPr algn="ctr" defTabSz="754380">
              <a:buClr>
                <a:srgbClr val="000000"/>
              </a:buClr>
              <a:defRPr/>
            </a:pPr>
            <a:r>
              <a:rPr lang="en-US" sz="1238" kern="0" dirty="0">
                <a:latin typeface="Arial"/>
                <a:cs typeface="Arial"/>
                <a:sym typeface="Arial"/>
              </a:rPr>
              <a:t>attcnetwork.org/centers/global-attc/tay-webinar-series</a:t>
            </a:r>
          </a:p>
        </p:txBody>
      </p:sp>
      <p:sp>
        <p:nvSpPr>
          <p:cNvPr id="17" name="Title 1"/>
          <p:cNvSpPr txBox="1">
            <a:spLocks/>
          </p:cNvSpPr>
          <p:nvPr/>
        </p:nvSpPr>
        <p:spPr>
          <a:xfrm>
            <a:off x="1133857" y="1484641"/>
            <a:ext cx="7411741" cy="559189"/>
          </a:xfrm>
          <a:prstGeom prst="rect">
            <a:avLst/>
          </a:prstGeom>
        </p:spPr>
        <p:txBody>
          <a:bodyPr vert="horz" lIns="75438" tIns="37719" rIns="75438" bIns="37719"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2640" b="1" dirty="0"/>
              <a:t>Keep In Touch with </a:t>
            </a:r>
          </a:p>
          <a:p>
            <a:pPr algn="r">
              <a:lnSpc>
                <a:spcPct val="100000"/>
              </a:lnSpc>
            </a:pPr>
            <a:r>
              <a:rPr lang="en-US" sz="2640" b="1" dirty="0"/>
              <a:t>the PTTC Network</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9001" y="1236369"/>
            <a:ext cx="1870458" cy="758294"/>
          </a:xfrm>
          <a:prstGeom prst="rect">
            <a:avLst/>
          </a:prstGeom>
        </p:spPr>
      </p:pic>
      <p:sp>
        <p:nvSpPr>
          <p:cNvPr id="10" name="TextBox 9"/>
          <p:cNvSpPr txBox="1"/>
          <p:nvPr/>
        </p:nvSpPr>
        <p:spPr>
          <a:xfrm>
            <a:off x="1678852" y="2341463"/>
            <a:ext cx="4038491" cy="1692002"/>
          </a:xfrm>
          <a:prstGeom prst="rect">
            <a:avLst/>
          </a:prstGeom>
          <a:noFill/>
        </p:spPr>
        <p:txBody>
          <a:bodyPr wrap="square" rtlCol="0">
            <a:spAutoFit/>
          </a:bodyPr>
          <a:lstStyle/>
          <a:p>
            <a:r>
              <a:rPr lang="en-US" sz="1980" dirty="0">
                <a:latin typeface="Arial" panose="020B0604020202020204" pitchFamily="34" charset="0"/>
                <a:cs typeface="Arial" panose="020B0604020202020204" pitchFamily="34" charset="0"/>
              </a:rPr>
              <a:t>PTTC Network Office publishes the </a:t>
            </a:r>
            <a:r>
              <a:rPr lang="en-US" sz="1980" i="1" dirty="0">
                <a:latin typeface="Arial" panose="020B0604020202020204" pitchFamily="34" charset="0"/>
                <a:cs typeface="Arial" panose="020B0604020202020204" pitchFamily="34" charset="0"/>
              </a:rPr>
              <a:t>PTTC POST </a:t>
            </a:r>
            <a:r>
              <a:rPr lang="en-US" sz="1980" dirty="0">
                <a:latin typeface="Arial" panose="020B0604020202020204" pitchFamily="34" charset="0"/>
                <a:cs typeface="Arial" panose="020B0604020202020204" pitchFamily="34" charset="0"/>
              </a:rPr>
              <a:t>monthly </a:t>
            </a:r>
          </a:p>
          <a:p>
            <a:endParaRPr lang="en-US" sz="1980" dirty="0">
              <a:latin typeface="Arial" panose="020B0604020202020204" pitchFamily="34" charset="0"/>
              <a:cs typeface="Arial" panose="020B0604020202020204" pitchFamily="34" charset="0"/>
            </a:endParaRPr>
          </a:p>
          <a:p>
            <a:pPr lvl="1"/>
            <a:r>
              <a:rPr lang="en-US" sz="1485" dirty="0">
                <a:latin typeface="Arial" panose="020B0604020202020204" pitchFamily="34" charset="0"/>
                <a:cs typeface="Arial" panose="020B0604020202020204" pitchFamily="34" charset="0"/>
              </a:rPr>
              <a:t>Subscribe:</a:t>
            </a:r>
          </a:p>
          <a:p>
            <a:pPr lvl="1"/>
            <a:r>
              <a:rPr lang="en-US" sz="1485" dirty="0">
                <a:latin typeface="Arial" panose="020B0604020202020204" pitchFamily="34" charset="0"/>
                <a:cs typeface="Arial" panose="020B0604020202020204" pitchFamily="34" charset="0"/>
                <a:hlinkClick r:id="rId5"/>
              </a:rPr>
              <a:t>https://pttcnetwork.org/centers/global-pttc/pttc-subscription-page</a:t>
            </a:r>
            <a:endParaRPr lang="en-US" sz="1485"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6030257" y="2693218"/>
            <a:ext cx="2667478" cy="3079493"/>
          </a:xfrm>
          <a:prstGeom prst="rect">
            <a:avLst/>
          </a:prstGeom>
        </p:spPr>
      </p:pic>
      <p:sp>
        <p:nvSpPr>
          <p:cNvPr id="13" name="TextBox 12"/>
          <p:cNvSpPr txBox="1"/>
          <p:nvPr/>
        </p:nvSpPr>
        <p:spPr>
          <a:xfrm>
            <a:off x="2414529" y="4391020"/>
            <a:ext cx="4343763" cy="1463478"/>
          </a:xfrm>
          <a:prstGeom prst="rect">
            <a:avLst/>
          </a:prstGeom>
          <a:noFill/>
        </p:spPr>
        <p:txBody>
          <a:bodyPr wrap="square" rtlCol="0">
            <a:spAutoFit/>
          </a:bodyPr>
          <a:lstStyle/>
          <a:p>
            <a:r>
              <a:rPr lang="en-US" sz="2310" dirty="0">
                <a:latin typeface="Arial" panose="020B0604020202020204" pitchFamily="34" charset="0"/>
                <a:cs typeface="Arial" panose="020B0604020202020204" pitchFamily="34" charset="0"/>
              </a:rPr>
              <a:t>@PTTCnetwork</a:t>
            </a:r>
          </a:p>
          <a:p>
            <a:endParaRPr lang="en-US" sz="2310" dirty="0">
              <a:latin typeface="Arial" panose="020B0604020202020204" pitchFamily="34" charset="0"/>
              <a:cs typeface="Arial" panose="020B0604020202020204" pitchFamily="34" charset="0"/>
            </a:endParaRPr>
          </a:p>
          <a:p>
            <a:r>
              <a:rPr lang="en-US" sz="2310" dirty="0">
                <a:latin typeface="Arial" panose="020B0604020202020204" pitchFamily="34" charset="0"/>
                <a:cs typeface="Arial" panose="020B0604020202020204" pitchFamily="34" charset="0"/>
              </a:rPr>
              <a:t>@PreventionTTCnetwork</a:t>
            </a:r>
          </a:p>
          <a:p>
            <a:pPr marL="235744" indent="-235744">
              <a:buFont typeface="Arial" panose="020B0604020202020204" pitchFamily="34" charset="0"/>
              <a:buChar char="•"/>
            </a:pPr>
            <a:endParaRPr lang="en-US" sz="1980"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78852" y="4093387"/>
            <a:ext cx="865652" cy="865652"/>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08825" y="4953231"/>
            <a:ext cx="605704" cy="605704"/>
          </a:xfrm>
          <a:prstGeom prst="rect">
            <a:avLst/>
          </a:prstGeom>
        </p:spPr>
      </p:pic>
    </p:spTree>
    <p:custDataLst>
      <p:tags r:id="rId1"/>
    </p:custDataLst>
    <p:extLst>
      <p:ext uri="{BB962C8B-B14F-4D97-AF65-F5344CB8AC3E}">
        <p14:creationId xmlns:p14="http://schemas.microsoft.com/office/powerpoint/2010/main" val="3255341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37031" y="6272021"/>
            <a:ext cx="2800350" cy="4983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1059180"/>
            <a:ext cx="9143999" cy="15262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544823" y="6084570"/>
            <a:ext cx="6056375" cy="81153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109720" y="5878829"/>
            <a:ext cx="1878964" cy="250825"/>
          </a:xfrm>
          <a:prstGeom prst="rect">
            <a:avLst/>
          </a:prstGeom>
        </p:spPr>
        <p:txBody>
          <a:bodyPr vert="horz" wrap="square" lIns="0" tIns="0" rIns="0" bIns="0" rtlCol="0">
            <a:spAutoFit/>
          </a:bodyPr>
          <a:lstStyle/>
          <a:p>
            <a:pPr marL="12700">
              <a:lnSpc>
                <a:spcPct val="100000"/>
              </a:lnSpc>
            </a:pPr>
            <a:r>
              <a:rPr sz="1500" b="0" spc="-20" dirty="0">
                <a:solidFill>
                  <a:srgbClr val="7E7E7E"/>
                </a:solidFill>
                <a:latin typeface="Calibri Light"/>
                <a:cs typeface="Calibri Light"/>
              </a:rPr>
              <a:t>Produced </a:t>
            </a:r>
            <a:r>
              <a:rPr sz="1500" b="0" spc="-5" dirty="0">
                <a:solidFill>
                  <a:srgbClr val="7E7E7E"/>
                </a:solidFill>
                <a:latin typeface="Calibri Light"/>
                <a:cs typeface="Calibri Light"/>
              </a:rPr>
              <a:t>in</a:t>
            </a:r>
            <a:r>
              <a:rPr sz="1500" b="0" spc="-95" dirty="0">
                <a:solidFill>
                  <a:srgbClr val="7E7E7E"/>
                </a:solidFill>
                <a:latin typeface="Calibri Light"/>
                <a:cs typeface="Calibri Light"/>
              </a:rPr>
              <a:t> </a:t>
            </a:r>
            <a:r>
              <a:rPr sz="1500" b="0" spc="-20" dirty="0">
                <a:solidFill>
                  <a:srgbClr val="7E7E7E"/>
                </a:solidFill>
                <a:latin typeface="Calibri Light"/>
                <a:cs typeface="Calibri Light"/>
              </a:rPr>
              <a:t>Partnership:</a:t>
            </a:r>
            <a:endParaRPr sz="1500">
              <a:latin typeface="Calibri Light"/>
              <a:cs typeface="Calibri Light"/>
            </a:endParaRPr>
          </a:p>
        </p:txBody>
      </p:sp>
      <p:sp>
        <p:nvSpPr>
          <p:cNvPr id="9" name="TextBox 8">
            <a:extLst>
              <a:ext uri="{FF2B5EF4-FFF2-40B4-BE49-F238E27FC236}">
                <a16:creationId xmlns:a16="http://schemas.microsoft.com/office/drawing/2014/main" id="{A42959FC-7021-B84C-967B-88D6BB595B82}"/>
              </a:ext>
            </a:extLst>
          </p:cNvPr>
          <p:cNvSpPr txBox="1"/>
          <p:nvPr/>
        </p:nvSpPr>
        <p:spPr>
          <a:xfrm>
            <a:off x="934402" y="3408545"/>
            <a:ext cx="8229600" cy="1569660"/>
          </a:xfrm>
          <a:prstGeom prst="rect">
            <a:avLst/>
          </a:prstGeom>
          <a:noFill/>
        </p:spPr>
        <p:txBody>
          <a:bodyPr wrap="square" rtlCol="0">
            <a:spAutoFit/>
          </a:bodyPr>
          <a:lstStyle/>
          <a:p>
            <a:pPr algn="ctr"/>
            <a:r>
              <a:rPr lang="en-US" sz="3200" dirty="0">
                <a:solidFill>
                  <a:schemeClr val="tx1">
                    <a:lumMod val="65000"/>
                    <a:lumOff val="35000"/>
                  </a:schemeClr>
                </a:solidFill>
              </a:rPr>
              <a:t>Digital Mental Health and Addiction Interventions </a:t>
            </a:r>
            <a:r>
              <a:rPr lang="en-US" sz="3200">
                <a:solidFill>
                  <a:schemeClr val="tx1">
                    <a:lumMod val="65000"/>
                    <a:lumOff val="35000"/>
                  </a:schemeClr>
                </a:solidFill>
              </a:rPr>
              <a:t>for Adolescents, </a:t>
            </a:r>
            <a:r>
              <a:rPr lang="en-US" sz="3200" dirty="0">
                <a:solidFill>
                  <a:schemeClr val="tx1">
                    <a:lumMod val="65000"/>
                    <a:lumOff val="35000"/>
                  </a:schemeClr>
                </a:solidFill>
              </a:rPr>
              <a:t>Young Adults and Families</a:t>
            </a:r>
          </a:p>
        </p:txBody>
      </p:sp>
    </p:spTree>
    <p:extLst>
      <p:ext uri="{BB962C8B-B14F-4D97-AF65-F5344CB8AC3E}">
        <p14:creationId xmlns:p14="http://schemas.microsoft.com/office/powerpoint/2010/main" val="70047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4CAA-19DD-4EA3-A63C-86F2A247444E}"/>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Presentation Acknowledgements</a:t>
            </a:r>
          </a:p>
        </p:txBody>
      </p:sp>
      <p:sp>
        <p:nvSpPr>
          <p:cNvPr id="3" name="Text Placeholder 2">
            <a:extLst>
              <a:ext uri="{FF2B5EF4-FFF2-40B4-BE49-F238E27FC236}">
                <a16:creationId xmlns:a16="http://schemas.microsoft.com/office/drawing/2014/main" id="{1C4430BE-FEFC-46B2-A108-42961BB72963}"/>
              </a:ext>
            </a:extLst>
          </p:cNvPr>
          <p:cNvSpPr>
            <a:spLocks noGrp="1"/>
          </p:cNvSpPr>
          <p:nvPr>
            <p:ph type="body" idx="1"/>
          </p:nvPr>
        </p:nvSpPr>
        <p:spPr>
          <a:xfrm>
            <a:off x="764094" y="6058753"/>
            <a:ext cx="8530210" cy="1354217"/>
          </a:xfrm>
        </p:spPr>
        <p:txBody>
          <a:bodyPr/>
          <a:lstStyle/>
          <a:p>
            <a:r>
              <a:rPr lang="en-US" sz="2200" dirty="0">
                <a:latin typeface="+mj-lt"/>
              </a:rPr>
              <a:t>*Funding Support from NIAAA, NIDA, AAAP, Upswing, Mother Cabrini, Twilio, &amp; Google.</a:t>
            </a:r>
          </a:p>
          <a:p>
            <a:r>
              <a:rPr lang="en-US" sz="2200" dirty="0">
                <a:latin typeface="+mj-lt"/>
              </a:rPr>
              <a:t>*No conflicts of interest related to addiction services. I have several patents on using passive stimulation to create cardiovascular resonance. </a:t>
            </a:r>
          </a:p>
        </p:txBody>
      </p:sp>
      <p:sp>
        <p:nvSpPr>
          <p:cNvPr id="4" name="Content Placeholder 2">
            <a:extLst>
              <a:ext uri="{FF2B5EF4-FFF2-40B4-BE49-F238E27FC236}">
                <a16:creationId xmlns:a16="http://schemas.microsoft.com/office/drawing/2014/main" id="{CCAB6F3C-AA0D-475C-AD39-7D3A032616E3}"/>
              </a:ext>
            </a:extLst>
          </p:cNvPr>
          <p:cNvSpPr txBox="1">
            <a:spLocks/>
          </p:cNvSpPr>
          <p:nvPr/>
        </p:nvSpPr>
        <p:spPr>
          <a:xfrm>
            <a:off x="5410200" y="1306984"/>
            <a:ext cx="4114800" cy="4433575"/>
          </a:xfrm>
          <a:prstGeom prst="rect">
            <a:avLst/>
          </a:prstGeom>
        </p:spPr>
        <p:txBody>
          <a:bodyPr vert="horz" lIns="100584" tIns="50292" rIns="100584" bIns="50292" rtlCol="0">
            <a:normAutofit fontScale="92500" lnSpcReduction="20000"/>
          </a:bodyPr>
          <a:lstStyle/>
          <a:p>
            <a:pPr marL="377190" indent="-377190" defTabSz="1005840">
              <a:spcBef>
                <a:spcPct val="20000"/>
              </a:spcBef>
              <a:buFont typeface="Arial" pitchFamily="34" charset="0"/>
              <a:buChar char="•"/>
              <a:defRPr/>
            </a:pPr>
            <a:r>
              <a:rPr lang="en-US" sz="2200" dirty="0"/>
              <a:t>Patricia Aussem</a:t>
            </a:r>
          </a:p>
          <a:p>
            <a:pPr marL="377190" indent="-377190" defTabSz="1005840">
              <a:spcBef>
                <a:spcPct val="20000"/>
              </a:spcBef>
              <a:buFont typeface="Arial" pitchFamily="34" charset="0"/>
              <a:buChar char="•"/>
              <a:defRPr/>
            </a:pPr>
            <a:r>
              <a:rPr lang="en-US" sz="2200" dirty="0"/>
              <a:t>Amit Baumel</a:t>
            </a:r>
          </a:p>
          <a:p>
            <a:pPr marL="377190" indent="-377190" defTabSz="1005840">
              <a:spcBef>
                <a:spcPct val="20000"/>
              </a:spcBef>
              <a:buFont typeface="Arial" pitchFamily="34" charset="0"/>
              <a:buChar char="•"/>
              <a:defRPr/>
            </a:pPr>
            <a:r>
              <a:rPr lang="en-US" sz="2200" dirty="0"/>
              <a:t>Rachel Chernick</a:t>
            </a:r>
          </a:p>
          <a:p>
            <a:pPr marL="377190" indent="-377190" defTabSz="1005840">
              <a:spcBef>
                <a:spcPct val="20000"/>
              </a:spcBef>
              <a:buFont typeface="Arial" pitchFamily="34" charset="0"/>
              <a:buChar char="•"/>
              <a:defRPr/>
            </a:pPr>
            <a:r>
              <a:rPr lang="en-US" sz="2200" dirty="0"/>
              <a:t>Kevin Collins</a:t>
            </a:r>
          </a:p>
          <a:p>
            <a:pPr marL="377190" indent="-377190" defTabSz="1005840">
              <a:spcBef>
                <a:spcPct val="20000"/>
              </a:spcBef>
              <a:buFont typeface="Arial" pitchFamily="34" charset="0"/>
              <a:buChar char="•"/>
              <a:defRPr/>
            </a:pPr>
            <a:r>
              <a:rPr lang="en-US" sz="2200" dirty="0"/>
              <a:t>Creighton Drury </a:t>
            </a:r>
          </a:p>
          <a:p>
            <a:pPr marL="377190" indent="-377190" defTabSz="1005840">
              <a:spcBef>
                <a:spcPct val="20000"/>
              </a:spcBef>
              <a:buFont typeface="Arial" pitchFamily="34" charset="0"/>
              <a:buChar char="•"/>
              <a:defRPr/>
            </a:pPr>
            <a:r>
              <a:rPr lang="en-US" sz="2200" dirty="0"/>
              <a:t>Deborah Estrin</a:t>
            </a:r>
          </a:p>
          <a:p>
            <a:pPr marL="377190" indent="-377190" defTabSz="1005840">
              <a:spcBef>
                <a:spcPct val="20000"/>
              </a:spcBef>
              <a:buFont typeface="Arial" pitchFamily="34" charset="0"/>
              <a:buChar char="•"/>
              <a:defRPr/>
            </a:pPr>
            <a:r>
              <a:rPr lang="en-US" sz="2200" dirty="0"/>
              <a:t>Aaron Hogue</a:t>
            </a:r>
          </a:p>
          <a:p>
            <a:pPr marL="377190" indent="-377190" defTabSz="1005840">
              <a:spcBef>
                <a:spcPct val="20000"/>
              </a:spcBef>
              <a:buFont typeface="Arial" pitchFamily="34" charset="0"/>
              <a:buChar char="•"/>
              <a:defRPr/>
            </a:pPr>
            <a:r>
              <a:rPr lang="en-US" sz="2200" dirty="0"/>
              <a:t>Alexis Kuerbis</a:t>
            </a:r>
          </a:p>
          <a:p>
            <a:pPr marL="377190" indent="-377190" defTabSz="1005840">
              <a:spcBef>
                <a:spcPct val="20000"/>
              </a:spcBef>
              <a:buFont typeface="Arial" pitchFamily="34" charset="0"/>
              <a:buChar char="•"/>
              <a:defRPr/>
            </a:pPr>
            <a:r>
              <a:rPr lang="en-US" sz="2200" dirty="0"/>
              <a:t>Doug Leu</a:t>
            </a:r>
          </a:p>
          <a:p>
            <a:pPr marL="377190" indent="-377190" defTabSz="1005840">
              <a:spcBef>
                <a:spcPct val="20000"/>
              </a:spcBef>
              <a:buFont typeface="Arial" pitchFamily="34" charset="0"/>
              <a:buChar char="•"/>
              <a:defRPr/>
            </a:pPr>
            <a:r>
              <a:rPr lang="en-US" sz="2200" dirty="0"/>
              <a:t>Jon Morgenstern</a:t>
            </a:r>
          </a:p>
          <a:p>
            <a:pPr marL="377190" indent="-377190" defTabSz="1005840">
              <a:spcBef>
                <a:spcPct val="20000"/>
              </a:spcBef>
              <a:buFont typeface="Arial" pitchFamily="34" charset="0"/>
              <a:buChar char="•"/>
              <a:defRPr/>
            </a:pPr>
            <a:r>
              <a:rPr lang="en-US" sz="2200" dirty="0"/>
              <a:t>JP Pollack</a:t>
            </a:r>
          </a:p>
          <a:p>
            <a:pPr marL="377190" indent="-377190" defTabSz="1005840">
              <a:spcBef>
                <a:spcPct val="20000"/>
              </a:spcBef>
              <a:buFont typeface="Arial" pitchFamily="34" charset="0"/>
              <a:buChar char="•"/>
              <a:defRPr/>
            </a:pPr>
            <a:r>
              <a:rPr lang="sv-SE" sz="2200" dirty="0"/>
              <a:t>Shankar Ramkellawan</a:t>
            </a:r>
          </a:p>
          <a:p>
            <a:pPr marL="377190" indent="-377190" defTabSz="1005840">
              <a:spcBef>
                <a:spcPct val="20000"/>
              </a:spcBef>
              <a:buFont typeface="Arial" pitchFamily="34" charset="0"/>
              <a:buChar char="•"/>
              <a:defRPr/>
            </a:pPr>
            <a:r>
              <a:rPr lang="sv-SE" sz="2200" dirty="0"/>
              <a:t>Jack Sykstus  </a:t>
            </a:r>
          </a:p>
          <a:p>
            <a:pPr marL="377190" indent="-377190" defTabSz="1005840">
              <a:spcBef>
                <a:spcPct val="20000"/>
              </a:spcBef>
              <a:buFont typeface="Arial" pitchFamily="34" charset="0"/>
              <a:buChar char="•"/>
              <a:defRPr/>
            </a:pPr>
            <a:r>
              <a:rPr lang="en-US" sz="2200" dirty="0"/>
              <a:t>Partnership Staff (lots of people!)</a:t>
            </a:r>
          </a:p>
          <a:p>
            <a:pPr defTabSz="1005840">
              <a:spcBef>
                <a:spcPct val="20000"/>
              </a:spcBef>
              <a:defRPr/>
            </a:pPr>
            <a:endParaRPr lang="en-US" sz="2400" dirty="0"/>
          </a:p>
        </p:txBody>
      </p:sp>
      <p:pic>
        <p:nvPicPr>
          <p:cNvPr id="7" name="Picture 6">
            <a:extLst>
              <a:ext uri="{FF2B5EF4-FFF2-40B4-BE49-F238E27FC236}">
                <a16:creationId xmlns:a16="http://schemas.microsoft.com/office/drawing/2014/main" id="{286108BA-8D7A-4595-BD5D-D8C56CAEF99A}"/>
              </a:ext>
            </a:extLst>
          </p:cNvPr>
          <p:cNvPicPr>
            <a:picLocks noChangeAspect="1"/>
          </p:cNvPicPr>
          <p:nvPr/>
        </p:nvPicPr>
        <p:blipFill rotWithShape="1">
          <a:blip r:embed="rId2"/>
          <a:srcRect l="50000" t="13636" r="9848" b="19023"/>
          <a:stretch/>
        </p:blipFill>
        <p:spPr>
          <a:xfrm>
            <a:off x="533400" y="1396719"/>
            <a:ext cx="4720208" cy="4453028"/>
          </a:xfrm>
          <a:prstGeom prst="rect">
            <a:avLst/>
          </a:prstGeom>
        </p:spPr>
      </p:pic>
    </p:spTree>
    <p:extLst>
      <p:ext uri="{BB962C8B-B14F-4D97-AF65-F5344CB8AC3E}">
        <p14:creationId xmlns:p14="http://schemas.microsoft.com/office/powerpoint/2010/main" val="91889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4EB4-411C-4F59-9F77-F6094AE59205}"/>
              </a:ext>
            </a:extLst>
          </p:cNvPr>
          <p:cNvSpPr>
            <a:spLocks noGrp="1"/>
          </p:cNvSpPr>
          <p:nvPr>
            <p:ph type="title"/>
          </p:nvPr>
        </p:nvSpPr>
        <p:spPr>
          <a:xfrm>
            <a:off x="842391" y="945102"/>
            <a:ext cx="8373618" cy="492443"/>
          </a:xfrm>
        </p:spPr>
        <p:txBody>
          <a:bodyPr/>
          <a:lstStyle/>
          <a:p>
            <a:r>
              <a:rPr lang="en-US" sz="3200" dirty="0">
                <a:solidFill>
                  <a:schemeClr val="tx1">
                    <a:lumMod val="65000"/>
                    <a:lumOff val="35000"/>
                  </a:schemeClr>
                </a:solidFill>
              </a:rPr>
              <a:t>Presentation Objectives</a:t>
            </a:r>
          </a:p>
        </p:txBody>
      </p:sp>
      <p:sp>
        <p:nvSpPr>
          <p:cNvPr id="3" name="Text Placeholder 2">
            <a:extLst>
              <a:ext uri="{FF2B5EF4-FFF2-40B4-BE49-F238E27FC236}">
                <a16:creationId xmlns:a16="http://schemas.microsoft.com/office/drawing/2014/main" id="{73BEB5D6-183E-46FD-8F97-E207FBEC89A6}"/>
              </a:ext>
            </a:extLst>
          </p:cNvPr>
          <p:cNvSpPr>
            <a:spLocks noGrp="1"/>
          </p:cNvSpPr>
          <p:nvPr>
            <p:ph type="body" idx="1"/>
          </p:nvPr>
        </p:nvSpPr>
        <p:spPr>
          <a:xfrm>
            <a:off x="1235148" y="1981200"/>
            <a:ext cx="7980861" cy="4343400"/>
          </a:xfrm>
        </p:spPr>
        <p:txBody>
          <a:bodyPr/>
          <a:lstStyle/>
          <a:p>
            <a:pPr marL="342900" indent="-342900">
              <a:buFont typeface="Arial" panose="020B0604020202020204" pitchFamily="34" charset="0"/>
              <a:buChar char="•"/>
            </a:pPr>
            <a:endParaRPr lang="en-US" dirty="0">
              <a:latin typeface="+mn-lt"/>
            </a:endParaRPr>
          </a:p>
          <a:p>
            <a:pPr marL="342900" indent="-342900">
              <a:buFont typeface="Arial" panose="020B0604020202020204" pitchFamily="34" charset="0"/>
              <a:buChar char="•"/>
            </a:pPr>
            <a:r>
              <a:rPr lang="en-US" dirty="0">
                <a:latin typeface="+mn-lt"/>
              </a:rPr>
              <a:t>Ingredients of successful digital interventions</a:t>
            </a:r>
          </a:p>
          <a:p>
            <a:endParaRPr lang="en-US" dirty="0">
              <a:latin typeface="+mn-lt"/>
            </a:endParaRPr>
          </a:p>
          <a:p>
            <a:pPr marL="342900" indent="-342900">
              <a:buFont typeface="Arial" panose="020B0604020202020204" pitchFamily="34" charset="0"/>
              <a:buChar char="•"/>
            </a:pPr>
            <a:r>
              <a:rPr lang="en-US" dirty="0">
                <a:latin typeface="+mn-lt"/>
              </a:rPr>
              <a:t>The landscape of digital SUD interventions in general and for adolescents, young adults (AYA), and families</a:t>
            </a:r>
          </a:p>
          <a:p>
            <a:endParaRPr lang="en-US" dirty="0">
              <a:latin typeface="+mn-lt"/>
            </a:endParaRPr>
          </a:p>
          <a:p>
            <a:pPr marL="342900" indent="-342900">
              <a:buFont typeface="Arial" panose="020B0604020202020204" pitchFamily="34" charset="0"/>
              <a:buChar char="•"/>
            </a:pPr>
            <a:r>
              <a:rPr lang="en-US" dirty="0">
                <a:latin typeface="+mn-lt"/>
              </a:rPr>
              <a:t>Research on digital technologies from prevention to recovery for AYA</a:t>
            </a:r>
          </a:p>
          <a:p>
            <a:endParaRPr lang="en-US" dirty="0">
              <a:latin typeface="+mn-lt"/>
            </a:endParaRPr>
          </a:p>
          <a:p>
            <a:pPr marL="342900" indent="-342900">
              <a:buFont typeface="Arial" panose="020B0604020202020204" pitchFamily="34" charset="0"/>
              <a:buChar char="•"/>
            </a:pPr>
            <a:r>
              <a:rPr lang="en-US" dirty="0">
                <a:latin typeface="+mn-lt"/>
              </a:rPr>
              <a:t>Existing and low hanging fruit opportunities for practitioners and researchers</a:t>
            </a:r>
          </a:p>
          <a:p>
            <a:endParaRPr lang="en-US" dirty="0"/>
          </a:p>
          <a:p>
            <a:endParaRPr lang="en-US" dirty="0"/>
          </a:p>
          <a:p>
            <a:endParaRPr lang="en-US" dirty="0"/>
          </a:p>
        </p:txBody>
      </p:sp>
    </p:spTree>
    <p:extLst>
      <p:ext uri="{BB962C8B-B14F-4D97-AF65-F5344CB8AC3E}">
        <p14:creationId xmlns:p14="http://schemas.microsoft.com/office/powerpoint/2010/main" val="202336580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42BF6-6192-49D4-87EC-C552E4BA2305}"/>
              </a:ext>
            </a:extLst>
          </p:cNvPr>
          <p:cNvSpPr>
            <a:spLocks noGrp="1"/>
          </p:cNvSpPr>
          <p:nvPr>
            <p:ph type="title"/>
          </p:nvPr>
        </p:nvSpPr>
        <p:spPr>
          <a:xfrm>
            <a:off x="842390" y="605535"/>
            <a:ext cx="8373618" cy="492443"/>
          </a:xfrm>
        </p:spPr>
        <p:txBody>
          <a:bodyPr/>
          <a:lstStyle/>
          <a:p>
            <a:r>
              <a:rPr lang="en-US" dirty="0">
                <a:solidFill>
                  <a:schemeClr val="tx1">
                    <a:lumMod val="65000"/>
                    <a:lumOff val="35000"/>
                  </a:schemeClr>
                </a:solidFill>
              </a:rPr>
              <a:t>Technology is a Tool</a:t>
            </a:r>
          </a:p>
        </p:txBody>
      </p:sp>
      <p:sp>
        <p:nvSpPr>
          <p:cNvPr id="3" name="Text Placeholder 2">
            <a:extLst>
              <a:ext uri="{FF2B5EF4-FFF2-40B4-BE49-F238E27FC236}">
                <a16:creationId xmlns:a16="http://schemas.microsoft.com/office/drawing/2014/main" id="{4C75DCC3-12A0-4B61-979E-2F80CD6030D9}"/>
              </a:ext>
            </a:extLst>
          </p:cNvPr>
          <p:cNvSpPr>
            <a:spLocks noGrp="1"/>
          </p:cNvSpPr>
          <p:nvPr>
            <p:ph type="body" idx="1"/>
          </p:nvPr>
        </p:nvSpPr>
        <p:spPr>
          <a:xfrm>
            <a:off x="1142999" y="1600200"/>
            <a:ext cx="7772399" cy="5539978"/>
          </a:xfrm>
        </p:spPr>
        <p:txBody>
          <a:bodyPr/>
          <a:lstStyle/>
          <a:p>
            <a:r>
              <a:rPr lang="en-US" dirty="0">
                <a:latin typeface="+mn-lt"/>
              </a:rPr>
              <a:t>The simplest form of technology is the development and use of basic tools. </a:t>
            </a:r>
          </a:p>
          <a:p>
            <a:endParaRPr lang="en-US" dirty="0">
              <a:latin typeface="+mn-lt"/>
            </a:endParaRPr>
          </a:p>
          <a:p>
            <a:r>
              <a:rPr lang="en-US" dirty="0">
                <a:latin typeface="+mn-lt"/>
              </a:rPr>
              <a:t>The prehistoric discovery of how to control fire and the later Neolithic Revolution increased the available sources of food, and the invention of the wheel helped humans to travel in and control their environment. </a:t>
            </a:r>
          </a:p>
          <a:p>
            <a:endParaRPr lang="en-US" dirty="0">
              <a:latin typeface="+mn-lt"/>
            </a:endParaRPr>
          </a:p>
          <a:p>
            <a:r>
              <a:rPr lang="en-US" dirty="0">
                <a:latin typeface="+mn-lt"/>
              </a:rPr>
              <a:t>Developments in historic times, including the printing press, the telephone, and the Internet, have lessened physical barriers to communication and allowed humans to interact freely on a global scale.</a:t>
            </a:r>
          </a:p>
          <a:p>
            <a:endParaRPr lang="en-US" dirty="0">
              <a:latin typeface="+mn-lt"/>
            </a:endParaRPr>
          </a:p>
          <a:p>
            <a:r>
              <a:rPr lang="en-US" dirty="0">
                <a:latin typeface="+mn-lt"/>
              </a:rPr>
              <a:t>Tools can create new tools</a:t>
            </a:r>
          </a:p>
          <a:p>
            <a:endParaRPr lang="en-US" u="sng" dirty="0">
              <a:latin typeface="+mn-lt"/>
            </a:endParaRPr>
          </a:p>
        </p:txBody>
      </p:sp>
      <p:sp>
        <p:nvSpPr>
          <p:cNvPr id="4" name="Rectangle 3">
            <a:extLst>
              <a:ext uri="{FF2B5EF4-FFF2-40B4-BE49-F238E27FC236}">
                <a16:creationId xmlns:a16="http://schemas.microsoft.com/office/drawing/2014/main" id="{D57EC4D6-FF9A-4624-A4F6-8C33501DE5D0}"/>
              </a:ext>
            </a:extLst>
          </p:cNvPr>
          <p:cNvSpPr/>
          <p:nvPr/>
        </p:nvSpPr>
        <p:spPr>
          <a:xfrm>
            <a:off x="228600" y="7239000"/>
            <a:ext cx="4074962" cy="369332"/>
          </a:xfrm>
          <a:prstGeom prst="rect">
            <a:avLst/>
          </a:prstGeom>
        </p:spPr>
        <p:txBody>
          <a:bodyPr wrap="none">
            <a:spAutoFit/>
          </a:bodyPr>
          <a:lstStyle/>
          <a:p>
            <a:r>
              <a:rPr lang="en-US" dirty="0"/>
              <a:t>https://en.wikipedia.org/wiki/Technology</a:t>
            </a:r>
          </a:p>
        </p:txBody>
      </p:sp>
    </p:spTree>
    <p:extLst>
      <p:ext uri="{BB962C8B-B14F-4D97-AF65-F5344CB8AC3E}">
        <p14:creationId xmlns:p14="http://schemas.microsoft.com/office/powerpoint/2010/main" val="110130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6280</TotalTime>
  <Words>9946</Words>
  <Application>Microsoft Macintosh PowerPoint</Application>
  <PresentationFormat>Custom</PresentationFormat>
  <Paragraphs>774</Paragraphs>
  <Slides>68</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Gulim</vt:lpstr>
      <vt:lpstr>Arial</vt:lpstr>
      <vt:lpstr>Calibri</vt:lpstr>
      <vt:lpstr>Calibri Light</vt:lpstr>
      <vt:lpstr>Georgia</vt:lpstr>
      <vt:lpstr>NexusSerif</vt:lpstr>
      <vt:lpstr>PT Sans Narrow</vt:lpstr>
      <vt:lpstr>Rockwell</vt:lpstr>
      <vt:lpstr>Times New Roman</vt:lpstr>
      <vt:lpstr>Verdana</vt:lpstr>
      <vt:lpstr>Wingdings 3</vt:lpstr>
      <vt:lpstr>Office Theme</vt:lpstr>
      <vt:lpstr>PowerPoint Presentation</vt:lpstr>
      <vt:lpstr>PowerPoint Presentation</vt:lpstr>
      <vt:lpstr>PowerPoint Presentation</vt:lpstr>
      <vt:lpstr>PowerPoint Presentation</vt:lpstr>
      <vt:lpstr>PowerPoint Presentation</vt:lpstr>
      <vt:lpstr>Partnership to End Addiction</vt:lpstr>
      <vt:lpstr>Presentation Acknowledgements</vt:lpstr>
      <vt:lpstr>Presentation Objectives</vt:lpstr>
      <vt:lpstr>Technology is a Tool</vt:lpstr>
      <vt:lpstr>PowerPoint Presentation</vt:lpstr>
      <vt:lpstr>PowerPoint Presentation</vt:lpstr>
      <vt:lpstr>Technology mediums / modes offer enhanced opportunities to connect and intervene based on how people live</vt:lpstr>
      <vt:lpstr>PowerPoint Presentation</vt:lpstr>
      <vt:lpstr>Technology mediums / modes have evolved to offer new opportunities that build off one-another</vt:lpstr>
      <vt:lpstr>PowerPoint Presentation</vt:lpstr>
      <vt:lpstr>Acceptability &amp; Comfort</vt:lpstr>
      <vt:lpstr>Reach / Connection</vt:lpstr>
      <vt:lpstr>Disclosure</vt:lpstr>
      <vt:lpstr>Passive &amp; Active Data in the Real World</vt:lpstr>
      <vt:lpstr>Passive &amp; Active Data</vt:lpstr>
      <vt:lpstr>Personalization</vt:lpstr>
      <vt:lpstr>PowerPoint Presentation</vt:lpstr>
      <vt:lpstr>Message Timing and Drinking</vt:lpstr>
      <vt:lpstr>Ongoing Connection</vt:lpstr>
      <vt:lpstr>Adolescent Developmental Needs</vt:lpstr>
      <vt:lpstr>Predictors of Adolescent Substance Use</vt:lpstr>
      <vt:lpstr>Technology Aligns with Developmental Reinforcers</vt:lpstr>
      <vt:lpstr>AYA Review References</vt:lpstr>
      <vt:lpstr>Broad Statements</vt:lpstr>
      <vt:lpstr>Qualitative Research Findings with AYA</vt:lpstr>
      <vt:lpstr>Entertainment Serious Games (All)</vt:lpstr>
      <vt:lpstr>Stealth Skill Building</vt:lpstr>
      <vt:lpstr>Digital Normative Feedback and Brief Personalized Feedback (Primary &amp; Secondary)</vt:lpstr>
      <vt:lpstr>Social Connection Interventions  (Secondary &amp; Tertiary)</vt:lpstr>
      <vt:lpstr>Skills Training &amp; Role Play (Web &amp; Apps)</vt:lpstr>
      <vt:lpstr>Sustained Engagement is a Problem</vt:lpstr>
      <vt:lpstr>AYA Text Messaging</vt:lpstr>
      <vt:lpstr>PowerPoint Presentation</vt:lpstr>
      <vt:lpstr>Conversational Agents / AI</vt:lpstr>
      <vt:lpstr>One note…</vt:lpstr>
      <vt:lpstr>For Profit Digital Behavioral Health Companies Targeting or Allowing for Interaction with Teens and Families </vt:lpstr>
      <vt:lpstr>PowerPoint Presentation</vt:lpstr>
      <vt:lpstr>Self-Guided Apps </vt:lpstr>
      <vt:lpstr>Traditional Treatment Centers are Embracing Digital (Hazeldon, Caron, Wellbridge, etc) </vt:lpstr>
      <vt:lpstr>Non-Profits, States and Mutual Support Groups Are Embracing and Leveraging Technology</vt:lpstr>
      <vt:lpstr>Family and Caregiver Treatments</vt:lpstr>
      <vt:lpstr>Barriers to Family Engagement</vt:lpstr>
      <vt:lpstr>Parent and Family Training</vt:lpstr>
      <vt:lpstr>Family / Caregiver Digital Intervention References</vt:lpstr>
      <vt:lpstr>Consumer Programs (Prevention &amp; Intervention)</vt:lpstr>
      <vt:lpstr>Partnership Consumer Programs</vt:lpstr>
      <vt:lpstr>PowerPoint Presentation</vt:lpstr>
      <vt:lpstr>Omni-Channel Communication  Partnership Helpline Example</vt:lpstr>
      <vt:lpstr>PowerPoint Presentation</vt:lpstr>
      <vt:lpstr>PowerPoint Presentation</vt:lpstr>
      <vt:lpstr>PowerPoint Presentation</vt:lpstr>
      <vt:lpstr>PowerPoint Presentation</vt:lpstr>
      <vt:lpstr>Help &amp; Hope Mobile Intervention</vt:lpstr>
      <vt:lpstr>PowerPoint Presentation</vt:lpstr>
      <vt:lpstr>Suggestions for Integration into Practice</vt:lpstr>
      <vt:lpstr>Other References Cited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- 12-15-20 Interventions Webinar.pptx [Read-Only]</dc:title>
  <dc:creator>hobbse</dc:creator>
  <cp:lastModifiedBy>Rebecca Northup</cp:lastModifiedBy>
  <cp:revision>127</cp:revision>
  <dcterms:created xsi:type="dcterms:W3CDTF">2021-02-23T08:54:17Z</dcterms:created>
  <dcterms:modified xsi:type="dcterms:W3CDTF">2021-04-08T18:05:35Z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2021-01-21T00:00:00Z</vt:filetime>
  </property>
  <property fmtid="{D5CDD505-2E9C-101B-9397-08002B2CF9AE}" pid="3" name="Creator">
    <vt:lpwstr>PScript5.dll Version 5.2.2</vt:lpwstr>
  </property>
  <property fmtid="{D5CDD505-2E9C-101B-9397-08002B2CF9AE}" pid="4" name="LastSaved">
    <vt:filetime>2021-02-23T00:00:00Z</vt:filetime>
  </property>
</Properties>
</file>